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460" r:id="rId1"/>
  </p:sldMasterIdLst>
  <p:notesMasterIdLst>
    <p:notesMasterId r:id="rId90"/>
  </p:notesMasterIdLst>
  <p:handoutMasterIdLst>
    <p:handoutMasterId r:id="rId91"/>
  </p:handoutMasterIdLst>
  <p:sldIdLst>
    <p:sldId id="434" r:id="rId2"/>
    <p:sldId id="721" r:id="rId3"/>
    <p:sldId id="723" r:id="rId4"/>
    <p:sldId id="724" r:id="rId5"/>
    <p:sldId id="725" r:id="rId6"/>
    <p:sldId id="722" r:id="rId7"/>
    <p:sldId id="648" r:id="rId8"/>
    <p:sldId id="649" r:id="rId9"/>
    <p:sldId id="650" r:id="rId10"/>
    <p:sldId id="651" r:id="rId11"/>
    <p:sldId id="652" r:id="rId12"/>
    <p:sldId id="653" r:id="rId13"/>
    <p:sldId id="654" r:id="rId14"/>
    <p:sldId id="655" r:id="rId15"/>
    <p:sldId id="656" r:id="rId16"/>
    <p:sldId id="657" r:id="rId17"/>
    <p:sldId id="658" r:id="rId18"/>
    <p:sldId id="590" r:id="rId19"/>
    <p:sldId id="659" r:id="rId20"/>
    <p:sldId id="607" r:id="rId21"/>
    <p:sldId id="660" r:id="rId22"/>
    <p:sldId id="661" r:id="rId23"/>
    <p:sldId id="662" r:id="rId24"/>
    <p:sldId id="663" r:id="rId25"/>
    <p:sldId id="664" r:id="rId26"/>
    <p:sldId id="665" r:id="rId27"/>
    <p:sldId id="666" r:id="rId28"/>
    <p:sldId id="667" r:id="rId29"/>
    <p:sldId id="668" r:id="rId30"/>
    <p:sldId id="669" r:id="rId31"/>
    <p:sldId id="670" r:id="rId32"/>
    <p:sldId id="671" r:id="rId33"/>
    <p:sldId id="672" r:id="rId34"/>
    <p:sldId id="645" r:id="rId35"/>
    <p:sldId id="604" r:id="rId36"/>
    <p:sldId id="673" r:id="rId37"/>
    <p:sldId id="597" r:id="rId38"/>
    <p:sldId id="598" r:id="rId39"/>
    <p:sldId id="599" r:id="rId40"/>
    <p:sldId id="600" r:id="rId41"/>
    <p:sldId id="646" r:id="rId42"/>
    <p:sldId id="601" r:id="rId43"/>
    <p:sldId id="602" r:id="rId44"/>
    <p:sldId id="603" r:id="rId45"/>
    <p:sldId id="647" r:id="rId46"/>
    <p:sldId id="677" r:id="rId47"/>
    <p:sldId id="679" r:id="rId48"/>
    <p:sldId id="685" r:id="rId49"/>
    <p:sldId id="676" r:id="rId50"/>
    <p:sldId id="686" r:id="rId51"/>
    <p:sldId id="681" r:id="rId52"/>
    <p:sldId id="682" r:id="rId53"/>
    <p:sldId id="683" r:id="rId54"/>
    <p:sldId id="684" r:id="rId55"/>
    <p:sldId id="687" r:id="rId56"/>
    <p:sldId id="688" r:id="rId57"/>
    <p:sldId id="689" r:id="rId58"/>
    <p:sldId id="690" r:id="rId59"/>
    <p:sldId id="691" r:id="rId60"/>
    <p:sldId id="692" r:id="rId61"/>
    <p:sldId id="693" r:id="rId62"/>
    <p:sldId id="694" r:id="rId63"/>
    <p:sldId id="695" r:id="rId64"/>
    <p:sldId id="696" r:id="rId65"/>
    <p:sldId id="697" r:id="rId66"/>
    <p:sldId id="698" r:id="rId67"/>
    <p:sldId id="699" r:id="rId68"/>
    <p:sldId id="700" r:id="rId69"/>
    <p:sldId id="701" r:id="rId70"/>
    <p:sldId id="702" r:id="rId71"/>
    <p:sldId id="703" r:id="rId72"/>
    <p:sldId id="704" r:id="rId73"/>
    <p:sldId id="705" r:id="rId74"/>
    <p:sldId id="706" r:id="rId75"/>
    <p:sldId id="707" r:id="rId76"/>
    <p:sldId id="708" r:id="rId77"/>
    <p:sldId id="709" r:id="rId78"/>
    <p:sldId id="710" r:id="rId79"/>
    <p:sldId id="711" r:id="rId80"/>
    <p:sldId id="712" r:id="rId81"/>
    <p:sldId id="713" r:id="rId82"/>
    <p:sldId id="714" r:id="rId83"/>
    <p:sldId id="715" r:id="rId84"/>
    <p:sldId id="716" r:id="rId85"/>
    <p:sldId id="717" r:id="rId86"/>
    <p:sldId id="718" r:id="rId87"/>
    <p:sldId id="719" r:id="rId88"/>
    <p:sldId id="447"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3FF"/>
    <a:srgbClr val="E6AF00"/>
    <a:srgbClr val="272F34"/>
    <a:srgbClr val="8B9398"/>
    <a:srgbClr val="636262"/>
    <a:srgbClr val="7F7F7F"/>
    <a:srgbClr val="404040"/>
    <a:srgbClr val="E20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7223" autoAdjust="0"/>
  </p:normalViewPr>
  <p:slideViewPr>
    <p:cSldViewPr>
      <p:cViewPr>
        <p:scale>
          <a:sx n="66" d="100"/>
          <a:sy n="66" d="100"/>
        </p:scale>
        <p:origin x="-129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8"/>
    </p:cViewPr>
  </p:sorterViewPr>
  <p:notesViewPr>
    <p:cSldViewPr>
      <p:cViewPr varScale="1">
        <p:scale>
          <a:sx n="65" d="100"/>
          <a:sy n="65" d="100"/>
        </p:scale>
        <p:origin x="-29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C454B8-C80D-449D-9424-06418F6738B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02025591-6160-43C5-BA78-89EFEA346CFC}">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业务流程梳理</a:t>
          </a:r>
          <a:endParaRPr lang="zh-CN" altLang="en-US" dirty="0"/>
        </a:p>
      </dgm:t>
    </dgm:pt>
    <dgm:pt modelId="{92A4C07B-EA93-4389-97E8-6C88BA9A6752}" type="parTrans" cxnId="{797EFC4E-1DC2-4A02-AD6E-CE21B9E4AD50}">
      <dgm:prSet/>
      <dgm:spPr/>
      <dgm:t>
        <a:bodyPr/>
        <a:lstStyle/>
        <a:p>
          <a:endParaRPr lang="zh-CN" altLang="en-US"/>
        </a:p>
      </dgm:t>
    </dgm:pt>
    <dgm:pt modelId="{CEF9D3D0-649A-47AE-A4B9-D6A45E3B9F68}" type="sibTrans" cxnId="{797EFC4E-1DC2-4A02-AD6E-CE21B9E4AD50}">
      <dgm:prSet/>
      <dgm:spPr/>
      <dgm:t>
        <a:bodyPr/>
        <a:lstStyle/>
        <a:p>
          <a:endParaRPr lang="zh-CN" altLang="en-US"/>
        </a:p>
      </dgm:t>
    </dgm:pt>
    <dgm:pt modelId="{CA0068E8-F294-4B0A-BB73-CDC0D857404F}">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业务模式确定</a:t>
          </a:r>
          <a:endParaRPr lang="zh-CN" altLang="en-US" dirty="0"/>
        </a:p>
      </dgm:t>
    </dgm:pt>
    <dgm:pt modelId="{FFBF965C-7B69-446B-8FB6-DA40CC862A90}" type="parTrans" cxnId="{8DBD2C6B-8644-4E3C-B531-8B3B53679820}">
      <dgm:prSet/>
      <dgm:spPr/>
      <dgm:t>
        <a:bodyPr/>
        <a:lstStyle/>
        <a:p>
          <a:endParaRPr lang="zh-CN" altLang="en-US"/>
        </a:p>
      </dgm:t>
    </dgm:pt>
    <dgm:pt modelId="{54FE6F3D-8619-4568-8999-49B143030EF3}" type="sibTrans" cxnId="{8DBD2C6B-8644-4E3C-B531-8B3B53679820}">
      <dgm:prSet/>
      <dgm:spPr/>
      <dgm:t>
        <a:bodyPr/>
        <a:lstStyle/>
        <a:p>
          <a:endParaRPr lang="zh-CN" altLang="en-US"/>
        </a:p>
      </dgm:t>
    </dgm:pt>
    <dgm:pt modelId="{DD78325E-7E41-484A-BBC4-3447E29A8262}">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业务可变性分析</a:t>
          </a:r>
          <a:endParaRPr lang="zh-CN" altLang="en-US" dirty="0"/>
        </a:p>
      </dgm:t>
    </dgm:pt>
    <dgm:pt modelId="{318B1456-BE41-4C0A-98B6-67C2B03363F2}" type="parTrans" cxnId="{8297EA96-4D87-4E24-942F-51E5A3B60AD7}">
      <dgm:prSet/>
      <dgm:spPr/>
      <dgm:t>
        <a:bodyPr/>
        <a:lstStyle/>
        <a:p>
          <a:endParaRPr lang="zh-CN" altLang="en-US"/>
        </a:p>
      </dgm:t>
    </dgm:pt>
    <dgm:pt modelId="{C7C4DEC1-ABE4-49BC-8565-4330FBC85BF9}" type="sibTrans" cxnId="{8297EA96-4D87-4E24-942F-51E5A3B60AD7}">
      <dgm:prSet/>
      <dgm:spPr/>
      <dgm:t>
        <a:bodyPr/>
        <a:lstStyle/>
        <a:p>
          <a:endParaRPr lang="zh-CN" altLang="en-US"/>
        </a:p>
      </dgm:t>
    </dgm:pt>
    <dgm:pt modelId="{51E1E4F9-46A7-4D46-9078-D9D7D0E5BD29}">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业务组件设计</a:t>
          </a:r>
          <a:endParaRPr lang="zh-CN" altLang="en-US" dirty="0"/>
        </a:p>
      </dgm:t>
    </dgm:pt>
    <dgm:pt modelId="{2214BB59-909F-4F26-A935-6145F30AEE39}" type="parTrans" cxnId="{3D053EFB-A746-4D5E-BBF6-C0C04E1F3286}">
      <dgm:prSet/>
      <dgm:spPr/>
      <dgm:t>
        <a:bodyPr/>
        <a:lstStyle/>
        <a:p>
          <a:endParaRPr lang="zh-CN" altLang="en-US"/>
        </a:p>
      </dgm:t>
    </dgm:pt>
    <dgm:pt modelId="{320D9AC9-ECBB-4F7E-AA96-F3F1B58F876A}" type="sibTrans" cxnId="{3D053EFB-A746-4D5E-BBF6-C0C04E1F3286}">
      <dgm:prSet/>
      <dgm:spPr/>
      <dgm:t>
        <a:bodyPr/>
        <a:lstStyle/>
        <a:p>
          <a:endParaRPr lang="zh-CN" altLang="en-US"/>
        </a:p>
      </dgm:t>
    </dgm:pt>
    <dgm:pt modelId="{2E79EDCD-4F9C-4D96-8664-23AF7A672CEB}">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业务组件实现</a:t>
          </a:r>
          <a:endParaRPr lang="zh-CN" altLang="en-US" dirty="0"/>
        </a:p>
      </dgm:t>
    </dgm:pt>
    <dgm:pt modelId="{3C649A8E-30B1-4BE8-84AF-28EB3650B700}" type="parTrans" cxnId="{8D022E26-7DCE-4A2D-81FD-4644F4CD296F}">
      <dgm:prSet/>
      <dgm:spPr/>
      <dgm:t>
        <a:bodyPr/>
        <a:lstStyle/>
        <a:p>
          <a:endParaRPr lang="zh-CN" altLang="en-US"/>
        </a:p>
      </dgm:t>
    </dgm:pt>
    <dgm:pt modelId="{2E817D27-CD89-49B8-9DA0-819FA9298C03}" type="sibTrans" cxnId="{8D022E26-7DCE-4A2D-81FD-4644F4CD296F}">
      <dgm:prSet/>
      <dgm:spPr/>
      <dgm:t>
        <a:bodyPr/>
        <a:lstStyle/>
        <a:p>
          <a:endParaRPr lang="zh-CN" altLang="en-US"/>
        </a:p>
      </dgm:t>
    </dgm:pt>
    <dgm:pt modelId="{1FBAE4CC-D155-48B3-96D4-8BD386C77F64}">
      <dgm:prSet phldrT="[文本]">
        <dgm:style>
          <a:lnRef idx="1">
            <a:schemeClr val="accent2"/>
          </a:lnRef>
          <a:fillRef idx="3">
            <a:schemeClr val="accent2"/>
          </a:fillRef>
          <a:effectRef idx="2">
            <a:schemeClr val="accent2"/>
          </a:effectRef>
          <a:fontRef idx="minor">
            <a:schemeClr val="lt1"/>
          </a:fontRef>
        </dgm:style>
      </dgm:prSet>
      <dgm:spPr/>
      <dgm:t>
        <a:bodyPr/>
        <a:lstStyle/>
        <a:p>
          <a:r>
            <a:rPr lang="zh-CN" altLang="en-US" dirty="0" smtClean="0"/>
            <a:t>业务组件确认</a:t>
          </a:r>
          <a:endParaRPr lang="zh-CN" altLang="en-US" dirty="0"/>
        </a:p>
      </dgm:t>
    </dgm:pt>
    <dgm:pt modelId="{DD365AB5-4BEE-4BCD-ADDD-83DE3492EF55}" type="parTrans" cxnId="{010ABC1D-3323-40C9-8912-4758B277E1EB}">
      <dgm:prSet/>
      <dgm:spPr/>
      <dgm:t>
        <a:bodyPr/>
        <a:lstStyle/>
        <a:p>
          <a:endParaRPr lang="zh-CN" altLang="en-US"/>
        </a:p>
      </dgm:t>
    </dgm:pt>
    <dgm:pt modelId="{F022BFA3-BC27-4A35-870D-343484262461}" type="sibTrans" cxnId="{010ABC1D-3323-40C9-8912-4758B277E1EB}">
      <dgm:prSet/>
      <dgm:spPr/>
      <dgm:t>
        <a:bodyPr/>
        <a:lstStyle/>
        <a:p>
          <a:endParaRPr lang="zh-CN" altLang="en-US"/>
        </a:p>
      </dgm:t>
    </dgm:pt>
    <dgm:pt modelId="{1274AA5A-73F3-4C95-B794-2263C5C25E42}" type="pres">
      <dgm:prSet presAssocID="{4BC454B8-C80D-449D-9424-06418F6738B2}" presName="cycle" presStyleCnt="0">
        <dgm:presLayoutVars>
          <dgm:dir/>
          <dgm:resizeHandles val="exact"/>
        </dgm:presLayoutVars>
      </dgm:prSet>
      <dgm:spPr/>
      <dgm:t>
        <a:bodyPr/>
        <a:lstStyle/>
        <a:p>
          <a:endParaRPr lang="zh-CN" altLang="en-US"/>
        </a:p>
      </dgm:t>
    </dgm:pt>
    <dgm:pt modelId="{964F207D-9EC6-41F7-ABF8-F0BC0DDC10B4}" type="pres">
      <dgm:prSet presAssocID="{02025591-6160-43C5-BA78-89EFEA346CFC}" presName="node" presStyleLbl="node1" presStyleIdx="0" presStyleCnt="6">
        <dgm:presLayoutVars>
          <dgm:bulletEnabled val="1"/>
        </dgm:presLayoutVars>
      </dgm:prSet>
      <dgm:spPr/>
      <dgm:t>
        <a:bodyPr/>
        <a:lstStyle/>
        <a:p>
          <a:endParaRPr lang="zh-CN" altLang="en-US"/>
        </a:p>
      </dgm:t>
    </dgm:pt>
    <dgm:pt modelId="{0C86A184-3C96-4E27-A5BF-C5DA0D332CF4}" type="pres">
      <dgm:prSet presAssocID="{02025591-6160-43C5-BA78-89EFEA346CFC}" presName="spNode" presStyleCnt="0"/>
      <dgm:spPr/>
    </dgm:pt>
    <dgm:pt modelId="{F66CF8D0-E4EE-41B4-A916-D80CFA865E43}" type="pres">
      <dgm:prSet presAssocID="{CEF9D3D0-649A-47AE-A4B9-D6A45E3B9F68}" presName="sibTrans" presStyleLbl="sibTrans1D1" presStyleIdx="0" presStyleCnt="6"/>
      <dgm:spPr/>
      <dgm:t>
        <a:bodyPr/>
        <a:lstStyle/>
        <a:p>
          <a:endParaRPr lang="zh-CN" altLang="en-US"/>
        </a:p>
      </dgm:t>
    </dgm:pt>
    <dgm:pt modelId="{789985F3-C2B5-4EA5-80A7-90D2C84D3361}" type="pres">
      <dgm:prSet presAssocID="{CA0068E8-F294-4B0A-BB73-CDC0D857404F}" presName="node" presStyleLbl="node1" presStyleIdx="1" presStyleCnt="6">
        <dgm:presLayoutVars>
          <dgm:bulletEnabled val="1"/>
        </dgm:presLayoutVars>
      </dgm:prSet>
      <dgm:spPr/>
      <dgm:t>
        <a:bodyPr/>
        <a:lstStyle/>
        <a:p>
          <a:endParaRPr lang="zh-CN" altLang="en-US"/>
        </a:p>
      </dgm:t>
    </dgm:pt>
    <dgm:pt modelId="{36C5E8A5-F323-4080-8D9F-FA44C751F1B2}" type="pres">
      <dgm:prSet presAssocID="{CA0068E8-F294-4B0A-BB73-CDC0D857404F}" presName="spNode" presStyleCnt="0"/>
      <dgm:spPr/>
    </dgm:pt>
    <dgm:pt modelId="{28177964-BD24-4BBC-97C4-88FAE8D5B17B}" type="pres">
      <dgm:prSet presAssocID="{54FE6F3D-8619-4568-8999-49B143030EF3}" presName="sibTrans" presStyleLbl="sibTrans1D1" presStyleIdx="1" presStyleCnt="6"/>
      <dgm:spPr/>
      <dgm:t>
        <a:bodyPr/>
        <a:lstStyle/>
        <a:p>
          <a:endParaRPr lang="zh-CN" altLang="en-US"/>
        </a:p>
      </dgm:t>
    </dgm:pt>
    <dgm:pt modelId="{F6672AAC-3981-48B1-9446-20EE0EE3D80B}" type="pres">
      <dgm:prSet presAssocID="{1FBAE4CC-D155-48B3-96D4-8BD386C77F64}" presName="node" presStyleLbl="node1" presStyleIdx="2" presStyleCnt="6">
        <dgm:presLayoutVars>
          <dgm:bulletEnabled val="1"/>
        </dgm:presLayoutVars>
      </dgm:prSet>
      <dgm:spPr/>
      <dgm:t>
        <a:bodyPr/>
        <a:lstStyle/>
        <a:p>
          <a:endParaRPr lang="zh-CN" altLang="en-US"/>
        </a:p>
      </dgm:t>
    </dgm:pt>
    <dgm:pt modelId="{0E009EE3-D84D-4892-A0A3-91B4ED8F2982}" type="pres">
      <dgm:prSet presAssocID="{1FBAE4CC-D155-48B3-96D4-8BD386C77F64}" presName="spNode" presStyleCnt="0"/>
      <dgm:spPr/>
    </dgm:pt>
    <dgm:pt modelId="{03724644-2FE8-4CC2-AB7A-533A6A040D12}" type="pres">
      <dgm:prSet presAssocID="{F022BFA3-BC27-4A35-870D-343484262461}" presName="sibTrans" presStyleLbl="sibTrans1D1" presStyleIdx="2" presStyleCnt="6"/>
      <dgm:spPr/>
      <dgm:t>
        <a:bodyPr/>
        <a:lstStyle/>
        <a:p>
          <a:endParaRPr lang="zh-CN" altLang="en-US"/>
        </a:p>
      </dgm:t>
    </dgm:pt>
    <dgm:pt modelId="{30F3868A-F1DC-4337-A990-8D18FD0DC194}" type="pres">
      <dgm:prSet presAssocID="{DD78325E-7E41-484A-BBC4-3447E29A8262}" presName="node" presStyleLbl="node1" presStyleIdx="3" presStyleCnt="6">
        <dgm:presLayoutVars>
          <dgm:bulletEnabled val="1"/>
        </dgm:presLayoutVars>
      </dgm:prSet>
      <dgm:spPr/>
      <dgm:t>
        <a:bodyPr/>
        <a:lstStyle/>
        <a:p>
          <a:endParaRPr lang="zh-CN" altLang="en-US"/>
        </a:p>
      </dgm:t>
    </dgm:pt>
    <dgm:pt modelId="{D73CB4D9-540C-4082-9A11-25ABAFB0030B}" type="pres">
      <dgm:prSet presAssocID="{DD78325E-7E41-484A-BBC4-3447E29A8262}" presName="spNode" presStyleCnt="0"/>
      <dgm:spPr/>
    </dgm:pt>
    <dgm:pt modelId="{A50D5F81-2F4A-402E-A459-EE24D7F47B17}" type="pres">
      <dgm:prSet presAssocID="{C7C4DEC1-ABE4-49BC-8565-4330FBC85BF9}" presName="sibTrans" presStyleLbl="sibTrans1D1" presStyleIdx="3" presStyleCnt="6"/>
      <dgm:spPr/>
      <dgm:t>
        <a:bodyPr/>
        <a:lstStyle/>
        <a:p>
          <a:endParaRPr lang="zh-CN" altLang="en-US"/>
        </a:p>
      </dgm:t>
    </dgm:pt>
    <dgm:pt modelId="{94ECB976-A8F9-46AA-A152-A0BD2F73F8EB}" type="pres">
      <dgm:prSet presAssocID="{51E1E4F9-46A7-4D46-9078-D9D7D0E5BD29}" presName="node" presStyleLbl="node1" presStyleIdx="4" presStyleCnt="6">
        <dgm:presLayoutVars>
          <dgm:bulletEnabled val="1"/>
        </dgm:presLayoutVars>
      </dgm:prSet>
      <dgm:spPr/>
      <dgm:t>
        <a:bodyPr/>
        <a:lstStyle/>
        <a:p>
          <a:endParaRPr lang="zh-CN" altLang="en-US"/>
        </a:p>
      </dgm:t>
    </dgm:pt>
    <dgm:pt modelId="{BBD5CF83-DDF4-4F55-9DE8-2BC20B9AF6AB}" type="pres">
      <dgm:prSet presAssocID="{51E1E4F9-46A7-4D46-9078-D9D7D0E5BD29}" presName="spNode" presStyleCnt="0"/>
      <dgm:spPr/>
    </dgm:pt>
    <dgm:pt modelId="{17FBD7F7-ABB3-41DA-B2F3-DABB6B43AB8B}" type="pres">
      <dgm:prSet presAssocID="{320D9AC9-ECBB-4F7E-AA96-F3F1B58F876A}" presName="sibTrans" presStyleLbl="sibTrans1D1" presStyleIdx="4" presStyleCnt="6"/>
      <dgm:spPr/>
      <dgm:t>
        <a:bodyPr/>
        <a:lstStyle/>
        <a:p>
          <a:endParaRPr lang="zh-CN" altLang="en-US"/>
        </a:p>
      </dgm:t>
    </dgm:pt>
    <dgm:pt modelId="{6A330326-4155-4FA0-B04A-6674F8739EA6}" type="pres">
      <dgm:prSet presAssocID="{2E79EDCD-4F9C-4D96-8664-23AF7A672CEB}" presName="node" presStyleLbl="node1" presStyleIdx="5" presStyleCnt="6">
        <dgm:presLayoutVars>
          <dgm:bulletEnabled val="1"/>
        </dgm:presLayoutVars>
      </dgm:prSet>
      <dgm:spPr/>
      <dgm:t>
        <a:bodyPr/>
        <a:lstStyle/>
        <a:p>
          <a:endParaRPr lang="zh-CN" altLang="en-US"/>
        </a:p>
      </dgm:t>
    </dgm:pt>
    <dgm:pt modelId="{1B7C6AFD-4FB8-4907-98BB-E625CF444E18}" type="pres">
      <dgm:prSet presAssocID="{2E79EDCD-4F9C-4D96-8664-23AF7A672CEB}" presName="spNode" presStyleCnt="0"/>
      <dgm:spPr/>
    </dgm:pt>
    <dgm:pt modelId="{057D8D72-EE5E-431F-B119-A8F361810457}" type="pres">
      <dgm:prSet presAssocID="{2E817D27-CD89-49B8-9DA0-819FA9298C03}" presName="sibTrans" presStyleLbl="sibTrans1D1" presStyleIdx="5" presStyleCnt="6"/>
      <dgm:spPr/>
      <dgm:t>
        <a:bodyPr/>
        <a:lstStyle/>
        <a:p>
          <a:endParaRPr lang="zh-CN" altLang="en-US"/>
        </a:p>
      </dgm:t>
    </dgm:pt>
  </dgm:ptLst>
  <dgm:cxnLst>
    <dgm:cxn modelId="{CB4A817D-63D0-4DE6-B79A-48A06F5C08F7}" type="presOf" srcId="{C7C4DEC1-ABE4-49BC-8565-4330FBC85BF9}" destId="{A50D5F81-2F4A-402E-A459-EE24D7F47B17}" srcOrd="0" destOrd="0" presId="urn:microsoft.com/office/officeart/2005/8/layout/cycle5"/>
    <dgm:cxn modelId="{756793AF-13A9-4EE1-B6B9-44E7DD2EE448}" type="presOf" srcId="{F022BFA3-BC27-4A35-870D-343484262461}" destId="{03724644-2FE8-4CC2-AB7A-533A6A040D12}" srcOrd="0" destOrd="0" presId="urn:microsoft.com/office/officeart/2005/8/layout/cycle5"/>
    <dgm:cxn modelId="{098D6360-C2F3-460B-832E-F66937560F2F}" type="presOf" srcId="{320D9AC9-ECBB-4F7E-AA96-F3F1B58F876A}" destId="{17FBD7F7-ABB3-41DA-B2F3-DABB6B43AB8B}" srcOrd="0" destOrd="0" presId="urn:microsoft.com/office/officeart/2005/8/layout/cycle5"/>
    <dgm:cxn modelId="{3D053EFB-A746-4D5E-BBF6-C0C04E1F3286}" srcId="{4BC454B8-C80D-449D-9424-06418F6738B2}" destId="{51E1E4F9-46A7-4D46-9078-D9D7D0E5BD29}" srcOrd="4" destOrd="0" parTransId="{2214BB59-909F-4F26-A935-6145F30AEE39}" sibTransId="{320D9AC9-ECBB-4F7E-AA96-F3F1B58F876A}"/>
    <dgm:cxn modelId="{C3E7A979-D290-419A-95B0-7B3EEAABBB47}" type="presOf" srcId="{2E79EDCD-4F9C-4D96-8664-23AF7A672CEB}" destId="{6A330326-4155-4FA0-B04A-6674F8739EA6}" srcOrd="0" destOrd="0" presId="urn:microsoft.com/office/officeart/2005/8/layout/cycle5"/>
    <dgm:cxn modelId="{968D1179-C632-4043-B8D6-1B55E2B83398}" type="presOf" srcId="{02025591-6160-43C5-BA78-89EFEA346CFC}" destId="{964F207D-9EC6-41F7-ABF8-F0BC0DDC10B4}" srcOrd="0" destOrd="0" presId="urn:microsoft.com/office/officeart/2005/8/layout/cycle5"/>
    <dgm:cxn modelId="{797EFC4E-1DC2-4A02-AD6E-CE21B9E4AD50}" srcId="{4BC454B8-C80D-449D-9424-06418F6738B2}" destId="{02025591-6160-43C5-BA78-89EFEA346CFC}" srcOrd="0" destOrd="0" parTransId="{92A4C07B-EA93-4389-97E8-6C88BA9A6752}" sibTransId="{CEF9D3D0-649A-47AE-A4B9-D6A45E3B9F68}"/>
    <dgm:cxn modelId="{8C5E0C37-ECAB-439B-AE9B-44DA46C5B83B}" type="presOf" srcId="{DD78325E-7E41-484A-BBC4-3447E29A8262}" destId="{30F3868A-F1DC-4337-A990-8D18FD0DC194}" srcOrd="0" destOrd="0" presId="urn:microsoft.com/office/officeart/2005/8/layout/cycle5"/>
    <dgm:cxn modelId="{0E75D630-FCD4-4FD3-AEFD-8667BCD02A2E}" type="presOf" srcId="{54FE6F3D-8619-4568-8999-49B143030EF3}" destId="{28177964-BD24-4BBC-97C4-88FAE8D5B17B}" srcOrd="0" destOrd="0" presId="urn:microsoft.com/office/officeart/2005/8/layout/cycle5"/>
    <dgm:cxn modelId="{5F58C2AA-B191-44BE-A4B5-62B8F6E44C01}" type="presOf" srcId="{1FBAE4CC-D155-48B3-96D4-8BD386C77F64}" destId="{F6672AAC-3981-48B1-9446-20EE0EE3D80B}" srcOrd="0" destOrd="0" presId="urn:microsoft.com/office/officeart/2005/8/layout/cycle5"/>
    <dgm:cxn modelId="{8297EA96-4D87-4E24-942F-51E5A3B60AD7}" srcId="{4BC454B8-C80D-449D-9424-06418F6738B2}" destId="{DD78325E-7E41-484A-BBC4-3447E29A8262}" srcOrd="3" destOrd="0" parTransId="{318B1456-BE41-4C0A-98B6-67C2B03363F2}" sibTransId="{C7C4DEC1-ABE4-49BC-8565-4330FBC85BF9}"/>
    <dgm:cxn modelId="{84D72FBA-526B-44E4-844B-14237A80F880}" type="presOf" srcId="{2E817D27-CD89-49B8-9DA0-819FA9298C03}" destId="{057D8D72-EE5E-431F-B119-A8F361810457}" srcOrd="0" destOrd="0" presId="urn:microsoft.com/office/officeart/2005/8/layout/cycle5"/>
    <dgm:cxn modelId="{F65D6162-275B-4F2D-97C3-3E4B0AF68F8F}" type="presOf" srcId="{CA0068E8-F294-4B0A-BB73-CDC0D857404F}" destId="{789985F3-C2B5-4EA5-80A7-90D2C84D3361}" srcOrd="0" destOrd="0" presId="urn:microsoft.com/office/officeart/2005/8/layout/cycle5"/>
    <dgm:cxn modelId="{010ABC1D-3323-40C9-8912-4758B277E1EB}" srcId="{4BC454B8-C80D-449D-9424-06418F6738B2}" destId="{1FBAE4CC-D155-48B3-96D4-8BD386C77F64}" srcOrd="2" destOrd="0" parTransId="{DD365AB5-4BEE-4BCD-ADDD-83DE3492EF55}" sibTransId="{F022BFA3-BC27-4A35-870D-343484262461}"/>
    <dgm:cxn modelId="{8D022E26-7DCE-4A2D-81FD-4644F4CD296F}" srcId="{4BC454B8-C80D-449D-9424-06418F6738B2}" destId="{2E79EDCD-4F9C-4D96-8664-23AF7A672CEB}" srcOrd="5" destOrd="0" parTransId="{3C649A8E-30B1-4BE8-84AF-28EB3650B700}" sibTransId="{2E817D27-CD89-49B8-9DA0-819FA9298C03}"/>
    <dgm:cxn modelId="{8DBD2C6B-8644-4E3C-B531-8B3B53679820}" srcId="{4BC454B8-C80D-449D-9424-06418F6738B2}" destId="{CA0068E8-F294-4B0A-BB73-CDC0D857404F}" srcOrd="1" destOrd="0" parTransId="{FFBF965C-7B69-446B-8FB6-DA40CC862A90}" sibTransId="{54FE6F3D-8619-4568-8999-49B143030EF3}"/>
    <dgm:cxn modelId="{5E20B54D-EB18-4D5D-A77E-7FB4E1691D3E}" type="presOf" srcId="{CEF9D3D0-649A-47AE-A4B9-D6A45E3B9F68}" destId="{F66CF8D0-E4EE-41B4-A916-D80CFA865E43}" srcOrd="0" destOrd="0" presId="urn:microsoft.com/office/officeart/2005/8/layout/cycle5"/>
    <dgm:cxn modelId="{328F5E0D-2EE1-4056-8356-46164F7A23F3}" type="presOf" srcId="{51E1E4F9-46A7-4D46-9078-D9D7D0E5BD29}" destId="{94ECB976-A8F9-46AA-A152-A0BD2F73F8EB}" srcOrd="0" destOrd="0" presId="urn:microsoft.com/office/officeart/2005/8/layout/cycle5"/>
    <dgm:cxn modelId="{5204511A-A701-4688-BA5C-CF337754630A}" type="presOf" srcId="{4BC454B8-C80D-449D-9424-06418F6738B2}" destId="{1274AA5A-73F3-4C95-B794-2263C5C25E42}" srcOrd="0" destOrd="0" presId="urn:microsoft.com/office/officeart/2005/8/layout/cycle5"/>
    <dgm:cxn modelId="{70C06F84-E2A8-4868-A77C-38CD1AD4ADD7}" type="presParOf" srcId="{1274AA5A-73F3-4C95-B794-2263C5C25E42}" destId="{964F207D-9EC6-41F7-ABF8-F0BC0DDC10B4}" srcOrd="0" destOrd="0" presId="urn:microsoft.com/office/officeart/2005/8/layout/cycle5"/>
    <dgm:cxn modelId="{9822B9BA-C88F-4793-8A4F-C87BDC1E2710}" type="presParOf" srcId="{1274AA5A-73F3-4C95-B794-2263C5C25E42}" destId="{0C86A184-3C96-4E27-A5BF-C5DA0D332CF4}" srcOrd="1" destOrd="0" presId="urn:microsoft.com/office/officeart/2005/8/layout/cycle5"/>
    <dgm:cxn modelId="{FC3CA352-D3C9-4657-A86C-D217763EB0E7}" type="presParOf" srcId="{1274AA5A-73F3-4C95-B794-2263C5C25E42}" destId="{F66CF8D0-E4EE-41B4-A916-D80CFA865E43}" srcOrd="2" destOrd="0" presId="urn:microsoft.com/office/officeart/2005/8/layout/cycle5"/>
    <dgm:cxn modelId="{E0B30761-1F40-4D86-99F5-A2C04BDE81B4}" type="presParOf" srcId="{1274AA5A-73F3-4C95-B794-2263C5C25E42}" destId="{789985F3-C2B5-4EA5-80A7-90D2C84D3361}" srcOrd="3" destOrd="0" presId="urn:microsoft.com/office/officeart/2005/8/layout/cycle5"/>
    <dgm:cxn modelId="{E5079B7F-AEB2-4BF5-96EC-82926C822F6F}" type="presParOf" srcId="{1274AA5A-73F3-4C95-B794-2263C5C25E42}" destId="{36C5E8A5-F323-4080-8D9F-FA44C751F1B2}" srcOrd="4" destOrd="0" presId="urn:microsoft.com/office/officeart/2005/8/layout/cycle5"/>
    <dgm:cxn modelId="{24E89159-9424-4A5A-9CE8-B45322132794}" type="presParOf" srcId="{1274AA5A-73F3-4C95-B794-2263C5C25E42}" destId="{28177964-BD24-4BBC-97C4-88FAE8D5B17B}" srcOrd="5" destOrd="0" presId="urn:microsoft.com/office/officeart/2005/8/layout/cycle5"/>
    <dgm:cxn modelId="{4FFF73E0-EFB7-4F0C-B548-08466CA82CE3}" type="presParOf" srcId="{1274AA5A-73F3-4C95-B794-2263C5C25E42}" destId="{F6672AAC-3981-48B1-9446-20EE0EE3D80B}" srcOrd="6" destOrd="0" presId="urn:microsoft.com/office/officeart/2005/8/layout/cycle5"/>
    <dgm:cxn modelId="{E7E3DB72-9E88-42C5-9A99-3444C3017C13}" type="presParOf" srcId="{1274AA5A-73F3-4C95-B794-2263C5C25E42}" destId="{0E009EE3-D84D-4892-A0A3-91B4ED8F2982}" srcOrd="7" destOrd="0" presId="urn:microsoft.com/office/officeart/2005/8/layout/cycle5"/>
    <dgm:cxn modelId="{462421B3-A7FB-4CD4-BD41-7583AB4BACC6}" type="presParOf" srcId="{1274AA5A-73F3-4C95-B794-2263C5C25E42}" destId="{03724644-2FE8-4CC2-AB7A-533A6A040D12}" srcOrd="8" destOrd="0" presId="urn:microsoft.com/office/officeart/2005/8/layout/cycle5"/>
    <dgm:cxn modelId="{1318666B-C4F8-42E3-9816-0CFCE3DF96D5}" type="presParOf" srcId="{1274AA5A-73F3-4C95-B794-2263C5C25E42}" destId="{30F3868A-F1DC-4337-A990-8D18FD0DC194}" srcOrd="9" destOrd="0" presId="urn:microsoft.com/office/officeart/2005/8/layout/cycle5"/>
    <dgm:cxn modelId="{6CA20D7F-0804-488C-8745-C15F9A34B108}" type="presParOf" srcId="{1274AA5A-73F3-4C95-B794-2263C5C25E42}" destId="{D73CB4D9-540C-4082-9A11-25ABAFB0030B}" srcOrd="10" destOrd="0" presId="urn:microsoft.com/office/officeart/2005/8/layout/cycle5"/>
    <dgm:cxn modelId="{A4E6AB02-8C7F-4698-A429-142E88738F3C}" type="presParOf" srcId="{1274AA5A-73F3-4C95-B794-2263C5C25E42}" destId="{A50D5F81-2F4A-402E-A459-EE24D7F47B17}" srcOrd="11" destOrd="0" presId="urn:microsoft.com/office/officeart/2005/8/layout/cycle5"/>
    <dgm:cxn modelId="{268BFF65-7A0F-4D5E-A5FB-307757701AAF}" type="presParOf" srcId="{1274AA5A-73F3-4C95-B794-2263C5C25E42}" destId="{94ECB976-A8F9-46AA-A152-A0BD2F73F8EB}" srcOrd="12" destOrd="0" presId="urn:microsoft.com/office/officeart/2005/8/layout/cycle5"/>
    <dgm:cxn modelId="{E40E3863-EBDB-4C30-9B8B-9A2B9DB02872}" type="presParOf" srcId="{1274AA5A-73F3-4C95-B794-2263C5C25E42}" destId="{BBD5CF83-DDF4-4F55-9DE8-2BC20B9AF6AB}" srcOrd="13" destOrd="0" presId="urn:microsoft.com/office/officeart/2005/8/layout/cycle5"/>
    <dgm:cxn modelId="{490C307B-B810-4C9E-820E-56779FB9E02A}" type="presParOf" srcId="{1274AA5A-73F3-4C95-B794-2263C5C25E42}" destId="{17FBD7F7-ABB3-41DA-B2F3-DABB6B43AB8B}" srcOrd="14" destOrd="0" presId="urn:microsoft.com/office/officeart/2005/8/layout/cycle5"/>
    <dgm:cxn modelId="{00AAB1FE-03B2-473E-9790-695D7D5C5D22}" type="presParOf" srcId="{1274AA5A-73F3-4C95-B794-2263C5C25E42}" destId="{6A330326-4155-4FA0-B04A-6674F8739EA6}" srcOrd="15" destOrd="0" presId="urn:microsoft.com/office/officeart/2005/8/layout/cycle5"/>
    <dgm:cxn modelId="{96204F64-552D-43B6-B51C-EBAFE938700B}" type="presParOf" srcId="{1274AA5A-73F3-4C95-B794-2263C5C25E42}" destId="{1B7C6AFD-4FB8-4907-98BB-E625CF444E18}" srcOrd="16" destOrd="0" presId="urn:microsoft.com/office/officeart/2005/8/layout/cycle5"/>
    <dgm:cxn modelId="{98BAB462-2891-47D6-89EB-91D94C68D741}" type="presParOf" srcId="{1274AA5A-73F3-4C95-B794-2263C5C25E42}" destId="{057D8D72-EE5E-431F-B119-A8F361810457}"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F207D-9EC6-41F7-ABF8-F0BC0DDC10B4}">
      <dsp:nvSpPr>
        <dsp:cNvPr id="0" name=""/>
        <dsp:cNvSpPr/>
      </dsp:nvSpPr>
      <dsp:spPr>
        <a:xfrm>
          <a:off x="3298822" y="3791"/>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业务流程梳理</a:t>
          </a:r>
          <a:endParaRPr lang="zh-CN" altLang="en-US" sz="1700" kern="1200" dirty="0"/>
        </a:p>
      </dsp:txBody>
      <dsp:txXfrm>
        <a:off x="3343094" y="48063"/>
        <a:ext cx="1306698" cy="818363"/>
      </dsp:txXfrm>
    </dsp:sp>
    <dsp:sp modelId="{F66CF8D0-E4EE-41B4-A916-D80CFA865E43}">
      <dsp:nvSpPr>
        <dsp:cNvPr id="0" name=""/>
        <dsp:cNvSpPr/>
      </dsp:nvSpPr>
      <dsp:spPr>
        <a:xfrm>
          <a:off x="1861401" y="457245"/>
          <a:ext cx="4270085" cy="4270085"/>
        </a:xfrm>
        <a:custGeom>
          <a:avLst/>
          <a:gdLst/>
          <a:ahLst/>
          <a:cxnLst/>
          <a:rect l="0" t="0" r="0" b="0"/>
          <a:pathLst>
            <a:path>
              <a:moveTo>
                <a:pt x="3007844" y="186549"/>
              </a:moveTo>
              <a:arcTo wR="2135042" hR="2135042" stAng="17647761" swAng="9230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89985F3-C2B5-4EA5-80A7-90D2C84D3361}">
      <dsp:nvSpPr>
        <dsp:cNvPr id="0" name=""/>
        <dsp:cNvSpPr/>
      </dsp:nvSpPr>
      <dsp:spPr>
        <a:xfrm>
          <a:off x="5147823" y="1071312"/>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业务模式确定</a:t>
          </a:r>
          <a:endParaRPr lang="zh-CN" altLang="en-US" sz="1700" kern="1200" dirty="0"/>
        </a:p>
      </dsp:txBody>
      <dsp:txXfrm>
        <a:off x="5192095" y="1115584"/>
        <a:ext cx="1306698" cy="818363"/>
      </dsp:txXfrm>
    </dsp:sp>
    <dsp:sp modelId="{28177964-BD24-4BBC-97C4-88FAE8D5B17B}">
      <dsp:nvSpPr>
        <dsp:cNvPr id="0" name=""/>
        <dsp:cNvSpPr/>
      </dsp:nvSpPr>
      <dsp:spPr>
        <a:xfrm>
          <a:off x="1861401" y="457245"/>
          <a:ext cx="4270085" cy="4270085"/>
        </a:xfrm>
        <a:custGeom>
          <a:avLst/>
          <a:gdLst/>
          <a:ahLst/>
          <a:cxnLst/>
          <a:rect l="0" t="0" r="0" b="0"/>
          <a:pathLst>
            <a:path>
              <a:moveTo>
                <a:pt x="4236845" y="1759764"/>
              </a:moveTo>
              <a:arcTo wR="2135042" hR="2135042" stAng="20992589" swAng="121482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6672AAC-3981-48B1-9446-20EE0EE3D80B}">
      <dsp:nvSpPr>
        <dsp:cNvPr id="0" name=""/>
        <dsp:cNvSpPr/>
      </dsp:nvSpPr>
      <dsp:spPr>
        <a:xfrm>
          <a:off x="5147823" y="3206355"/>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业务组件确认</a:t>
          </a:r>
          <a:endParaRPr lang="zh-CN" altLang="en-US" sz="1700" kern="1200" dirty="0"/>
        </a:p>
      </dsp:txBody>
      <dsp:txXfrm>
        <a:off x="5192095" y="3250627"/>
        <a:ext cx="1306698" cy="818363"/>
      </dsp:txXfrm>
    </dsp:sp>
    <dsp:sp modelId="{03724644-2FE8-4CC2-AB7A-533A6A040D12}">
      <dsp:nvSpPr>
        <dsp:cNvPr id="0" name=""/>
        <dsp:cNvSpPr/>
      </dsp:nvSpPr>
      <dsp:spPr>
        <a:xfrm>
          <a:off x="1861401" y="457245"/>
          <a:ext cx="4270085" cy="4270085"/>
        </a:xfrm>
        <a:custGeom>
          <a:avLst/>
          <a:gdLst/>
          <a:ahLst/>
          <a:cxnLst/>
          <a:rect l="0" t="0" r="0" b="0"/>
          <a:pathLst>
            <a:path>
              <a:moveTo>
                <a:pt x="3493463" y="3782191"/>
              </a:moveTo>
              <a:arcTo wR="2135042" hR="2135042" stAng="3029234" swAng="9230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0F3868A-F1DC-4337-A990-8D18FD0DC194}">
      <dsp:nvSpPr>
        <dsp:cNvPr id="0" name=""/>
        <dsp:cNvSpPr/>
      </dsp:nvSpPr>
      <dsp:spPr>
        <a:xfrm>
          <a:off x="3298822" y="4273876"/>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业务可变性分析</a:t>
          </a:r>
          <a:endParaRPr lang="zh-CN" altLang="en-US" sz="1700" kern="1200" dirty="0"/>
        </a:p>
      </dsp:txBody>
      <dsp:txXfrm>
        <a:off x="3343094" y="4318148"/>
        <a:ext cx="1306698" cy="818363"/>
      </dsp:txXfrm>
    </dsp:sp>
    <dsp:sp modelId="{A50D5F81-2F4A-402E-A459-EE24D7F47B17}">
      <dsp:nvSpPr>
        <dsp:cNvPr id="0" name=""/>
        <dsp:cNvSpPr/>
      </dsp:nvSpPr>
      <dsp:spPr>
        <a:xfrm>
          <a:off x="1861401" y="457245"/>
          <a:ext cx="4270085" cy="4270085"/>
        </a:xfrm>
        <a:custGeom>
          <a:avLst/>
          <a:gdLst/>
          <a:ahLst/>
          <a:cxnLst/>
          <a:rect l="0" t="0" r="0" b="0"/>
          <a:pathLst>
            <a:path>
              <a:moveTo>
                <a:pt x="1262241" y="4083535"/>
              </a:moveTo>
              <a:arcTo wR="2135042" hR="2135042" stAng="6847761" swAng="9230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4ECB976-A8F9-46AA-A152-A0BD2F73F8EB}">
      <dsp:nvSpPr>
        <dsp:cNvPr id="0" name=""/>
        <dsp:cNvSpPr/>
      </dsp:nvSpPr>
      <dsp:spPr>
        <a:xfrm>
          <a:off x="1449821" y="3206355"/>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业务组件设计</a:t>
          </a:r>
          <a:endParaRPr lang="zh-CN" altLang="en-US" sz="1700" kern="1200" dirty="0"/>
        </a:p>
      </dsp:txBody>
      <dsp:txXfrm>
        <a:off x="1494093" y="3250627"/>
        <a:ext cx="1306698" cy="818363"/>
      </dsp:txXfrm>
    </dsp:sp>
    <dsp:sp modelId="{17FBD7F7-ABB3-41DA-B2F3-DABB6B43AB8B}">
      <dsp:nvSpPr>
        <dsp:cNvPr id="0" name=""/>
        <dsp:cNvSpPr/>
      </dsp:nvSpPr>
      <dsp:spPr>
        <a:xfrm>
          <a:off x="1861401" y="457245"/>
          <a:ext cx="4270085" cy="4270085"/>
        </a:xfrm>
        <a:custGeom>
          <a:avLst/>
          <a:gdLst/>
          <a:ahLst/>
          <a:cxnLst/>
          <a:rect l="0" t="0" r="0" b="0"/>
          <a:pathLst>
            <a:path>
              <a:moveTo>
                <a:pt x="33240" y="2510321"/>
              </a:moveTo>
              <a:arcTo wR="2135042" hR="2135042" stAng="10192589" swAng="1214823"/>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A330326-4155-4FA0-B04A-6674F8739EA6}">
      <dsp:nvSpPr>
        <dsp:cNvPr id="0" name=""/>
        <dsp:cNvSpPr/>
      </dsp:nvSpPr>
      <dsp:spPr>
        <a:xfrm>
          <a:off x="1449821" y="1071312"/>
          <a:ext cx="1395242" cy="906907"/>
        </a:xfrm>
        <a:prstGeom prst="round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cap="flat" cmpd="sng" algn="ctr">
          <a:solidFill>
            <a:schemeClr val="accent2">
              <a:shade val="95000"/>
              <a:satMod val="105000"/>
            </a:schemeClr>
          </a:solidFill>
          <a:prstDash val="solid"/>
        </a:ln>
        <a:effectLst>
          <a:outerShdw blurRad="40000" dist="23000" dir="5400000" rotWithShape="0">
            <a:srgbClr val="000000">
              <a:alpha val="35000"/>
            </a:srgbClr>
          </a:outerShdw>
        </a:effectLst>
      </dsp:spPr>
      <dsp:style>
        <a:lnRef idx="1">
          <a:schemeClr val="accent2"/>
        </a:lnRef>
        <a:fillRef idx="3">
          <a:schemeClr val="accent2"/>
        </a:fillRef>
        <a:effectRef idx="2">
          <a:schemeClr val="accent2"/>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zh-CN" altLang="en-US" sz="1700" kern="1200" dirty="0" smtClean="0"/>
            <a:t>业务组件实现</a:t>
          </a:r>
          <a:endParaRPr lang="zh-CN" altLang="en-US" sz="1700" kern="1200" dirty="0"/>
        </a:p>
      </dsp:txBody>
      <dsp:txXfrm>
        <a:off x="1494093" y="1115584"/>
        <a:ext cx="1306698" cy="818363"/>
      </dsp:txXfrm>
    </dsp:sp>
    <dsp:sp modelId="{057D8D72-EE5E-431F-B119-A8F361810457}">
      <dsp:nvSpPr>
        <dsp:cNvPr id="0" name=""/>
        <dsp:cNvSpPr/>
      </dsp:nvSpPr>
      <dsp:spPr>
        <a:xfrm>
          <a:off x="1861401" y="457245"/>
          <a:ext cx="4270085" cy="4270085"/>
        </a:xfrm>
        <a:custGeom>
          <a:avLst/>
          <a:gdLst/>
          <a:ahLst/>
          <a:cxnLst/>
          <a:rect l="0" t="0" r="0" b="0"/>
          <a:pathLst>
            <a:path>
              <a:moveTo>
                <a:pt x="776621" y="487893"/>
              </a:moveTo>
              <a:arcTo wR="2135042" hR="2135042" stAng="13829234" swAng="92300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927C2328-94C7-4F09-AE0F-94A013818BF8}" type="datetimeFigureOut">
              <a:rPr lang="zh-CN" altLang="en-US"/>
              <a:pPr>
                <a:defRPr/>
              </a:pPr>
              <a:t>2013/1/14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64191CE-7B88-4BEE-B5DC-082341113D45}" type="slidenum">
              <a:rPr lang="zh-CN" altLang="en-US"/>
              <a:pPr>
                <a:defRPr/>
              </a:pPr>
              <a:t>‹#›</a:t>
            </a:fld>
            <a:endParaRPr lang="zh-CN" altLang="en-US"/>
          </a:p>
        </p:txBody>
      </p:sp>
    </p:spTree>
    <p:extLst>
      <p:ext uri="{BB962C8B-B14F-4D97-AF65-F5344CB8AC3E}">
        <p14:creationId xmlns:p14="http://schemas.microsoft.com/office/powerpoint/2010/main" val="3102674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9557E7B-47E5-482B-A550-268912E130DA}" type="datetimeFigureOut">
              <a:rPr lang="zh-CN" altLang="en-US"/>
              <a:pPr>
                <a:defRPr/>
              </a:pPr>
              <a:t>2013/1/14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83858C2A-C5CE-4673-BE6D-642D01612E5E}" type="slidenum">
              <a:rPr lang="zh-CN" altLang="en-US"/>
              <a:pPr>
                <a:defRPr/>
              </a:pPr>
              <a:t>‹#›</a:t>
            </a:fld>
            <a:endParaRPr lang="zh-CN" altLang="en-US"/>
          </a:p>
        </p:txBody>
      </p:sp>
    </p:spTree>
    <p:extLst>
      <p:ext uri="{BB962C8B-B14F-4D97-AF65-F5344CB8AC3E}">
        <p14:creationId xmlns:p14="http://schemas.microsoft.com/office/powerpoint/2010/main" val="26929846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9625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latin typeface="Arial" charset="0"/>
            </a:endParaRPr>
          </a:p>
        </p:txBody>
      </p:sp>
      <p:sp>
        <p:nvSpPr>
          <p:cNvPr id="9626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A3B5E39-95A5-41CD-9395-53DDC73C44D5}" type="slidenum">
              <a:rPr lang="en-US" altLang="zh-CN" sz="1200" b="0"/>
              <a:pPr algn="r"/>
              <a:t>12</a:t>
            </a:fld>
            <a:endParaRPr lang="en-US" altLang="zh-CN"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kern="1200" smtClean="0">
                <a:solidFill>
                  <a:schemeClr val="tx1"/>
                </a:solidFill>
                <a:latin typeface="+mn-lt"/>
                <a:ea typeface="+mn-ea"/>
                <a:cs typeface="+mn-cs"/>
              </a:rPr>
              <a:t>一个好的软件平台不是为实现小粒度的重用，而是对软件全生命周期中的所有核心资产实现战略性复用。这些核心资产可以包括：需求和需求分析、领域模型、软件架构和设计、文档、性能工程、测试、计划用例。数据、人、知识和技能、预算、日程安排、生产计划、流程、方法和工具，以及业务组件和服务等。</a:t>
            </a:r>
          </a:p>
          <a:p>
            <a:endParaRPr lang="zh-CN" altLang="en-US" b="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4438E3-E590-487C-A404-14074A5AE016}" type="slidenum">
              <a:rPr lang="zh-CN" altLang="en-US" smtClean="0"/>
              <a:pPr/>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备注占位符 2"/>
          <p:cNvSpPr>
            <a:spLocks noGrp="1"/>
          </p:cNvSpPr>
          <p:nvPr>
            <p:ph type="body" idx="1"/>
          </p:nvPr>
        </p:nvSpPr>
        <p:spPr bwMode="auto">
          <a:xfrm>
            <a:off x="685800" y="4343400"/>
            <a:ext cx="5486400" cy="4114800"/>
          </a:xfrm>
          <a:prstGeom prst="rect">
            <a:avLst/>
          </a:prstGeom>
          <a:noFill/>
        </p:spPr>
        <p:txBody>
          <a:bodyPr wrap="square" numCol="1" anchor="t" anchorCtr="0" compatLnSpc="1">
            <a:prstTxWarp prst="textNoShape">
              <a:avLst/>
            </a:prstTxWarp>
          </a:bodyPr>
          <a:lstStyle/>
          <a:p>
            <a:r>
              <a:rPr lang="en-US" altLang="zh-CN" dirty="0" smtClean="0"/>
              <a:t>2011</a:t>
            </a:r>
            <a:r>
              <a:rPr lang="zh-CN" altLang="en-US" dirty="0" smtClean="0"/>
              <a:t>年发布普元云计算 </a:t>
            </a:r>
            <a:r>
              <a:rPr lang="en-US" altLang="zh-CN" dirty="0" err="1" smtClean="0"/>
              <a:t>PaaS</a:t>
            </a:r>
            <a:r>
              <a:rPr lang="zh-CN" altLang="en-US" dirty="0" smtClean="0"/>
              <a:t>（普</a:t>
            </a:r>
            <a:r>
              <a:rPr lang="zh-CN" altLang="en-US" dirty="0" smtClean="0">
                <a:latin typeface="+mn-ea"/>
              </a:rPr>
              <a:t>云）解决方案，</a:t>
            </a:r>
            <a:r>
              <a:rPr lang="en-US" altLang="zh-CN" dirty="0" smtClean="0">
                <a:latin typeface="+mn-ea"/>
              </a:rPr>
              <a:t>2012</a:t>
            </a:r>
            <a:r>
              <a:rPr lang="zh-CN" altLang="en-US" dirty="0" smtClean="0">
                <a:latin typeface="+mn-ea"/>
              </a:rPr>
              <a:t>年底产品化</a:t>
            </a:r>
            <a:endParaRPr lang="zh-CN" altLang="en-US" dirty="0" smtClean="0"/>
          </a:p>
        </p:txBody>
      </p:sp>
      <p:sp>
        <p:nvSpPr>
          <p:cNvPr id="8090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08BB987-191E-4171-9A13-3D57945FEACB}" type="slidenum">
              <a:rPr lang="zh-CN" altLang="en-US" smtClean="0"/>
              <a:pPr/>
              <a:t>16</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C76FFDEA-6600-4694-B70B-201D654B72CF}" type="slidenum">
              <a:rPr lang="en-US" altLang="zh-CN" smtClean="0">
                <a:latin typeface="Arial" pitchFamily="34" charset="0"/>
                <a:ea typeface="宋体" pitchFamily="2" charset="-122"/>
              </a:rPr>
              <a:pPr algn="r" eaLnBrk="1" hangingPunct="1"/>
              <a:t>19</a:t>
            </a:fld>
            <a:endParaRPr lang="en-US" altLang="zh-CN" smtClean="0">
              <a:latin typeface="Arial" pitchFamily="34" charset="0"/>
              <a:ea typeface="宋体" pitchFamily="2" charset="-122"/>
            </a:endParaRPr>
          </a:p>
        </p:txBody>
      </p:sp>
      <p:sp>
        <p:nvSpPr>
          <p:cNvPr id="7065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5C157EAF-9935-4907-A1EE-0B4BBEBAE101}" type="slidenum">
              <a:rPr lang="en-US" altLang="zh-CN" sz="1200">
                <a:latin typeface="Arial" pitchFamily="34" charset="0"/>
                <a:ea typeface="宋体" pitchFamily="2" charset="-122"/>
              </a:rPr>
              <a:pPr algn="r" eaLnBrk="1" hangingPunct="1"/>
              <a:t>19</a:t>
            </a:fld>
            <a:endParaRPr lang="en-US" altLang="zh-CN" sz="1200">
              <a:latin typeface="Arial" pitchFamily="34" charset="0"/>
              <a:ea typeface="宋体" pitchFamily="2" charset="-122"/>
            </a:endParaRP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p>
            <a:pPr eaLnBrk="1" hangingPunct="1"/>
            <a:r>
              <a:rPr lang="en-US" altLang="zh-CN" sz="1000" smtClean="0">
                <a:latin typeface="Arial" pitchFamily="34" charset="0"/>
              </a:rPr>
              <a:t>1</a:t>
            </a:r>
            <a:r>
              <a:rPr lang="zh-CN" altLang="en-US" sz="1000" smtClean="0">
                <a:latin typeface="Arial" pitchFamily="34" charset="0"/>
              </a:rPr>
              <a:t>、进一步缩短了与实际应用的距离</a:t>
            </a:r>
          </a:p>
          <a:p>
            <a:pPr eaLnBrk="1" hangingPunct="1"/>
            <a:r>
              <a:rPr lang="en-US" altLang="zh-CN" sz="1000" smtClean="0">
                <a:latin typeface="Arial" pitchFamily="34" charset="0"/>
              </a:rPr>
              <a:t>2</a:t>
            </a:r>
            <a:r>
              <a:rPr lang="zh-CN" altLang="en-US" sz="1000" smtClean="0">
                <a:latin typeface="Arial" pitchFamily="34" charset="0"/>
              </a:rPr>
              <a:t>、软件开发技术经历了多次变革，每一次变革都拉近了与实际应用的距离，但对开发人员的要求越来越高（技术越来越复杂，考虑的东西也越来越多），同时，用户对应用系统的要求也越来越高，使得应用系统本身也越来越复杂</a:t>
            </a:r>
          </a:p>
          <a:p>
            <a:pPr eaLnBrk="1" hangingPunct="1"/>
            <a:endParaRPr lang="zh-CN" altLang="en-US" sz="1000" smtClean="0">
              <a:latin typeface="Arial" pitchFamily="34" charset="0"/>
            </a:endParaRPr>
          </a:p>
          <a:p>
            <a:pPr eaLnBrk="1" hangingPunct="1"/>
            <a:r>
              <a:rPr lang="zh-CN" altLang="en-US" sz="1000" smtClean="0">
                <a:latin typeface="Arial" pitchFamily="34" charset="0"/>
              </a:rPr>
              <a:t>大家知道，分布式计算中间件技术目前已经非常成熟，无论是</a:t>
            </a:r>
            <a:r>
              <a:rPr lang="en-US" altLang="zh-CN" sz="1000" smtClean="0">
                <a:latin typeface="Arial" pitchFamily="34" charset="0"/>
              </a:rPr>
              <a:t>SUN</a:t>
            </a:r>
            <a:r>
              <a:rPr lang="zh-CN" altLang="en-US" sz="1000" smtClean="0">
                <a:latin typeface="Arial" pitchFamily="34" charset="0"/>
              </a:rPr>
              <a:t>公司倡导的</a:t>
            </a:r>
            <a:r>
              <a:rPr lang="en-US" altLang="zh-CN" sz="1000" smtClean="0">
                <a:latin typeface="Arial" pitchFamily="34" charset="0"/>
              </a:rPr>
              <a:t>J2EE</a:t>
            </a:r>
            <a:r>
              <a:rPr lang="zh-CN" altLang="en-US" sz="1000" smtClean="0">
                <a:latin typeface="Arial" pitchFamily="34" charset="0"/>
              </a:rPr>
              <a:t>架构，微软公司力推的</a:t>
            </a:r>
            <a:r>
              <a:rPr lang="en-US" altLang="zh-CN" sz="1000" smtClean="0">
                <a:latin typeface="Arial" pitchFamily="34" charset="0"/>
              </a:rPr>
              <a:t>.Net</a:t>
            </a:r>
            <a:r>
              <a:rPr lang="zh-CN" altLang="en-US" sz="1000" smtClean="0">
                <a:latin typeface="Arial" pitchFamily="34" charset="0"/>
              </a:rPr>
              <a:t>体系，还是早已得到广泛应用的</a:t>
            </a:r>
            <a:r>
              <a:rPr lang="en-US" altLang="zh-CN" sz="1000" smtClean="0">
                <a:latin typeface="Arial" pitchFamily="34" charset="0"/>
              </a:rPr>
              <a:t>Corba</a:t>
            </a:r>
            <a:r>
              <a:rPr lang="zh-CN" altLang="en-US" sz="1000" smtClean="0">
                <a:latin typeface="Arial" pitchFamily="34" charset="0"/>
              </a:rPr>
              <a:t>系统，都很好的解决了分布式计算的问题。</a:t>
            </a:r>
          </a:p>
          <a:p>
            <a:pPr eaLnBrk="1" hangingPunct="1"/>
            <a:r>
              <a:rPr lang="zh-CN" altLang="en-US" sz="1000" smtClean="0">
                <a:latin typeface="Arial" pitchFamily="34" charset="0"/>
              </a:rPr>
              <a:t>但是，对于应用软件开发商而言虽然又多了一个解决复杂应用难题的有力工具，但软件开发的技术复杂度也随之增加了，软件开发工程师们在开发企业应用软件的过程中要考虑的事情更多了。</a:t>
            </a:r>
          </a:p>
          <a:p>
            <a:pPr eaLnBrk="1" hangingPunct="1"/>
            <a:r>
              <a:rPr lang="zh-CN" altLang="en-US" sz="1000" smtClean="0">
                <a:latin typeface="Arial" pitchFamily="34" charset="0"/>
              </a:rPr>
              <a:t>这是因为分布式计算中间件解决的仍然是技术问题，并没有解决软件生产的问题。</a:t>
            </a:r>
          </a:p>
          <a:p>
            <a:pPr eaLnBrk="1" hangingPunct="1"/>
            <a:r>
              <a:rPr lang="zh-CN" altLang="en-US" sz="1000" smtClean="0">
                <a:latin typeface="Arial" pitchFamily="34" charset="0"/>
              </a:rPr>
              <a:t>普元</a:t>
            </a:r>
            <a:r>
              <a:rPr lang="en-US" altLang="zh-CN" sz="1000" smtClean="0">
                <a:latin typeface="Arial" pitchFamily="34" charset="0"/>
              </a:rPr>
              <a:t>EOS</a:t>
            </a:r>
            <a:r>
              <a:rPr lang="zh-CN" altLang="en-US" sz="1000" smtClean="0">
                <a:latin typeface="Arial" pitchFamily="34" charset="0"/>
              </a:rPr>
              <a:t>平台以构件复用和集成为核心，对分布式计算中间件做了进一步的封装，屏蔽了与企业应用不相关的技术细节，让企业应软件开发商更多的关注企业业务本身，</a:t>
            </a:r>
            <a:r>
              <a:rPr lang="en-US" altLang="zh-CN" sz="1000" smtClean="0">
                <a:latin typeface="Arial" pitchFamily="34" charset="0"/>
              </a:rPr>
              <a:t>EOS</a:t>
            </a:r>
            <a:r>
              <a:rPr lang="zh-CN" altLang="en-US" sz="1000" smtClean="0">
                <a:latin typeface="Arial" pitchFamily="34" charset="0"/>
              </a:rPr>
              <a:t>平台革命性地改变了软件的生产方式，为快速实现企业应用软件的开发和部署提供了强有力的技术保障。</a:t>
            </a:r>
          </a:p>
          <a:p>
            <a:pPr eaLnBrk="1" hangingPunct="1"/>
            <a:endParaRPr lang="zh-CN" altLang="en-US" sz="1000" smtClean="0">
              <a:latin typeface="Arial" pitchFamily="34" charset="0"/>
            </a:endParaRPr>
          </a:p>
          <a:p>
            <a:pPr eaLnBrk="1" hangingPunct="1"/>
            <a:r>
              <a:rPr lang="zh-CN" altLang="en-US" sz="1000" smtClean="0">
                <a:latin typeface="Arial" pitchFamily="34" charset="0"/>
              </a:rPr>
              <a:t>－－－－－－－－－－－－－－－－－－－－－－－－－</a:t>
            </a:r>
          </a:p>
          <a:p>
            <a:pPr eaLnBrk="1" hangingPunct="1"/>
            <a:r>
              <a:rPr lang="zh-CN" altLang="en-US" sz="1000" smtClean="0">
                <a:latin typeface="Arial" pitchFamily="34" charset="0"/>
              </a:rPr>
              <a:t>问题：为什么选用了</a:t>
            </a:r>
            <a:r>
              <a:rPr lang="en-US" altLang="zh-CN" sz="1000" smtClean="0">
                <a:latin typeface="Arial" pitchFamily="34" charset="0"/>
              </a:rPr>
              <a:t>J2EE</a:t>
            </a:r>
            <a:r>
              <a:rPr lang="zh-CN" altLang="en-US" sz="1000" smtClean="0">
                <a:latin typeface="Arial" pitchFamily="34" charset="0"/>
              </a:rPr>
              <a:t>，还要再用普元的</a:t>
            </a:r>
            <a:r>
              <a:rPr lang="en-US" altLang="zh-CN" sz="1000" smtClean="0">
                <a:latin typeface="Arial" pitchFamily="34" charset="0"/>
              </a:rPr>
              <a:t>EOS</a:t>
            </a:r>
            <a:r>
              <a:rPr lang="zh-CN" altLang="en-US" sz="1000" smtClean="0">
                <a:latin typeface="Arial" pitchFamily="34" charset="0"/>
              </a:rPr>
              <a:t>呢？</a:t>
            </a:r>
          </a:p>
          <a:p>
            <a:pPr eaLnBrk="1" hangingPunct="1"/>
            <a:r>
              <a:rPr lang="zh-CN" altLang="en-US" sz="1000" smtClean="0">
                <a:latin typeface="Arial" pitchFamily="34" charset="0"/>
              </a:rPr>
              <a:t>回答：</a:t>
            </a:r>
            <a:r>
              <a:rPr lang="en-US" altLang="zh-CN" sz="1000" smtClean="0">
                <a:latin typeface="Arial" pitchFamily="34" charset="0"/>
              </a:rPr>
              <a:t>1</a:t>
            </a:r>
            <a:r>
              <a:rPr lang="zh-CN" altLang="en-US" sz="1000" smtClean="0">
                <a:latin typeface="Arial" pitchFamily="34" charset="0"/>
              </a:rPr>
              <a:t>）采用分布式计算中间件只是解决了企业级应用的分布计算问题，没有给开发商带来任何好处，反而带来技术上的复杂；</a:t>
            </a:r>
          </a:p>
          <a:p>
            <a:pPr eaLnBrk="1" hangingPunct="1"/>
            <a:r>
              <a:rPr lang="en-US" altLang="zh-CN" sz="1000" smtClean="0">
                <a:latin typeface="Arial" pitchFamily="34" charset="0"/>
              </a:rPr>
              <a:t>2</a:t>
            </a:r>
            <a:r>
              <a:rPr lang="zh-CN" altLang="en-US" sz="1000" smtClean="0">
                <a:latin typeface="Arial" pitchFamily="34" charset="0"/>
              </a:rPr>
              <a:t>）</a:t>
            </a:r>
            <a:r>
              <a:rPr lang="en-US" altLang="zh-CN" sz="1000" smtClean="0">
                <a:latin typeface="Arial" pitchFamily="34" charset="0"/>
              </a:rPr>
              <a:t>J2EE</a:t>
            </a:r>
            <a:r>
              <a:rPr lang="zh-CN" altLang="en-US" sz="1000" smtClean="0">
                <a:latin typeface="Arial" pitchFamily="34" charset="0"/>
              </a:rPr>
              <a:t>没有提供适应企业级应用快速变化的实现工具，采用普元</a:t>
            </a:r>
            <a:r>
              <a:rPr lang="en-US" altLang="zh-CN" sz="1000" smtClean="0">
                <a:latin typeface="Arial" pitchFamily="34" charset="0"/>
              </a:rPr>
              <a:t>EOS</a:t>
            </a:r>
            <a:r>
              <a:rPr lang="zh-CN" altLang="en-US" sz="1000" smtClean="0">
                <a:latin typeface="Arial" pitchFamily="34" charset="0"/>
              </a:rPr>
              <a:t>构件化业务中间件，为能够实现满足企业级应用快速变化提供了有力的工具；</a:t>
            </a:r>
          </a:p>
          <a:p>
            <a:pPr eaLnBrk="1" hangingPunct="1"/>
            <a:endParaRPr lang="zh-CN" altLang="en-US" sz="1000" smtClean="0">
              <a:latin typeface="Arial" pitchFamily="34" charset="0"/>
            </a:endParaRPr>
          </a:p>
          <a:p>
            <a:pPr eaLnBrk="1" hangingPunct="1"/>
            <a:endParaRPr lang="en-US" altLang="zh-CN" sz="1000"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039B9280-94B9-45D9-B73E-0E50498A4828}" type="slidenum">
              <a:rPr lang="en-US" altLang="zh-CN" smtClean="0">
                <a:latin typeface="Arial" pitchFamily="34" charset="0"/>
                <a:ea typeface="宋体" pitchFamily="2" charset="-122"/>
              </a:rPr>
              <a:pPr algn="r" eaLnBrk="1" hangingPunct="1"/>
              <a:t>22</a:t>
            </a:fld>
            <a:endParaRPr lang="en-US" altLang="zh-CN" smtClean="0">
              <a:latin typeface="Arial" pitchFamily="34" charset="0"/>
              <a:ea typeface="宋体" pitchFamily="2" charset="-122"/>
            </a:endParaRPr>
          </a:p>
        </p:txBody>
      </p:sp>
      <p:sp>
        <p:nvSpPr>
          <p:cNvPr id="7168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C7C15C3E-9E87-44BA-9252-7110761849D7}" type="slidenum">
              <a:rPr lang="en-US" altLang="zh-CN" sz="1200">
                <a:latin typeface="Arial" pitchFamily="34" charset="0"/>
                <a:ea typeface="宋体" pitchFamily="2" charset="-122"/>
              </a:rPr>
              <a:pPr algn="r" eaLnBrk="1" hangingPunct="1"/>
              <a:t>22</a:t>
            </a:fld>
            <a:endParaRPr lang="en-US" altLang="zh-CN" sz="1200">
              <a:latin typeface="Arial" pitchFamily="34" charset="0"/>
              <a:ea typeface="宋体" pitchFamily="2" charset="-122"/>
            </a:endParaRPr>
          </a:p>
        </p:txBody>
      </p:sp>
      <p:sp>
        <p:nvSpPr>
          <p:cNvPr id="71684" name="Rectangle 2"/>
          <p:cNvSpPr>
            <a:spLocks noGrp="1" noRot="1" noChangeAspect="1" noChangeArrowheads="1" noTextEdit="1"/>
          </p:cNvSpPr>
          <p:nvPr>
            <p:ph type="sldImg"/>
          </p:nvPr>
        </p:nvSpPr>
        <p:spPr>
          <a:ln/>
        </p:spPr>
      </p:sp>
      <p:sp>
        <p:nvSpPr>
          <p:cNvPr id="716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itchFamily="34" charset="0"/>
              </a:rPr>
              <a:t>复杂的环境催生新技术的发展，我们先面对的业务、技术和管理的重重矛盾如何来解决？</a:t>
            </a:r>
          </a:p>
          <a:p>
            <a:pPr eaLnBrk="1" hangingPunct="1"/>
            <a:r>
              <a:rPr lang="zh-CN" altLang="en-US" smtClean="0">
                <a:latin typeface="Arial" pitchFamily="34" charset="0"/>
              </a:rPr>
              <a:t>只有找到主要矛盾体，并在新的架构和方法下有机地统一解决。</a:t>
            </a:r>
          </a:p>
          <a:p>
            <a:pPr eaLnBrk="1" hangingPunct="1"/>
            <a:r>
              <a:rPr lang="zh-CN" altLang="en-US" smtClean="0">
                <a:latin typeface="Arial" pitchFamily="34" charset="0"/>
              </a:rPr>
              <a:t>解决复杂问题的最好方法就是把架构和模式的方法确定主要矛盾体并进行分解和统一、有机地解决。</a:t>
            </a:r>
            <a:endParaRPr lang="zh-CN"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mtClean="0">
              <a:latin typeface="Arial" pitchFamily="34" charset="0"/>
            </a:endParaRPr>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4BC2F254-19D7-40A9-A971-18672F5EE08F}" type="slidenum">
              <a:rPr lang="en-US" altLang="zh-CN" sz="1200"/>
              <a:pPr algn="r" eaLnBrk="1" hangingPunct="1"/>
              <a:t>23</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F643810A-0676-4B4E-B2A6-3ED6F07A2890}" type="slidenum">
              <a:rPr lang="en-US" altLang="zh-CN" smtClean="0">
                <a:latin typeface="Arial" pitchFamily="34" charset="0"/>
                <a:ea typeface="宋体" pitchFamily="2" charset="-122"/>
              </a:rPr>
              <a:pPr algn="r" eaLnBrk="1" hangingPunct="1"/>
              <a:t>24</a:t>
            </a:fld>
            <a:endParaRPr lang="en-US" altLang="zh-CN" smtClean="0">
              <a:latin typeface="Arial" pitchFamily="34" charset="0"/>
              <a:ea typeface="宋体"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a:ln/>
        </p:spPr>
      </p:sp>
      <p:sp>
        <p:nvSpPr>
          <p:cNvPr id="74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4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8AA5423D-6827-409F-A4AB-0FD0ACDB64A4}" type="slidenum">
              <a:rPr lang="en-US" altLang="zh-CN" smtClean="0">
                <a:latin typeface="Arial" pitchFamily="34" charset="0"/>
                <a:ea typeface="宋体" pitchFamily="2" charset="-122"/>
              </a:rPr>
              <a:pPr algn="r" eaLnBrk="1" hangingPunct="1"/>
              <a:t>25</a:t>
            </a:fld>
            <a:endParaRPr lang="en-US" altLang="zh-CN" smtClean="0">
              <a:latin typeface="Arial"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DDC23B2E-CECD-4B64-B51B-AA6BB3B8ADDC}" type="slidenum">
              <a:rPr lang="en-US" altLang="zh-CN" smtClean="0">
                <a:latin typeface="Arial" pitchFamily="34" charset="0"/>
                <a:ea typeface="宋体" pitchFamily="2" charset="-122"/>
              </a:rPr>
              <a:pPr algn="r" eaLnBrk="1" hangingPunct="1"/>
              <a:t>26</a:t>
            </a:fld>
            <a:endParaRPr lang="en-US" altLang="zh-CN" smtClean="0">
              <a:latin typeface="Arial" pitchFamily="34" charset="0"/>
              <a:ea typeface="宋体"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a:ln/>
        </p:spPr>
      </p:sp>
      <p:sp>
        <p:nvSpPr>
          <p:cNvPr id="76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6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2B285A0A-C779-4A7D-B6AD-FA614062013F}" type="slidenum">
              <a:rPr lang="en-US" altLang="zh-CN" smtClean="0">
                <a:latin typeface="Arial" pitchFamily="34" charset="0"/>
                <a:ea typeface="宋体" pitchFamily="2" charset="-122"/>
              </a:rPr>
              <a:pPr algn="r" eaLnBrk="1" hangingPunct="1"/>
              <a:t>27</a:t>
            </a:fld>
            <a:endParaRPr lang="en-US" altLang="zh-CN" smtClean="0">
              <a:latin typeface="Arial" pitchFamily="34" charset="0"/>
              <a:ea typeface="宋体"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C3F69796-3C02-4575-B936-E7C126363DAC}" type="slidenum">
              <a:rPr lang="en-US" altLang="zh-CN" smtClean="0">
                <a:latin typeface="Arial" pitchFamily="34" charset="0"/>
                <a:ea typeface="宋体" pitchFamily="2" charset="-122"/>
              </a:rPr>
              <a:pPr algn="r" eaLnBrk="1" hangingPunct="1"/>
              <a:t>28</a:t>
            </a:fld>
            <a:endParaRPr lang="en-US" altLang="zh-CN" smtClean="0">
              <a:latin typeface="Arial" pitchFamily="34" charset="0"/>
              <a:ea typeface="宋体"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88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9B4ECB4E-867C-42F8-B9DB-528C0AD12521}" type="slidenum">
              <a:rPr lang="en-US" altLang="zh-CN" smtClean="0">
                <a:latin typeface="Arial" pitchFamily="34" charset="0"/>
                <a:ea typeface="宋体" pitchFamily="2" charset="-122"/>
              </a:rPr>
              <a:pPr algn="r" eaLnBrk="1" hangingPunct="1"/>
              <a:t>29</a:t>
            </a:fld>
            <a:endParaRPr lang="en-US" altLang="zh-CN" smtClean="0">
              <a:latin typeface="Arial" pitchFamily="34" charset="0"/>
              <a:ea typeface="宋体"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06B4277B-F3A8-405B-BF16-3788A7A04367}" type="slidenum">
              <a:rPr lang="en-US" altLang="zh-CN" smtClean="0">
                <a:latin typeface="Arial" pitchFamily="34" charset="0"/>
                <a:ea typeface="宋体" pitchFamily="2" charset="-122"/>
              </a:rPr>
              <a:pPr algn="r" eaLnBrk="1" hangingPunct="1"/>
              <a:t>30</a:t>
            </a:fld>
            <a:endParaRPr lang="en-US" altLang="zh-CN" smtClean="0">
              <a:latin typeface="Arial" pitchFamily="34" charset="0"/>
              <a:ea typeface="宋体"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80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EEAE7FDB-7112-4137-B65D-FBB6D52525F7}" type="slidenum">
              <a:rPr lang="en-US" altLang="zh-CN" smtClean="0">
                <a:latin typeface="Arial" pitchFamily="34" charset="0"/>
                <a:ea typeface="宋体" pitchFamily="2" charset="-122"/>
              </a:rPr>
              <a:pPr algn="r" eaLnBrk="1" hangingPunct="1"/>
              <a:t>31</a:t>
            </a:fld>
            <a:endParaRPr lang="en-US" altLang="zh-CN" smtClean="0">
              <a:latin typeface="Arial" pitchFamily="34" charset="0"/>
              <a:ea typeface="宋体"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5D745DAB-D37A-4561-8CD8-FC7757EED05C}" type="slidenum">
              <a:rPr lang="en-US" altLang="zh-CN" smtClean="0">
                <a:latin typeface="Arial" pitchFamily="34" charset="0"/>
                <a:ea typeface="宋体" pitchFamily="2" charset="-122"/>
              </a:rPr>
              <a:pPr algn="r" eaLnBrk="1" hangingPunct="1"/>
              <a:t>32</a:t>
            </a:fld>
            <a:endParaRPr lang="en-US" altLang="zh-CN" smtClean="0">
              <a:latin typeface="Arial" pitchFamily="34" charset="0"/>
              <a:ea typeface="宋体"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itchFamily="34" charset="0"/>
            </a:endParaRPr>
          </a:p>
        </p:txBody>
      </p:sp>
      <p:sp>
        <p:nvSpPr>
          <p:cNvPr id="829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fld id="{4FEF4D7D-7BF8-4EB2-B295-25938344D0A4}" type="slidenum">
              <a:rPr lang="en-US" altLang="zh-CN" smtClean="0">
                <a:latin typeface="Arial" pitchFamily="34" charset="0"/>
                <a:ea typeface="宋体" pitchFamily="2" charset="-122"/>
              </a:rPr>
              <a:pPr algn="r" eaLnBrk="1" hangingPunct="1"/>
              <a:t>33</a:t>
            </a:fld>
            <a:endParaRPr lang="en-US" altLang="zh-CN" smtClean="0">
              <a:latin typeface="Arial" pitchFamily="34" charset="0"/>
              <a:ea typeface="宋体"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34</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txBox="1">
            <a:spLocks noGrp="1" noChangeArrowheads="1"/>
          </p:cNvSpPr>
          <p:nvPr/>
        </p:nvSpPr>
        <p:spPr bwMode="auto">
          <a:xfrm>
            <a:off x="3884463" y="8685878"/>
            <a:ext cx="2972004" cy="456704"/>
          </a:xfrm>
          <a:prstGeom prst="rect">
            <a:avLst/>
          </a:prstGeom>
          <a:noFill/>
          <a:ln w="9525">
            <a:noFill/>
            <a:miter lim="800000"/>
            <a:headEnd/>
            <a:tailEnd/>
          </a:ln>
        </p:spPr>
        <p:txBody>
          <a:bodyPr lIns="91431" tIns="45716" rIns="91431" bIns="45716" anchor="b"/>
          <a:lstStyle/>
          <a:p>
            <a:pPr algn="r" defTabSz="914423"/>
            <a:fld id="{EDAEAFE3-71DF-4303-B84A-959C599CD03F}" type="slidenum">
              <a:rPr lang="zh-CN" altLang="en-US" sz="1200"/>
              <a:pPr algn="r" defTabSz="914423"/>
              <a:t>36</a:t>
            </a:fld>
            <a:endParaRPr lang="en-US" altLang="zh-CN" sz="1200" dirty="0"/>
          </a:p>
        </p:txBody>
      </p:sp>
      <p:sp>
        <p:nvSpPr>
          <p:cNvPr id="187395" name="Rectangle 2"/>
          <p:cNvSpPr>
            <a:spLocks noGrp="1" noRot="1" noChangeAspect="1" noChangeArrowheads="1" noTextEdit="1"/>
          </p:cNvSpPr>
          <p:nvPr>
            <p:ph type="sldImg"/>
          </p:nvPr>
        </p:nvSpPr>
        <p:spPr>
          <a:xfrm>
            <a:off x="1143000" y="685800"/>
            <a:ext cx="4572000" cy="3429000"/>
          </a:xfrm>
          <a:ln/>
        </p:spPr>
      </p:sp>
      <p:sp>
        <p:nvSpPr>
          <p:cNvPr id="187396" name="Rectangle 3"/>
          <p:cNvSpPr>
            <a:spLocks noGrp="1" noChangeArrowheads="1"/>
          </p:cNvSpPr>
          <p:nvPr>
            <p:ph type="body" idx="1"/>
          </p:nvPr>
        </p:nvSpPr>
        <p:spPr>
          <a:xfrm>
            <a:off x="685800" y="4343400"/>
            <a:ext cx="5486400" cy="4114800"/>
          </a:xfrm>
          <a:prstGeom prst="rect">
            <a:avLst/>
          </a:prstGeom>
          <a:noFill/>
          <a:ln/>
        </p:spPr>
        <p:txBody>
          <a:bodyPr/>
          <a:lstStyle/>
          <a:p>
            <a:endParaRPr lang="zh-CN"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a:t>
            </a:fld>
            <a:endParaRPr lang="zh-CN" altLang="en-US"/>
          </a:p>
        </p:txBody>
      </p:sp>
    </p:spTree>
    <p:extLst>
      <p:ext uri="{BB962C8B-B14F-4D97-AF65-F5344CB8AC3E}">
        <p14:creationId xmlns:p14="http://schemas.microsoft.com/office/powerpoint/2010/main" val="1175452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46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TextEdit="1"/>
          </p:cNvSpPr>
          <p:nvPr>
            <p:ph type="sldImg"/>
          </p:nvPr>
        </p:nvSpPr>
        <p:spPr bwMode="auto">
          <a:noFill/>
          <a:ln>
            <a:solidFill>
              <a:srgbClr val="000000"/>
            </a:solidFill>
            <a:miter lim="800000"/>
            <a:headEnd/>
            <a:tailEnd/>
          </a:ln>
        </p:spPr>
      </p:sp>
      <p:sp>
        <p:nvSpPr>
          <p:cNvPr id="54275"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支持单表、主从表的录入复核</a:t>
            </a:r>
          </a:p>
          <a:p>
            <a:pPr eaLnBrk="1" hangingPunct="1">
              <a:spcBef>
                <a:spcPct val="0"/>
              </a:spcBef>
            </a:pPr>
            <a:r>
              <a:rPr lang="zh-CN" altLang="en-US" dirty="0" smtClean="0"/>
              <a:t>支持业务表的</a:t>
            </a:r>
            <a:r>
              <a:rPr lang="en-US" altLang="zh-CN" dirty="0" smtClean="0"/>
              <a:t>1:1</a:t>
            </a:r>
            <a:r>
              <a:rPr lang="zh-CN" altLang="en-US" dirty="0" smtClean="0"/>
              <a:t>、</a:t>
            </a:r>
            <a:r>
              <a:rPr lang="en-US" altLang="zh-CN" dirty="0" smtClean="0"/>
              <a:t>1:N</a:t>
            </a:r>
            <a:r>
              <a:rPr lang="zh-CN" altLang="en-US" dirty="0" smtClean="0"/>
              <a:t>等复杂多表关联业务</a:t>
            </a:r>
          </a:p>
          <a:p>
            <a:pPr eaLnBrk="1" hangingPunct="1">
              <a:spcBef>
                <a:spcPct val="0"/>
              </a:spcBef>
            </a:pPr>
            <a:r>
              <a:rPr lang="zh-CN" altLang="en-US" dirty="0" smtClean="0"/>
              <a:t>一致化的人机交互界面：单表、主从表录入复核，单笔、批量录入复核界面操作界面统一</a:t>
            </a:r>
          </a:p>
          <a:p>
            <a:pPr eaLnBrk="1" hangingPunct="1">
              <a:spcBef>
                <a:spcPct val="0"/>
              </a:spcBef>
            </a:pPr>
            <a:r>
              <a:rPr lang="zh-CN" altLang="en-US" dirty="0" smtClean="0"/>
              <a:t>良好的兼容性：与业务流程管理平台无缝衔接：即可从系统菜单单独调用，也支持在业务流程中调用</a:t>
            </a:r>
          </a:p>
          <a:p>
            <a:pPr eaLnBrk="1" hangingPunct="1">
              <a:spcBef>
                <a:spcPct val="0"/>
              </a:spcBef>
            </a:pPr>
            <a:r>
              <a:rPr lang="zh-CN" altLang="en-US" dirty="0" smtClean="0"/>
              <a:t>高可靠安全性：前后台的并发控制机制，为系统安全保驾护航</a:t>
            </a:r>
          </a:p>
          <a:p>
            <a:pPr eaLnBrk="1" hangingPunct="1">
              <a:spcBef>
                <a:spcPct val="0"/>
              </a:spcBef>
            </a:pPr>
            <a:r>
              <a:rPr lang="zh-CN" altLang="en-US" dirty="0" smtClean="0"/>
              <a:t>良好的扩展性：提供多种的</a:t>
            </a:r>
            <a:r>
              <a:rPr lang="en-US" altLang="zh-CN" dirty="0" smtClean="0"/>
              <a:t>AS400</a:t>
            </a:r>
            <a:r>
              <a:rPr lang="zh-CN" altLang="en-US" dirty="0" smtClean="0"/>
              <a:t>服务，实现与外部系统的数据交互</a:t>
            </a:r>
          </a:p>
          <a:p>
            <a:pPr eaLnBrk="1" hangingPunct="1">
              <a:spcBef>
                <a:spcPct val="0"/>
              </a:spcBef>
            </a:pPr>
            <a:r>
              <a:rPr lang="zh-CN" altLang="en-US" dirty="0" smtClean="0"/>
              <a:t>增量部署上线，快速响应业务需求</a:t>
            </a:r>
          </a:p>
          <a:p>
            <a:pPr eaLnBrk="1" hangingPunct="1">
              <a:spcBef>
                <a:spcPct val="0"/>
              </a:spcBef>
            </a:pPr>
            <a:endParaRPr lang="zh-CN"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ea typeface="宋体" pitchFamily="2" charset="-122"/>
              </a:rPr>
              <a:t>业务组件体系结构</a:t>
            </a: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37B05BD-389E-4A0F-AE3B-D7F61BCF79CD}" type="slidenum">
              <a:rPr lang="en-US" altLang="zh-CN" smtClean="0"/>
              <a:pPr eaLnBrk="1" hangingPunct="1"/>
              <a:t>51</a:t>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ea typeface="宋体" pitchFamily="2" charset="-122"/>
              </a:rPr>
              <a:t>业务组件体系结构</a:t>
            </a:r>
          </a:p>
        </p:txBody>
      </p:sp>
      <p:sp>
        <p:nvSpPr>
          <p:cNvPr id="56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43CC35BD-D3D5-4314-8A04-B0D75C197F02}" type="slidenum">
              <a:rPr lang="en-US" altLang="zh-CN" smtClean="0"/>
              <a:pPr eaLnBrk="1" hangingPunct="1"/>
              <a:t>52</a:t>
            </a:fld>
            <a:endParaRPr lang="en-US"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itchFamily="34" charset="0"/>
                <a:ea typeface="宋体" pitchFamily="2" charset="-122"/>
              </a:rPr>
              <a:t>业务组件体系结构</a:t>
            </a:r>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88AFE319-6FDE-478B-BF57-0D8E39B8EEA7}" type="slidenum">
              <a:rPr lang="en-US" altLang="zh-CN" smtClean="0"/>
              <a:pPr eaLnBrk="1" hangingPunct="1"/>
              <a:t>54</a:t>
            </a:fld>
            <a:endParaRPr lang="en-US" altLang="zh-CN"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55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67</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68</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78</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88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kern="1200" dirty="0" smtClean="0">
                <a:solidFill>
                  <a:schemeClr val="tx1"/>
                </a:solidFill>
                <a:latin typeface="+mn-lt"/>
                <a:ea typeface="+mn-ea"/>
                <a:cs typeface="+mn-cs"/>
              </a:rPr>
              <a:t>平台定义为任何一种在其上可以构建其他技术或过程的技术基础（</a:t>
            </a:r>
            <a:r>
              <a:rPr lang="en-US" sz="1200" b="0" kern="1200" dirty="0" err="1" smtClean="0">
                <a:solidFill>
                  <a:schemeClr val="tx1"/>
                </a:solidFill>
                <a:latin typeface="+mn-lt"/>
                <a:ea typeface="+mn-ea"/>
                <a:cs typeface="+mn-cs"/>
              </a:rPr>
              <a:t>techtarget</a:t>
            </a:r>
            <a:r>
              <a:rPr lang="zh-CN" altLang="en-US" sz="1200" b="0" kern="1200" dirty="0" smtClean="0">
                <a:solidFill>
                  <a:schemeClr val="tx1"/>
                </a:solidFill>
                <a:latin typeface="+mn-lt"/>
                <a:ea typeface="+mn-ea"/>
                <a:cs typeface="+mn-cs"/>
              </a:rPr>
              <a:t>，</a:t>
            </a:r>
            <a:r>
              <a:rPr lang="en-US" sz="1200" b="0" kern="1200" dirty="0" smtClean="0">
                <a:solidFill>
                  <a:schemeClr val="tx1"/>
                </a:solidFill>
                <a:latin typeface="+mn-lt"/>
                <a:ea typeface="+mn-ea"/>
                <a:cs typeface="+mn-cs"/>
              </a:rPr>
              <a:t>2004</a:t>
            </a:r>
            <a:r>
              <a:rPr lang="zh-CN" altLang="en-US" sz="1200" b="0" kern="1200" dirty="0" smtClean="0">
                <a:solidFill>
                  <a:schemeClr val="tx1"/>
                </a:solidFill>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6AF2B74E-AD5B-48F6-9A82-C8DAECC8FC05}" type="slidenum">
              <a:rPr lang="zh-CN" altLang="en-US" smtClean="0"/>
              <a:pPr>
                <a:defRPr/>
              </a:pPr>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kern="1200" dirty="0" smtClean="0">
                <a:solidFill>
                  <a:schemeClr val="tx1"/>
                </a:solidFill>
                <a:latin typeface="+mn-lt"/>
                <a:ea typeface="+mn-ea"/>
                <a:cs typeface="+mn-cs"/>
              </a:rPr>
              <a:t>软件平台是指用来构建与支撑应用软件的独立软件系统。它是开发与运行应用软件的基础，是任何一个应用软件得以实现与应用的必要条件。软件平台有两个基本要素，即支撑环境和开发体系，其中支撑环境是指应用软件系统开发与运行的基本条件，开发体系是指开发与维护管理应用软件的工具与方法。</a:t>
            </a:r>
          </a:p>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43000" y="685800"/>
            <a:ext cx="4572000" cy="3429000"/>
          </a:xfrm>
          <a:ln/>
        </p:spPr>
      </p:sp>
      <p:sp>
        <p:nvSpPr>
          <p:cNvPr id="4403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63491"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2" descr="封面"/>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8" name="Picture 19" descr="logo"/>
          <p:cNvPicPr>
            <a:picLocks noChangeAspect="1" noChangeArrowheads="1"/>
          </p:cNvPicPr>
          <p:nvPr/>
        </p:nvPicPr>
        <p:blipFill>
          <a:blip r:embed="rId3" cstate="print"/>
          <a:srcRect/>
          <a:stretch>
            <a:fillRect/>
          </a:stretch>
        </p:blipFill>
        <p:spPr bwMode="auto">
          <a:xfrm>
            <a:off x="7092950" y="6453188"/>
            <a:ext cx="1800225" cy="215900"/>
          </a:xfrm>
          <a:prstGeom prst="rect">
            <a:avLst/>
          </a:prstGeom>
          <a:noFill/>
        </p:spPr>
      </p:pic>
      <p:sp>
        <p:nvSpPr>
          <p:cNvPr id="9" name="Rectangle 20"/>
          <p:cNvSpPr>
            <a:spLocks noChangeArrowheads="1"/>
          </p:cNvSpPr>
          <p:nvPr/>
        </p:nvSpPr>
        <p:spPr bwMode="auto">
          <a:xfrm>
            <a:off x="4427538" y="242888"/>
            <a:ext cx="4456112" cy="377825"/>
          </a:xfrm>
          <a:prstGeom prst="rect">
            <a:avLst/>
          </a:prstGeom>
          <a:noFill/>
          <a:ln w="9525">
            <a:noFill/>
            <a:miter lim="800000"/>
            <a:headEnd/>
            <a:tailEnd/>
          </a:ln>
          <a:effectLst/>
        </p:spPr>
        <p:txBody>
          <a:bodyPr/>
          <a:lstStyle/>
          <a:p>
            <a:pPr algn="r">
              <a:spcBef>
                <a:spcPct val="20000"/>
              </a:spcBef>
            </a:pPr>
            <a:r>
              <a:rPr lang="en-US" altLang="zh-CN" sz="1400" baseline="0">
                <a:solidFill>
                  <a:srgbClr val="B2B2B2"/>
                </a:solidFill>
                <a:ea typeface="微软雅黑" pitchFamily="34" charset="-122"/>
                <a:cs typeface="宋体" charset="-122"/>
              </a:rPr>
              <a:t>www.primeton.com</a:t>
            </a:r>
          </a:p>
        </p:txBody>
      </p:sp>
      <p:sp>
        <p:nvSpPr>
          <p:cNvPr id="2" name="标题 1"/>
          <p:cNvSpPr>
            <a:spLocks noGrp="1"/>
          </p:cNvSpPr>
          <p:nvPr>
            <p:ph type="ctrTitle"/>
          </p:nvPr>
        </p:nvSpPr>
        <p:spPr>
          <a:xfrm>
            <a:off x="4143372" y="2130425"/>
            <a:ext cx="4314828"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148134" y="3886200"/>
            <a:ext cx="3700466"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733800" y="6248400"/>
            <a:ext cx="2133600" cy="476250"/>
          </a:xfrm>
        </p:spPr>
        <p:txBody>
          <a:bodyPr/>
          <a:lstStyle>
            <a:lvl1pPr algn="ctr">
              <a:defRPr/>
            </a:lvl1pPr>
          </a:lstStyle>
          <a:p>
            <a:fld id="{9A5AAD7A-F13C-4131-844C-224DED481B2D}" type="slidenum">
              <a:rPr lang="en-US" altLang="zh-CN" smtClean="0"/>
              <a:pPr/>
              <a:t>‹#›</a:t>
            </a:fld>
            <a:endParaRPr lang="en-US" alt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352425"/>
            <a:ext cx="8610600"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04800" y="1125538"/>
            <a:ext cx="8382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9" name="标题 1"/>
          <p:cNvSpPr>
            <a:spLocks noGrp="1"/>
          </p:cNvSpPr>
          <p:nvPr>
            <p:ph type="title"/>
          </p:nvPr>
        </p:nvSpPr>
        <p:spPr>
          <a:xfrm>
            <a:off x="381000" y="352425"/>
            <a:ext cx="8534400" cy="561975"/>
          </a:xfrm>
        </p:spPr>
        <p:txBody>
          <a:bodyPr/>
          <a:lstStyle>
            <a:lvl1pPr>
              <a:defRPr sz="2800"/>
            </a:lvl1pPr>
          </a:lstStyle>
          <a:p>
            <a:r>
              <a:rPr lang="zh-CN" altLang="en-US" smtClean="0"/>
              <a:t>单击此处编辑母版标题样式</a:t>
            </a:r>
            <a:endParaRPr lang="zh-CN" altLang="en-US"/>
          </a:p>
        </p:txBody>
      </p:sp>
      <p:sp>
        <p:nvSpPr>
          <p:cNvPr id="10" name="内容占位符 2"/>
          <p:cNvSpPr>
            <a:spLocks noGrp="1"/>
          </p:cNvSpPr>
          <p:nvPr>
            <p:ph idx="1"/>
          </p:nvPr>
        </p:nvSpPr>
        <p:spPr>
          <a:xfrm>
            <a:off x="381000" y="1125538"/>
            <a:ext cx="83058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1"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12"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27"/>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3289"/>
            <a:ext cx="40386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3289"/>
            <a:ext cx="4038600" cy="5222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28F132C-B5B4-4743-BCCD-51BA05228C43}"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303213" y="276225"/>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 name="Rectangle 6"/>
          <p:cNvSpPr>
            <a:spLocks noGrp="1" noChangeArrowheads="1"/>
          </p:cNvSpPr>
          <p:nvPr>
            <p:ph type="sldNum" sz="quarter" idx="4"/>
          </p:nvPr>
        </p:nvSpPr>
        <p:spPr bwMode="auto">
          <a:xfrm>
            <a:off x="7010400" y="6553200"/>
            <a:ext cx="21336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baseline="0"/>
            </a:lvl1pPr>
          </a:lstStyle>
          <a:p>
            <a:fld id="{6ADA428C-E881-4D3D-8851-5C8254E5F61C}" type="slidenum">
              <a:rPr lang="en-US" altLang="zh-CN" smtClean="0"/>
              <a:pPr/>
              <a:t>‹#›</a:t>
            </a:fld>
            <a:endParaRPr lang="en-US" altLang="zh-CN"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10" name="标题 1"/>
          <p:cNvSpPr>
            <a:spLocks noGrp="1"/>
          </p:cNvSpPr>
          <p:nvPr>
            <p:ph type="title"/>
          </p:nvPr>
        </p:nvSpPr>
        <p:spPr>
          <a:xfrm>
            <a:off x="304800" y="352441"/>
            <a:ext cx="8610600" cy="561975"/>
          </a:xfrm>
        </p:spPr>
        <p:txBody>
          <a:bodyPr/>
          <a:lstStyle>
            <a:lvl1pPr>
              <a:defRPr sz="2800"/>
            </a:lvl1pPr>
          </a:lstStyle>
          <a:p>
            <a:r>
              <a:rPr lang="zh-CN" altLang="en-US" smtClean="0"/>
              <a:t>单击此处编辑母版标题样式</a:t>
            </a:r>
            <a:endParaRPr lang="zh-CN" altLang="en-US"/>
          </a:p>
        </p:txBody>
      </p:sp>
      <p:sp>
        <p:nvSpPr>
          <p:cNvPr id="11" name="内容占位符 2"/>
          <p:cNvSpPr>
            <a:spLocks noGrp="1"/>
          </p:cNvSpPr>
          <p:nvPr>
            <p:ph idx="1"/>
          </p:nvPr>
        </p:nvSpPr>
        <p:spPr>
          <a:xfrm>
            <a:off x="304800" y="1125538"/>
            <a:ext cx="8382000"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2"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13" name="灯片编号占位符 5"/>
          <p:cNvSpPr>
            <a:spLocks noGrp="1"/>
          </p:cNvSpPr>
          <p:nvPr>
            <p:ph type="sldNum" sz="quarter" idx="12"/>
          </p:nvPr>
        </p:nvSpPr>
        <p:spPr>
          <a:xfrm>
            <a:off x="3429000" y="6245225"/>
            <a:ext cx="2133600" cy="476250"/>
          </a:xfrm>
        </p:spPr>
        <p:txBody>
          <a:bodyPr/>
          <a:lstStyle>
            <a:lvl1pPr algn="ctr">
              <a:defRPr/>
            </a:lvl1pPr>
          </a:lstStyle>
          <a:p>
            <a:fld id="{BD61978C-FD3D-4268-8D6C-034E9AD544A3}" type="slidenum">
              <a:rPr lang="en-US" altLang="zh-CN" smtClean="0"/>
              <a:pPr/>
              <a:t>‹#›</a:t>
            </a:fld>
            <a:endParaRPr lang="en-US" altLang="zh-CN"/>
          </a:p>
        </p:txBody>
      </p:sp>
    </p:spTree>
    <p:extLst>
      <p:ext uri="{BB962C8B-B14F-4D97-AF65-F5344CB8AC3E}">
        <p14:creationId xmlns:p14="http://schemas.microsoft.com/office/powerpoint/2010/main" val="304798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extLst>
      <p:ext uri="{BB962C8B-B14F-4D97-AF65-F5344CB8AC3E}">
        <p14:creationId xmlns:p14="http://schemas.microsoft.com/office/powerpoint/2010/main" val="204394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9"/>
          <p:cNvSpPr>
            <a:spLocks noGrp="1" noChangeArrowheads="1"/>
          </p:cNvSpPr>
          <p:nvPr>
            <p:ph type="sldNum" sz="quarter" idx="12"/>
          </p:nvPr>
        </p:nvSpPr>
        <p:spPr>
          <a:ln/>
        </p:spPr>
        <p:txBody>
          <a:bodyPr/>
          <a:lstStyle>
            <a:lvl1pPr>
              <a:defRPr/>
            </a:lvl1pPr>
          </a:lstStyle>
          <a:p>
            <a:pPr>
              <a:defRPr/>
            </a:pPr>
            <a:fld id="{B724C3F2-6F26-43E4-9C3F-5569F4969CF1}" type="slidenum">
              <a:rPr lang="en-US" altLang="zh-CN"/>
              <a:pPr>
                <a:defRPr/>
              </a:pPr>
              <a:t>‹#›</a:t>
            </a:fld>
            <a:endParaRPr lang="en-US" altLang="zh-CN"/>
          </a:p>
        </p:txBody>
      </p:sp>
    </p:spTree>
    <p:extLst>
      <p:ext uri="{BB962C8B-B14F-4D97-AF65-F5344CB8AC3E}">
        <p14:creationId xmlns:p14="http://schemas.microsoft.com/office/powerpoint/2010/main" val="70567918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3213" y="188913"/>
            <a:ext cx="8229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125538"/>
            <a:ext cx="8229600"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12" cstate="print"/>
          <a:srcRect/>
          <a:stretch>
            <a:fillRect/>
          </a:stretch>
        </p:blipFill>
        <p:spPr bwMode="auto">
          <a:xfrm>
            <a:off x="7092950" y="6453188"/>
            <a:ext cx="1800225" cy="215900"/>
          </a:xfrm>
          <a:prstGeom prst="rect">
            <a:avLst/>
          </a:prstGeom>
          <a:noFill/>
        </p:spPr>
      </p:pic>
    </p:spTree>
  </p:cSld>
  <p:clrMap bg1="lt1" tx1="dk1" bg2="lt2" tx2="dk2" accent1="accent1" accent2="accent2" accent3="accent3" accent4="accent4" accent5="accent5" accent6="accent6" hlink="hlink" folHlink="folHlink"/>
  <p:sldLayoutIdLst>
    <p:sldLayoutId id="2147485461" r:id="rId1"/>
    <p:sldLayoutId id="2147485462" r:id="rId2"/>
    <p:sldLayoutId id="2147485466" r:id="rId3"/>
    <p:sldLayoutId id="2147485469" r:id="rId4"/>
    <p:sldLayoutId id="2147485470" r:id="rId5"/>
    <p:sldLayoutId id="2147485472" r:id="rId6"/>
    <p:sldLayoutId id="2147485473" r:id="rId7"/>
    <p:sldLayoutId id="2147485474" r:id="rId8"/>
    <p:sldLayoutId id="2147485475" r:id="rId9"/>
  </p:sldLayoutIdLst>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hyperlink" Target="http://www.bea.com/framework.jsp?CNT=homepage_main.jsp&amp;FP=/content" TargetMode="External"/><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hyperlink" Target="http://www.oracle.com/index.html" TargetMode="External"/><Relationship Id="rId15" Type="http://schemas.openxmlformats.org/officeDocument/2006/relationships/image" Target="../media/image29.png"/><Relationship Id="rId10" Type="http://schemas.openxmlformats.org/officeDocument/2006/relationships/image" Target="../media/image24.jpeg"/><Relationship Id="rId19" Type="http://schemas.openxmlformats.org/officeDocument/2006/relationships/image" Target="../media/image33.png"/><Relationship Id="rId4" Type="http://schemas.openxmlformats.org/officeDocument/2006/relationships/image" Target="../media/image19.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notesSlide" Target="../notesSlides/notesSlide1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hyperlink" Target="http://www.atcommunications.co.uk/images/colour%20blackberry%20above.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8.jpeg"/><Relationship Id="rId4" Type="http://schemas.openxmlformats.org/officeDocument/2006/relationships/hyperlink" Target="http://www.atcommunications.co.uk/images/colour%20blackberry%20above.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39.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oleObject" Target="../embeddings/oleObject3.bin"/><Relationship Id="rId3" Type="http://schemas.openxmlformats.org/officeDocument/2006/relationships/notesSlide" Target="../notesSlides/notesSlide18.xml"/><Relationship Id="rId7" Type="http://schemas.openxmlformats.org/officeDocument/2006/relationships/image" Target="../media/image49.png"/><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2.png"/><Relationship Id="rId11" Type="http://schemas.openxmlformats.org/officeDocument/2006/relationships/oleObject" Target="../embeddings/oleObject2.bin"/><Relationship Id="rId5" Type="http://schemas.openxmlformats.org/officeDocument/2006/relationships/image" Target="../media/image41.png"/><Relationship Id="rId10" Type="http://schemas.openxmlformats.org/officeDocument/2006/relationships/image" Target="../media/image50.png"/><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48.emf"/></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52.emf"/><Relationship Id="rId4" Type="http://schemas.openxmlformats.org/officeDocument/2006/relationships/image" Target="../media/image41.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4.png"/><Relationship Id="rId7" Type="http://schemas.openxmlformats.org/officeDocument/2006/relationships/image" Target="../media/image41.png"/><Relationship Id="rId12"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56.png"/><Relationship Id="rId10"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8.jpeg"/><Relationship Id="rId5" Type="http://schemas.openxmlformats.org/officeDocument/2006/relationships/image" Target="../media/image42.png"/><Relationship Id="rId10" Type="http://schemas.openxmlformats.org/officeDocument/2006/relationships/image" Target="../media/image57.jpeg"/><Relationship Id="rId4" Type="http://schemas.openxmlformats.org/officeDocument/2006/relationships/image" Target="../media/image41.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oleObject" Target="../embeddings/oleObject4.bin"/><Relationship Id="rId18" Type="http://schemas.openxmlformats.org/officeDocument/2006/relationships/image" Target="../media/image61.emf"/><Relationship Id="rId3" Type="http://schemas.openxmlformats.org/officeDocument/2006/relationships/notesSlide" Target="../notesSlides/notesSlide26.xml"/><Relationship Id="rId21" Type="http://schemas.openxmlformats.org/officeDocument/2006/relationships/oleObject" Target="../embeddings/oleObject9.bin"/><Relationship Id="rId7" Type="http://schemas.openxmlformats.org/officeDocument/2006/relationships/image" Target="../media/image49.png"/><Relationship Id="rId12" Type="http://schemas.openxmlformats.org/officeDocument/2006/relationships/image" Target="../media/image64.png"/><Relationship Id="rId17" Type="http://schemas.openxmlformats.org/officeDocument/2006/relationships/oleObject" Target="../embeddings/oleObject6.bin"/><Relationship Id="rId2" Type="http://schemas.openxmlformats.org/officeDocument/2006/relationships/slideLayout" Target="../slideLayouts/slideLayout2.xml"/><Relationship Id="rId16" Type="http://schemas.openxmlformats.org/officeDocument/2006/relationships/image" Target="../media/image60.emf"/><Relationship Id="rId20"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42.png"/><Relationship Id="rId11" Type="http://schemas.openxmlformats.org/officeDocument/2006/relationships/image" Target="../media/image63.png"/><Relationship Id="rId5" Type="http://schemas.openxmlformats.org/officeDocument/2006/relationships/image" Target="../media/image41.png"/><Relationship Id="rId15" Type="http://schemas.openxmlformats.org/officeDocument/2006/relationships/oleObject" Target="../embeddings/oleObject5.bin"/><Relationship Id="rId10" Type="http://schemas.openxmlformats.org/officeDocument/2006/relationships/image" Target="../media/image50.png"/><Relationship Id="rId19" Type="http://schemas.openxmlformats.org/officeDocument/2006/relationships/oleObject" Target="../embeddings/oleObject7.bin"/><Relationship Id="rId4" Type="http://schemas.openxmlformats.org/officeDocument/2006/relationships/image" Target="../media/image40.png"/><Relationship Id="rId9" Type="http://schemas.openxmlformats.org/officeDocument/2006/relationships/image" Target="../media/image45.jpeg"/><Relationship Id="rId14" Type="http://schemas.openxmlformats.org/officeDocument/2006/relationships/image" Target="../media/image59.emf"/><Relationship Id="rId22" Type="http://schemas.openxmlformats.org/officeDocument/2006/relationships/image" Target="../media/image62.emf"/></Relationships>
</file>

<file path=ppt/slides/_rels/slide33.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66.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55.png"/><Relationship Id="rId2" Type="http://schemas.openxmlformats.org/officeDocument/2006/relationships/notesSlide" Target="../notesSlides/notesSlide27.xml"/><Relationship Id="rId16"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6.png"/><Relationship Id="rId5" Type="http://schemas.openxmlformats.org/officeDocument/2006/relationships/image" Target="../media/image42.pn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41.png"/><Relationship Id="rId9" Type="http://schemas.openxmlformats.org/officeDocument/2006/relationships/image" Target="../media/image50.png"/><Relationship Id="rId14" Type="http://schemas.openxmlformats.org/officeDocument/2006/relationships/image" Target="../media/image67.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3.png"/><Relationship Id="rId7"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90.png"/></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2.png"/><Relationship Id="rId7" Type="http://schemas.openxmlformats.org/officeDocument/2006/relationships/image" Target="../media/image91.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21.png"/><Relationship Id="rId1" Type="http://schemas.openxmlformats.org/officeDocument/2006/relationships/slideLayout" Target="../slideLayouts/slideLayout9.xml"/><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3962400" y="4648200"/>
            <a:ext cx="4038600" cy="649287"/>
          </a:xfrm>
        </p:spPr>
        <p:txBody>
          <a:bodyPr/>
          <a:lstStyle/>
          <a:p>
            <a:pPr algn="ctr"/>
            <a:r>
              <a:rPr lang="zh-CN" altLang="en-US" sz="2000" dirty="0" smtClean="0">
                <a:solidFill>
                  <a:srgbClr val="C00000"/>
                </a:solidFill>
              </a:rPr>
              <a:t>上海普元信息技术股份有限公司</a:t>
            </a:r>
            <a:endParaRPr lang="zh-CN" altLang="en-US" sz="2000" dirty="0">
              <a:solidFill>
                <a:srgbClr val="C00000"/>
              </a:solidFill>
            </a:endParaRPr>
          </a:p>
        </p:txBody>
      </p:sp>
      <p:sp>
        <p:nvSpPr>
          <p:cNvPr id="2052" name="Text Box 4"/>
          <p:cNvSpPr txBox="1">
            <a:spLocks noChangeArrowheads="1"/>
          </p:cNvSpPr>
          <p:nvPr/>
        </p:nvSpPr>
        <p:spPr bwMode="auto">
          <a:xfrm>
            <a:off x="3962400" y="2305050"/>
            <a:ext cx="4824413" cy="1261884"/>
          </a:xfrm>
          <a:prstGeom prst="rect">
            <a:avLst/>
          </a:prstGeom>
          <a:noFill/>
          <a:ln w="9525">
            <a:noFill/>
            <a:miter lim="800000"/>
            <a:headEnd/>
            <a:tailEnd/>
          </a:ln>
          <a:effectLst/>
        </p:spPr>
        <p:txBody>
          <a:bodyPr>
            <a:spAutoFit/>
          </a:bodyPr>
          <a:lstStyle/>
          <a:p>
            <a:pPr eaLnBrk="0" hangingPunct="0"/>
            <a:r>
              <a:rPr lang="zh-CN" altLang="en-US" sz="3600" b="1" smtClean="0">
                <a:solidFill>
                  <a:srgbClr val="E20000"/>
                </a:solidFill>
                <a:latin typeface="微软雅黑" pitchFamily="34" charset="-122"/>
                <a:ea typeface="微软雅黑" pitchFamily="34" charset="-122"/>
                <a:cs typeface="Arial" pitchFamily="34" charset="0"/>
              </a:rPr>
              <a:t>软件平台、信任之选</a:t>
            </a:r>
            <a:endParaRPr lang="en-US" altLang="zh-CN" sz="3600" b="1" smtClean="0">
              <a:solidFill>
                <a:srgbClr val="E20000"/>
              </a:solidFill>
              <a:latin typeface="微软雅黑" pitchFamily="34" charset="-122"/>
              <a:ea typeface="微软雅黑" pitchFamily="34" charset="-122"/>
              <a:cs typeface="Arial" pitchFamily="34" charset="0"/>
            </a:endParaRPr>
          </a:p>
          <a:p>
            <a:pPr eaLnBrk="0" hangingPunct="0"/>
            <a:endParaRPr lang="en-US" altLang="zh-CN" sz="2000" b="1" smtClean="0">
              <a:solidFill>
                <a:srgbClr val="E20000"/>
              </a:solidFill>
              <a:latin typeface="微软雅黑" pitchFamily="34" charset="-122"/>
              <a:ea typeface="微软雅黑" pitchFamily="34" charset="-122"/>
              <a:cs typeface="Arial" pitchFamily="34" charset="0"/>
            </a:endParaRPr>
          </a:p>
          <a:p>
            <a:pPr eaLnBrk="0" hangingPunct="0"/>
            <a:r>
              <a:rPr lang="zh-CN" altLang="en-US" sz="2000" b="1" smtClean="0">
                <a:solidFill>
                  <a:srgbClr val="E20000"/>
                </a:solidFill>
                <a:latin typeface="微软雅黑" pitchFamily="34" charset="-122"/>
                <a:ea typeface="微软雅黑" pitchFamily="34" charset="-122"/>
                <a:cs typeface="Arial" pitchFamily="34" charset="0"/>
              </a:rPr>
              <a:t>普元：领先的平台软件解决方案商</a:t>
            </a:r>
            <a:endParaRPr lang="en-US" altLang="zh-CN" sz="2000" b="1" smtClean="0">
              <a:solidFill>
                <a:srgbClr val="E20000"/>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152401"/>
            <a:ext cx="8610600" cy="561975"/>
          </a:xfrm>
        </p:spPr>
        <p:txBody>
          <a:bodyPr/>
          <a:lstStyle/>
          <a:p>
            <a:r>
              <a:rPr lang="zh-CN" altLang="en-US" sz="2400" dirty="0" smtClean="0"/>
              <a:t>平台化体系与关键特征</a:t>
            </a:r>
          </a:p>
        </p:txBody>
      </p:sp>
      <p:sp>
        <p:nvSpPr>
          <p:cNvPr id="4" name="圆角矩形 3"/>
          <p:cNvSpPr/>
          <p:nvPr/>
        </p:nvSpPr>
        <p:spPr bwMode="auto">
          <a:xfrm>
            <a:off x="571500" y="1128947"/>
            <a:ext cx="8045450" cy="928704"/>
          </a:xfrm>
          <a:prstGeom prst="roundRect">
            <a:avLst>
              <a:gd name="adj" fmla="val 5706"/>
            </a:avLst>
          </a:prstGeom>
          <a:solidFill>
            <a:srgbClr val="E7F3F4"/>
          </a:solidFill>
          <a:ln w="11430" cap="flat" cmpd="sng" algn="ctr">
            <a:solidFill>
              <a:srgbClr val="4F81BD">
                <a:lumMod val="90000"/>
              </a:srgbClr>
            </a:solidFill>
            <a:prstDash val="solid"/>
          </a:ln>
          <a:effectLst>
            <a:outerShdw blurRad="50800" dist="25000" dir="5400000" rotWithShape="0">
              <a:srgbClr val="4F81BD">
                <a:shade val="30000"/>
                <a:satMod val="150000"/>
                <a:alpha val="38000"/>
              </a:srgbClr>
            </a:outerShdw>
          </a:effectLst>
          <a:scene3d>
            <a:camera prst="obliqueTopRight"/>
            <a:lightRig rig="threePt" dir="t"/>
          </a:scene3d>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 name="矩形 38"/>
          <p:cNvSpPr>
            <a:spLocks noChangeArrowheads="1"/>
          </p:cNvSpPr>
          <p:nvPr/>
        </p:nvSpPr>
        <p:spPr bwMode="auto">
          <a:xfrm>
            <a:off x="7236296" y="1124744"/>
            <a:ext cx="1415772" cy="338554"/>
          </a:xfrm>
          <a:prstGeom prst="rect">
            <a:avLst/>
          </a:prstGeom>
          <a:noFill/>
          <a:ln w="9525">
            <a:noFill/>
            <a:miter lim="800000"/>
            <a:headEnd/>
            <a:tailEnd/>
          </a:ln>
          <a:scene3d>
            <a:camera prst="obliqueTopRight"/>
            <a:lightRig rig="threePt" dir="t"/>
          </a:scene3d>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业务应用功能</a:t>
            </a:r>
            <a:endParaRPr kumimoji="0" lang="zh-CN"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 name="圆角矩形 5"/>
          <p:cNvSpPr/>
          <p:nvPr/>
        </p:nvSpPr>
        <p:spPr>
          <a:xfrm>
            <a:off x="571500" y="2213444"/>
            <a:ext cx="8045450" cy="4239892"/>
          </a:xfrm>
          <a:prstGeom prst="roundRect">
            <a:avLst>
              <a:gd name="adj" fmla="val 1531"/>
            </a:avLst>
          </a:prstGeom>
          <a:solidFill>
            <a:srgbClr val="E7F3F4"/>
          </a:solidFill>
          <a:ln w="11430" cap="flat" cmpd="sng" algn="ctr">
            <a:solidFill>
              <a:srgbClr val="4F81BD">
                <a:lumMod val="90000"/>
              </a:srgbClr>
            </a:solidFill>
            <a:prstDash val="solid"/>
          </a:ln>
          <a:effectLst>
            <a:outerShdw blurRad="50800" dist="25000" dir="5400000" rotWithShape="0">
              <a:srgbClr val="4F81BD">
                <a:shade val="30000"/>
                <a:satMod val="150000"/>
                <a:alpha val="38000"/>
              </a:srgbClr>
            </a:outerShdw>
          </a:effectLst>
          <a:scene3d>
            <a:camera prst="obliqueTopRight"/>
            <a:lightRig rig="threePt" dir="t"/>
          </a:scene3d>
        </p:spPr>
        <p:txBody>
          <a:bodyPr anchor="b"/>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b="1" kern="0" dirty="0" smtClean="0">
                <a:solidFill>
                  <a:sysClr val="windowText" lastClr="000000"/>
                </a:solidFill>
                <a:latin typeface="微软雅黑" pitchFamily="34" charset="-122"/>
                <a:ea typeface="微软雅黑" pitchFamily="34" charset="-122"/>
              </a:rPr>
              <a:t>平台化的应用支撑体系</a:t>
            </a:r>
            <a:endPar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 name="Rectangle 3"/>
          <p:cNvSpPr>
            <a:spLocks noChangeArrowheads="1"/>
          </p:cNvSpPr>
          <p:nvPr/>
        </p:nvSpPr>
        <p:spPr bwMode="auto">
          <a:xfrm>
            <a:off x="1000134" y="1343314"/>
            <a:ext cx="1160463" cy="50006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w="11430" cap="flat" cmpd="sng" algn="ctr">
            <a:solidFill>
              <a:srgbClr val="70AC2E"/>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业务</a:t>
            </a:r>
            <a:r>
              <a:rPr lang="zh-CN" altLang="en-US" sz="1400" kern="0" dirty="0">
                <a:solidFill>
                  <a:sysClr val="windowText" lastClr="000000"/>
                </a:solidFill>
                <a:latin typeface="微软雅黑" pitchFamily="34" charset="-122"/>
                <a:ea typeface="微软雅黑" pitchFamily="34" charset="-122"/>
              </a:rPr>
              <a:t>应用</a:t>
            </a:r>
            <a:r>
              <a:rPr kumimoji="0" lang="en-US" altLang="zh-CN"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1</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8" name="Rectangle 3"/>
          <p:cNvSpPr>
            <a:spLocks noChangeArrowheads="1"/>
          </p:cNvSpPr>
          <p:nvPr/>
        </p:nvSpPr>
        <p:spPr bwMode="auto">
          <a:xfrm>
            <a:off x="2547442" y="1343314"/>
            <a:ext cx="1160462" cy="50006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w="11430" cap="flat" cmpd="sng" algn="ctr">
            <a:solidFill>
              <a:srgbClr val="70AC2E"/>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业务应用</a:t>
            </a:r>
            <a:r>
              <a:rPr kumimoji="0" lang="en-US" altLang="zh-CN"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2</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9" name="Rectangle 3"/>
          <p:cNvSpPr>
            <a:spLocks noChangeArrowheads="1"/>
          </p:cNvSpPr>
          <p:nvPr/>
        </p:nvSpPr>
        <p:spPr bwMode="auto">
          <a:xfrm>
            <a:off x="4131618" y="1343299"/>
            <a:ext cx="1160462" cy="50006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w="11430" cap="flat" cmpd="sng" algn="ctr">
            <a:solidFill>
              <a:srgbClr val="70AC2E"/>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业务应用</a:t>
            </a:r>
            <a:r>
              <a:rPr kumimoji="0" lang="en-US" altLang="zh-CN"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3</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1" name="圆角矩形 10"/>
          <p:cNvSpPr/>
          <p:nvPr/>
        </p:nvSpPr>
        <p:spPr bwMode="auto">
          <a:xfrm>
            <a:off x="7055263" y="2313435"/>
            <a:ext cx="1477177" cy="3768828"/>
          </a:xfrm>
          <a:prstGeom prst="roundRect">
            <a:avLst>
              <a:gd name="adj" fmla="val 3934"/>
            </a:avLst>
          </a:prstGeom>
          <a:solidFill>
            <a:srgbClr val="FFFFCC"/>
          </a:solidFill>
          <a:ln w="12700" cap="flat" cmpd="sng" algn="ctr">
            <a:solidFill>
              <a:srgbClr val="0070C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1F497D">
                  <a:lumMod val="75000"/>
                </a:srgbClr>
              </a:solidFill>
              <a:effectLst/>
              <a:uLnTx/>
              <a:uFillTx/>
              <a:latin typeface="微软雅黑" pitchFamily="34" charset="-122"/>
              <a:ea typeface="微软雅黑" pitchFamily="34" charset="-122"/>
            </a:endParaRPr>
          </a:p>
        </p:txBody>
      </p:sp>
      <p:sp>
        <p:nvSpPr>
          <p:cNvPr id="12" name="矩形 22"/>
          <p:cNvSpPr>
            <a:spLocks noChangeArrowheads="1"/>
          </p:cNvSpPr>
          <p:nvPr/>
        </p:nvSpPr>
        <p:spPr bwMode="auto">
          <a:xfrm>
            <a:off x="7341084" y="5812504"/>
            <a:ext cx="954107" cy="276999"/>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b="1" kern="0" dirty="0">
                <a:solidFill>
                  <a:srgbClr val="002060"/>
                </a:solidFill>
                <a:latin typeface="微软雅黑" pitchFamily="34" charset="-122"/>
                <a:ea typeface="微软雅黑" pitchFamily="34" charset="-122"/>
              </a:rPr>
              <a:t>资产与知识</a:t>
            </a:r>
          </a:p>
        </p:txBody>
      </p:sp>
      <p:sp>
        <p:nvSpPr>
          <p:cNvPr id="13" name="圆柱形 12"/>
          <p:cNvSpPr/>
          <p:nvPr/>
        </p:nvSpPr>
        <p:spPr bwMode="auto">
          <a:xfrm>
            <a:off x="7221280" y="2524314"/>
            <a:ext cx="1192486" cy="688662"/>
          </a:xfrm>
          <a:prstGeom prst="can">
            <a:avLst/>
          </a:prstGeom>
          <a:solidFill>
            <a:srgbClr val="4FD1FF"/>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构件库</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4" name="圆柱形 13"/>
          <p:cNvSpPr/>
          <p:nvPr/>
        </p:nvSpPr>
        <p:spPr bwMode="auto">
          <a:xfrm>
            <a:off x="7295490" y="3885177"/>
            <a:ext cx="1192486" cy="686841"/>
          </a:xfrm>
          <a:prstGeom prst="can">
            <a:avLst/>
          </a:prstGeom>
          <a:solidFill>
            <a:srgbClr val="4FD1FF"/>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服务库</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圆柱形 14"/>
          <p:cNvSpPr/>
          <p:nvPr/>
        </p:nvSpPr>
        <p:spPr bwMode="auto">
          <a:xfrm>
            <a:off x="7270758" y="5085184"/>
            <a:ext cx="1165318" cy="688662"/>
          </a:xfrm>
          <a:prstGeom prst="can">
            <a:avLst/>
          </a:prstGeom>
          <a:solidFill>
            <a:srgbClr val="4FD1FF"/>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知识库</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6" name="Rectangle 3"/>
          <p:cNvSpPr>
            <a:spLocks noChangeArrowheads="1"/>
          </p:cNvSpPr>
          <p:nvPr/>
        </p:nvSpPr>
        <p:spPr bwMode="auto">
          <a:xfrm>
            <a:off x="5643785" y="1343299"/>
            <a:ext cx="1160463" cy="500063"/>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ln w="11430" cap="flat" cmpd="sng" algn="ctr">
            <a:solidFill>
              <a:srgbClr val="70AC2E"/>
            </a:solidFill>
            <a:prstDash val="solid"/>
          </a:ln>
          <a:effectLst>
            <a:outerShdw blurRad="50800" dist="38100" dir="2700000" algn="tl"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8" name="圆角矩形 17"/>
          <p:cNvSpPr/>
          <p:nvPr/>
        </p:nvSpPr>
        <p:spPr bwMode="auto">
          <a:xfrm>
            <a:off x="683573" y="2313441"/>
            <a:ext cx="1404000" cy="3757631"/>
          </a:xfrm>
          <a:prstGeom prst="roundRect">
            <a:avLst>
              <a:gd name="adj" fmla="val 4917"/>
            </a:avLst>
          </a:prstGeom>
          <a:solidFill>
            <a:srgbClr val="FFFFCC"/>
          </a:solidFill>
          <a:ln w="12700" cap="flat" cmpd="sng" algn="ctr">
            <a:solidFill>
              <a:srgbClr val="0070C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1F497D">
                  <a:lumMod val="75000"/>
                </a:srgbClr>
              </a:solidFill>
              <a:effectLst/>
              <a:uLnTx/>
              <a:uFillTx/>
              <a:latin typeface="微软雅黑" pitchFamily="34" charset="-122"/>
              <a:ea typeface="微软雅黑" pitchFamily="34" charset="-122"/>
            </a:endParaRPr>
          </a:p>
        </p:txBody>
      </p:sp>
      <p:sp>
        <p:nvSpPr>
          <p:cNvPr id="22" name="矩形 21"/>
          <p:cNvSpPr/>
          <p:nvPr/>
        </p:nvSpPr>
        <p:spPr bwMode="auto">
          <a:xfrm>
            <a:off x="790939" y="2492897"/>
            <a:ext cx="1218968" cy="396000"/>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a:defRPr/>
            </a:pPr>
            <a:r>
              <a:rPr lang="zh-CN" altLang="en-US" sz="1200" dirty="0" smtClean="0">
                <a:latin typeface="Times New Roman" pitchFamily="18" charset="0"/>
              </a:rPr>
              <a:t>业务模式与规范</a:t>
            </a:r>
            <a:endParaRPr lang="zh-CN" altLang="en-US" sz="1200" dirty="0">
              <a:latin typeface="Times New Roman" pitchFamily="18" charset="0"/>
            </a:endParaRPr>
          </a:p>
        </p:txBody>
      </p:sp>
      <p:sp>
        <p:nvSpPr>
          <p:cNvPr id="23" name="矩形 9"/>
          <p:cNvSpPr>
            <a:spLocks noChangeArrowheads="1"/>
          </p:cNvSpPr>
          <p:nvPr/>
        </p:nvSpPr>
        <p:spPr bwMode="auto">
          <a:xfrm>
            <a:off x="917308" y="5805302"/>
            <a:ext cx="954107" cy="27699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smtClean="0">
                <a:ln>
                  <a:noFill/>
                </a:ln>
                <a:solidFill>
                  <a:srgbClr val="002060"/>
                </a:solidFill>
                <a:effectLst/>
                <a:uLnTx/>
                <a:uFillTx/>
                <a:latin typeface="微软雅黑" pitchFamily="34" charset="-122"/>
                <a:ea typeface="微软雅黑" pitchFamily="34" charset="-122"/>
              </a:rPr>
              <a:t>方法与</a:t>
            </a:r>
            <a:r>
              <a:rPr kumimoji="0" lang="zh-CN" altLang="en-US" sz="1200" b="1" i="0" u="none" strike="noStrike" kern="0" cap="none" spc="0" normalizeH="0" baseline="0" noProof="0" dirty="0">
                <a:ln>
                  <a:noFill/>
                </a:ln>
                <a:solidFill>
                  <a:srgbClr val="002060"/>
                </a:solidFill>
                <a:effectLst/>
                <a:uLnTx/>
                <a:uFillTx/>
                <a:latin typeface="微软雅黑" pitchFamily="34" charset="-122"/>
                <a:ea typeface="微软雅黑" pitchFamily="34" charset="-122"/>
              </a:rPr>
              <a:t>规范</a:t>
            </a:r>
          </a:p>
        </p:txBody>
      </p:sp>
      <p:sp>
        <p:nvSpPr>
          <p:cNvPr id="34" name="圆角矩形 33"/>
          <p:cNvSpPr/>
          <p:nvPr/>
        </p:nvSpPr>
        <p:spPr bwMode="auto">
          <a:xfrm>
            <a:off x="2224698" y="2313454"/>
            <a:ext cx="4734991" cy="3768829"/>
          </a:xfrm>
          <a:prstGeom prst="roundRect">
            <a:avLst>
              <a:gd name="adj" fmla="val 1395"/>
            </a:avLst>
          </a:prstGeom>
          <a:solidFill>
            <a:srgbClr val="FFFFCC"/>
          </a:solidFill>
          <a:ln w="12700" cap="flat" cmpd="sng" algn="ctr">
            <a:solidFill>
              <a:srgbClr val="0070C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1F497D">
                  <a:lumMod val="75000"/>
                </a:srgbClr>
              </a:solidFill>
              <a:effectLst/>
              <a:uLnTx/>
              <a:uFillTx/>
              <a:latin typeface="微软雅黑" pitchFamily="34" charset="-122"/>
              <a:ea typeface="微软雅黑" pitchFamily="34" charset="-122"/>
            </a:endParaRPr>
          </a:p>
        </p:txBody>
      </p:sp>
      <p:sp>
        <p:nvSpPr>
          <p:cNvPr id="35" name="矩形 20"/>
          <p:cNvSpPr>
            <a:spLocks noChangeArrowheads="1"/>
          </p:cNvSpPr>
          <p:nvPr/>
        </p:nvSpPr>
        <p:spPr bwMode="auto">
          <a:xfrm>
            <a:off x="4121956" y="5805302"/>
            <a:ext cx="954107" cy="276999"/>
          </a:xfrm>
          <a:prstGeom prst="rect">
            <a:avLst/>
          </a:prstGeom>
          <a:noFill/>
          <a:ln w="9525">
            <a:noFill/>
            <a:miter lim="800000"/>
            <a:headEnd/>
            <a:tailEnd/>
          </a:ln>
        </p:spPr>
        <p:txBody>
          <a:bodyPr wrap="none">
            <a:spAutoFit/>
          </a:bodyPr>
          <a:lstStyle/>
          <a:p>
            <a:pPr fontAlgn="auto">
              <a:spcBef>
                <a:spcPts val="0"/>
              </a:spcBef>
              <a:spcAft>
                <a:spcPts val="0"/>
              </a:spcAft>
            </a:pPr>
            <a:r>
              <a:rPr lang="zh-CN" altLang="en-US" sz="1200" b="1" kern="0" dirty="0">
                <a:solidFill>
                  <a:srgbClr val="002060"/>
                </a:solidFill>
                <a:latin typeface="微软雅黑" pitchFamily="34" charset="-122"/>
                <a:ea typeface="微软雅黑" pitchFamily="34" charset="-122"/>
              </a:rPr>
              <a:t>平台与工具</a:t>
            </a:r>
          </a:p>
        </p:txBody>
      </p:sp>
      <p:sp>
        <p:nvSpPr>
          <p:cNvPr id="36" name="圆角矩形 35"/>
          <p:cNvSpPr/>
          <p:nvPr/>
        </p:nvSpPr>
        <p:spPr bwMode="auto">
          <a:xfrm>
            <a:off x="2373322" y="4221125"/>
            <a:ext cx="4430926" cy="1580859"/>
          </a:xfrm>
          <a:prstGeom prst="roundRect">
            <a:avLst>
              <a:gd name="adj" fmla="val 6040"/>
            </a:avLst>
          </a:prstGeom>
          <a:solidFill>
            <a:srgbClr val="0070C0"/>
          </a:solidFill>
          <a:ln w="19050" cap="flat" cmpd="sng" algn="ctr">
            <a:solidFill>
              <a:srgbClr val="4BACC6">
                <a:lumMod val="50000"/>
              </a:srgbClr>
            </a:solidFill>
            <a:prstDash val="solid"/>
          </a:ln>
          <a:effectLst/>
        </p:spPr>
        <p:txBody>
          <a:bodyPr lIns="0" tIns="0" rIns="0" bIns="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solidFill>
                  <a:sysClr val="window" lastClr="FFFFFF"/>
                </a:solidFill>
                <a:latin typeface="微软雅黑" pitchFamily="34" charset="-122"/>
                <a:ea typeface="微软雅黑" pitchFamily="34" charset="-122"/>
              </a:rPr>
              <a:t>技术</a:t>
            </a:r>
            <a:r>
              <a:rPr kumimoji="0" lang="zh-CN" altLang="en-US" sz="1400" b="0"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平台</a:t>
            </a:r>
            <a:endParaRPr kumimoji="0" lang="zh-CN" altLang="en-US" sz="14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41" name="圆角矩形 40"/>
          <p:cNvSpPr/>
          <p:nvPr/>
        </p:nvSpPr>
        <p:spPr bwMode="auto">
          <a:xfrm>
            <a:off x="2373340" y="2492896"/>
            <a:ext cx="4430927" cy="1506468"/>
          </a:xfrm>
          <a:prstGeom prst="roundRect">
            <a:avLst>
              <a:gd name="adj" fmla="val 6547"/>
            </a:avLst>
          </a:prstGeom>
          <a:solidFill>
            <a:srgbClr val="4F81BD">
              <a:lumMod val="40000"/>
              <a:lumOff val="60000"/>
            </a:srgbClr>
          </a:solidFill>
          <a:ln w="19050" cap="flat" cmpd="sng" algn="ctr">
            <a:solidFill>
              <a:srgbClr val="4BACC6">
                <a:lumMod val="50000"/>
              </a:srgbClr>
            </a:solidFill>
            <a:prstDash val="solid"/>
          </a:ln>
          <a:effectLst/>
        </p:spPr>
        <p:txBody>
          <a:bodyPr lIns="0" tIns="0" rIns="0" bIns="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微软雅黑" pitchFamily="34" charset="-122"/>
                <a:ea typeface="微软雅黑" pitchFamily="34" charset="-122"/>
              </a:rPr>
              <a:t>业务平台</a:t>
            </a:r>
            <a:endParaRPr kumimoji="0" lang="zh-CN" altLang="en-US"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2" name="右箭头 41"/>
          <p:cNvSpPr/>
          <p:nvPr/>
        </p:nvSpPr>
        <p:spPr>
          <a:xfrm>
            <a:off x="2028871" y="3869524"/>
            <a:ext cx="454901" cy="463869"/>
          </a:xfrm>
          <a:prstGeom prst="rightArrow">
            <a:avLst>
              <a:gd name="adj1" fmla="val 46207"/>
              <a:gd name="adj2" fmla="val 40519"/>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固化</a:t>
            </a:r>
          </a:p>
        </p:txBody>
      </p:sp>
      <p:sp>
        <p:nvSpPr>
          <p:cNvPr id="44" name="上箭头 43"/>
          <p:cNvSpPr/>
          <p:nvPr/>
        </p:nvSpPr>
        <p:spPr>
          <a:xfrm>
            <a:off x="1080046" y="1900785"/>
            <a:ext cx="395629" cy="491007"/>
          </a:xfrm>
          <a:prstGeom prst="upArrow">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fontAlgn="auto">
              <a:spcBef>
                <a:spcPts val="0"/>
              </a:spcBef>
              <a:spcAft>
                <a:spcPts val="0"/>
              </a:spcAft>
            </a:pPr>
            <a:r>
              <a:rPr lang="zh-CN" altLang="en-US" sz="1100" kern="0" dirty="0" smtClean="0">
                <a:solidFill>
                  <a:sysClr val="window" lastClr="FFFFFF"/>
                </a:solidFill>
                <a:latin typeface="微软雅黑" pitchFamily="34" charset="-122"/>
                <a:ea typeface="微软雅黑" pitchFamily="34" charset="-122"/>
              </a:rPr>
              <a:t>规</a:t>
            </a:r>
            <a:endParaRPr lang="en-US" altLang="zh-CN" sz="1100" kern="0" dirty="0" smtClean="0">
              <a:solidFill>
                <a:sysClr val="window" lastClr="FFFFFF"/>
              </a:solidFill>
              <a:latin typeface="微软雅黑" pitchFamily="34" charset="-122"/>
              <a:ea typeface="微软雅黑" pitchFamily="34" charset="-122"/>
            </a:endParaRPr>
          </a:p>
          <a:p>
            <a:pPr algn="ctr" fontAlgn="auto">
              <a:spcBef>
                <a:spcPts val="0"/>
              </a:spcBef>
              <a:spcAft>
                <a:spcPts val="0"/>
              </a:spcAft>
            </a:pPr>
            <a:r>
              <a:rPr lang="zh-CN" altLang="en-US" sz="1100" kern="0" dirty="0" smtClean="0">
                <a:solidFill>
                  <a:sysClr val="window" lastClr="FFFFFF"/>
                </a:solidFill>
                <a:latin typeface="微软雅黑" pitchFamily="34" charset="-122"/>
                <a:ea typeface="微软雅黑" pitchFamily="34" charset="-122"/>
              </a:rPr>
              <a:t>范</a:t>
            </a:r>
            <a:endParaRPr lang="zh-CN" altLang="en-US" sz="1100" kern="0" dirty="0">
              <a:solidFill>
                <a:sysClr val="window" lastClr="FFFFFF"/>
              </a:solidFill>
              <a:latin typeface="微软雅黑" pitchFamily="34" charset="-122"/>
              <a:ea typeface="微软雅黑" pitchFamily="34" charset="-122"/>
            </a:endParaRPr>
          </a:p>
        </p:txBody>
      </p:sp>
      <p:sp>
        <p:nvSpPr>
          <p:cNvPr id="45" name="上箭头 44"/>
          <p:cNvSpPr/>
          <p:nvPr/>
        </p:nvSpPr>
        <p:spPr>
          <a:xfrm>
            <a:off x="4121949" y="1900768"/>
            <a:ext cx="380598" cy="491006"/>
          </a:xfrm>
          <a:prstGeom prst="upArrow">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fontAlgn="auto">
              <a:spcBef>
                <a:spcPts val="0"/>
              </a:spcBef>
              <a:spcAft>
                <a:spcPts val="0"/>
              </a:spcAft>
            </a:pPr>
            <a:r>
              <a:rPr lang="zh-CN" altLang="en-US" sz="1100" kern="0" dirty="0">
                <a:solidFill>
                  <a:sysClr val="window" lastClr="FFFFFF"/>
                </a:solidFill>
                <a:latin typeface="微软雅黑" pitchFamily="34" charset="-122"/>
                <a:ea typeface="微软雅黑" pitchFamily="34" charset="-122"/>
              </a:rPr>
              <a:t>支撑</a:t>
            </a:r>
          </a:p>
        </p:txBody>
      </p:sp>
      <p:sp>
        <p:nvSpPr>
          <p:cNvPr id="46" name="上箭头 45"/>
          <p:cNvSpPr/>
          <p:nvPr/>
        </p:nvSpPr>
        <p:spPr>
          <a:xfrm>
            <a:off x="7396832" y="1900768"/>
            <a:ext cx="388525" cy="491006"/>
          </a:xfrm>
          <a:prstGeom prst="upArrow">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fontAlgn="auto">
              <a:spcBef>
                <a:spcPts val="0"/>
              </a:spcBef>
              <a:spcAft>
                <a:spcPts val="0"/>
              </a:spcAft>
            </a:pPr>
            <a:r>
              <a:rPr lang="zh-CN" altLang="en-US" sz="1100" kern="0" dirty="0">
                <a:solidFill>
                  <a:sysClr val="window" lastClr="FFFFFF"/>
                </a:solidFill>
                <a:latin typeface="微软雅黑" pitchFamily="34" charset="-122"/>
                <a:ea typeface="微软雅黑" pitchFamily="34" charset="-122"/>
              </a:rPr>
              <a:t>复用</a:t>
            </a:r>
          </a:p>
        </p:txBody>
      </p:sp>
      <p:sp>
        <p:nvSpPr>
          <p:cNvPr id="47" name="下箭头 46"/>
          <p:cNvSpPr/>
          <p:nvPr/>
        </p:nvSpPr>
        <p:spPr>
          <a:xfrm>
            <a:off x="7785374" y="1900768"/>
            <a:ext cx="358543" cy="491006"/>
          </a:xfrm>
          <a:prstGeom prst="downArrow">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fontAlgn="auto">
              <a:spcBef>
                <a:spcPts val="0"/>
              </a:spcBef>
              <a:spcAft>
                <a:spcPts val="0"/>
              </a:spcAft>
            </a:pPr>
            <a:r>
              <a:rPr lang="zh-CN" altLang="en-US" sz="1100" kern="0" dirty="0">
                <a:solidFill>
                  <a:sysClr val="window" lastClr="FFFFFF"/>
                </a:solidFill>
                <a:latin typeface="微软雅黑" pitchFamily="34" charset="-122"/>
                <a:ea typeface="微软雅黑" pitchFamily="34" charset="-122"/>
              </a:rPr>
              <a:t>沉淀</a:t>
            </a:r>
          </a:p>
        </p:txBody>
      </p:sp>
      <p:sp>
        <p:nvSpPr>
          <p:cNvPr id="49" name="右箭头 48"/>
          <p:cNvSpPr/>
          <p:nvPr/>
        </p:nvSpPr>
        <p:spPr>
          <a:xfrm>
            <a:off x="6732244" y="3869524"/>
            <a:ext cx="454901" cy="463869"/>
          </a:xfrm>
          <a:prstGeom prst="rightArrow">
            <a:avLst>
              <a:gd name="adj1" fmla="val 46207"/>
              <a:gd name="adj2" fmla="val 40519"/>
            </a:avLst>
          </a:prstGeom>
          <a:solidFill>
            <a:srgbClr val="00B050"/>
          </a:solidFill>
          <a:ln w="11430" cap="flat" cmpd="sng" algn="ctr">
            <a:solidFill>
              <a:srgbClr val="9BBB59"/>
            </a:solidFill>
            <a:prstDash val="solid"/>
          </a:ln>
          <a:effectLst>
            <a:outerShdw blurRad="50800" dist="25000" dir="5400000" rotWithShape="0">
              <a:srgbClr val="9BBB59">
                <a:shade val="30000"/>
                <a:satMod val="15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a:solidFill>
                  <a:sysClr val="window" lastClr="FFFFFF"/>
                </a:solidFill>
                <a:latin typeface="微软雅黑" pitchFamily="34" charset="-122"/>
                <a:ea typeface="微软雅黑" pitchFamily="34" charset="-122"/>
              </a:rPr>
              <a:t>沉淀</a:t>
            </a:r>
            <a:endParaRPr kumimoji="0" lang="zh-CN" altLang="en-US" sz="1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50" name="矩形 49"/>
          <p:cNvSpPr/>
          <p:nvPr/>
        </p:nvSpPr>
        <p:spPr bwMode="auto">
          <a:xfrm>
            <a:off x="773447" y="5257800"/>
            <a:ext cx="1218968" cy="396000"/>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fontAlgn="auto">
              <a:spcBef>
                <a:spcPts val="0"/>
              </a:spcBef>
              <a:spcAft>
                <a:spcPts val="0"/>
              </a:spcAft>
            </a:pPr>
            <a:r>
              <a:rPr lang="zh-CN" altLang="en-US" sz="1200" kern="0" dirty="0" smtClean="0">
                <a:solidFill>
                  <a:sysClr val="windowText" lastClr="000000"/>
                </a:solidFill>
                <a:latin typeface="微软雅黑" pitchFamily="34" charset="-122"/>
                <a:ea typeface="微软雅黑" pitchFamily="34" charset="-122"/>
              </a:rPr>
              <a:t>软件过程体系</a:t>
            </a:r>
            <a:endParaRPr lang="zh-CN" altLang="en-US" sz="1200" kern="0" dirty="0">
              <a:solidFill>
                <a:sysClr val="windowText" lastClr="000000"/>
              </a:solidFill>
              <a:latin typeface="微软雅黑" pitchFamily="34" charset="-122"/>
              <a:ea typeface="微软雅黑" pitchFamily="34" charset="-122"/>
            </a:endParaRPr>
          </a:p>
        </p:txBody>
      </p:sp>
      <p:sp>
        <p:nvSpPr>
          <p:cNvPr id="53" name="矩形 52"/>
          <p:cNvSpPr/>
          <p:nvPr/>
        </p:nvSpPr>
        <p:spPr bwMode="auto">
          <a:xfrm>
            <a:off x="2483768" y="5301246"/>
            <a:ext cx="1080120" cy="399489"/>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开发环境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54" name="矩形 53"/>
          <p:cNvSpPr/>
          <p:nvPr/>
        </p:nvSpPr>
        <p:spPr bwMode="auto">
          <a:xfrm>
            <a:off x="5643785" y="5301246"/>
            <a:ext cx="1063378" cy="399489"/>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治理环境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55" name="矩形 54"/>
          <p:cNvSpPr/>
          <p:nvPr/>
        </p:nvSpPr>
        <p:spPr bwMode="auto">
          <a:xfrm>
            <a:off x="3707904" y="5299115"/>
            <a:ext cx="1800199" cy="399489"/>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运维环境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56" name="矩形 55"/>
          <p:cNvSpPr/>
          <p:nvPr/>
        </p:nvSpPr>
        <p:spPr bwMode="auto">
          <a:xfrm>
            <a:off x="2483770" y="4509120"/>
            <a:ext cx="4223395" cy="720080"/>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lIns="0" tIns="0" rIns="0" bIns="0" anchor="t"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Times New Roman" pitchFamily="18" charset="0"/>
                <a:ea typeface="微软雅黑"/>
                <a:cs typeface="+mn-cs"/>
              </a:rPr>
              <a:t>技术组件</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cs typeface="+mn-cs"/>
            </a:endParaRPr>
          </a:p>
        </p:txBody>
      </p:sp>
      <p:sp>
        <p:nvSpPr>
          <p:cNvPr id="64" name="矩形 63"/>
          <p:cNvSpPr/>
          <p:nvPr/>
        </p:nvSpPr>
        <p:spPr bwMode="auto">
          <a:xfrm>
            <a:off x="2477086" y="3501008"/>
            <a:ext cx="1080120" cy="410522"/>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开发环境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65" name="矩形 64"/>
          <p:cNvSpPr/>
          <p:nvPr/>
        </p:nvSpPr>
        <p:spPr bwMode="auto">
          <a:xfrm>
            <a:off x="5637103" y="3501008"/>
            <a:ext cx="1063378" cy="410522"/>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治理环境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66" name="矩形 65"/>
          <p:cNvSpPr/>
          <p:nvPr/>
        </p:nvSpPr>
        <p:spPr bwMode="auto">
          <a:xfrm>
            <a:off x="3701223" y="3498877"/>
            <a:ext cx="1800199" cy="410522"/>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smtClean="0">
                <a:solidFill>
                  <a:sysClr val="windowText" lastClr="000000"/>
                </a:solidFill>
                <a:latin typeface="Times New Roman" pitchFamily="18" charset="0"/>
                <a:ea typeface="微软雅黑"/>
              </a:rPr>
              <a:t>运维环境</a:t>
            </a:r>
            <a:endParaRPr kumimoji="0" lang="zh-CN" altLang="en-US" sz="1200" b="0" i="0" u="none" strike="noStrike" kern="0" cap="none" spc="0" normalizeH="0" baseline="0" noProof="0" dirty="0">
              <a:ln>
                <a:noFill/>
              </a:ln>
              <a:solidFill>
                <a:sysClr val="windowText" lastClr="000000"/>
              </a:solidFill>
              <a:effectLst/>
              <a:uLnTx/>
              <a:uFillTx/>
              <a:latin typeface="Times New Roman" pitchFamily="18" charset="0"/>
              <a:ea typeface="微软雅黑"/>
            </a:endParaRPr>
          </a:p>
        </p:txBody>
      </p:sp>
      <p:sp>
        <p:nvSpPr>
          <p:cNvPr id="67" name="矩形 66"/>
          <p:cNvSpPr/>
          <p:nvPr/>
        </p:nvSpPr>
        <p:spPr bwMode="auto">
          <a:xfrm>
            <a:off x="2477092" y="2749832"/>
            <a:ext cx="4223395" cy="679205"/>
          </a:xfrm>
          <a:prstGeom prst="rect">
            <a:avLst/>
          </a:prstGeom>
          <a:gradFill flip="none" rotWithShape="1">
            <a:gsLst>
              <a:gs pos="0">
                <a:srgbClr val="6EBEC4">
                  <a:tint val="66000"/>
                  <a:satMod val="160000"/>
                </a:srgbClr>
              </a:gs>
              <a:gs pos="50000">
                <a:srgbClr val="6EBEC4">
                  <a:tint val="44500"/>
                  <a:satMod val="160000"/>
                </a:srgbClr>
              </a:gs>
              <a:gs pos="100000">
                <a:srgbClr val="6EBEC4">
                  <a:tint val="23500"/>
                  <a:satMod val="160000"/>
                </a:srgbClr>
              </a:gs>
            </a:gsLst>
            <a:lin ang="16200000" scaled="1"/>
            <a:tileRect/>
          </a:gradFill>
          <a:ln w="11430" cap="flat" cmpd="sng" algn="ctr">
            <a:solidFill>
              <a:srgbClr val="4BACC6">
                <a:lumMod val="50000"/>
              </a:srgbClr>
            </a:solidFill>
            <a:prstDash val="solid"/>
          </a:ln>
          <a:effectLst>
            <a:outerShdw blurRad="50800" dist="25000" dir="5400000" rotWithShape="0">
              <a:srgbClr val="9BBB59">
                <a:shade val="30000"/>
                <a:satMod val="150000"/>
                <a:alpha val="38000"/>
              </a:srgbClr>
            </a:outerShdw>
          </a:effectLst>
        </p:spPr>
        <p:txBody>
          <a:bodyPr lIns="0" tIns="0" rIns="0" bIns="0" anchor="t" anchorCtr="1"/>
          <a:lstStyle/>
          <a:p>
            <a:pPr algn="ctr" fontAlgn="auto">
              <a:spcBef>
                <a:spcPts val="0"/>
              </a:spcBef>
              <a:spcAft>
                <a:spcPts val="0"/>
              </a:spcAft>
            </a:pPr>
            <a:r>
              <a:rPr lang="zh-CN" altLang="en-US" sz="1200" kern="0" dirty="0">
                <a:solidFill>
                  <a:sysClr val="windowText" lastClr="000000"/>
                </a:solidFill>
                <a:latin typeface="Times New Roman" pitchFamily="18" charset="0"/>
                <a:ea typeface="微软雅黑"/>
              </a:rPr>
              <a:t>业务组件</a:t>
            </a:r>
          </a:p>
        </p:txBody>
      </p:sp>
      <p:sp>
        <p:nvSpPr>
          <p:cNvPr id="68" name="矩形 67"/>
          <p:cNvSpPr/>
          <p:nvPr/>
        </p:nvSpPr>
        <p:spPr bwMode="auto">
          <a:xfrm>
            <a:off x="2584567" y="2976781"/>
            <a:ext cx="828000" cy="360000"/>
          </a:xfrm>
          <a:prstGeom prst="rect">
            <a:avLst/>
          </a:prstGeom>
          <a:solidFill>
            <a:srgbClr val="FFFF0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业务组件</a:t>
            </a:r>
            <a:r>
              <a:rPr lang="en-US" altLang="zh-CN" sz="1200" dirty="0" smtClean="0">
                <a:latin typeface="微软雅黑" pitchFamily="34" charset="-122"/>
                <a:ea typeface="微软雅黑" pitchFamily="34" charset="-122"/>
              </a:rPr>
              <a:t>1</a:t>
            </a:r>
            <a:endParaRPr lang="zh-CN" altLang="en-US" sz="1200" dirty="0">
              <a:latin typeface="微软雅黑" pitchFamily="34" charset="-122"/>
              <a:ea typeface="微软雅黑" pitchFamily="34" charset="-122"/>
            </a:endParaRPr>
          </a:p>
        </p:txBody>
      </p:sp>
      <p:sp>
        <p:nvSpPr>
          <p:cNvPr id="69" name="矩形 68"/>
          <p:cNvSpPr/>
          <p:nvPr/>
        </p:nvSpPr>
        <p:spPr bwMode="auto">
          <a:xfrm>
            <a:off x="3676005" y="2976781"/>
            <a:ext cx="828000" cy="360000"/>
          </a:xfrm>
          <a:prstGeom prst="rect">
            <a:avLst/>
          </a:prstGeom>
          <a:solidFill>
            <a:srgbClr val="FFFF0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业务组件</a:t>
            </a:r>
            <a:r>
              <a:rPr lang="en-US" altLang="zh-CN" sz="1200" dirty="0" smtClean="0">
                <a:latin typeface="微软雅黑" pitchFamily="34" charset="-122"/>
                <a:ea typeface="微软雅黑" pitchFamily="34" charset="-122"/>
              </a:rPr>
              <a:t>2</a:t>
            </a:r>
            <a:endParaRPr lang="zh-CN" altLang="en-US" sz="1200" dirty="0">
              <a:latin typeface="微软雅黑" pitchFamily="34" charset="-122"/>
              <a:ea typeface="微软雅黑" pitchFamily="34" charset="-122"/>
            </a:endParaRPr>
          </a:p>
        </p:txBody>
      </p:sp>
      <p:sp>
        <p:nvSpPr>
          <p:cNvPr id="70" name="矩形 69"/>
          <p:cNvSpPr/>
          <p:nvPr/>
        </p:nvSpPr>
        <p:spPr bwMode="auto">
          <a:xfrm>
            <a:off x="4736033" y="2976781"/>
            <a:ext cx="828000" cy="360000"/>
          </a:xfrm>
          <a:prstGeom prst="rect">
            <a:avLst/>
          </a:prstGeom>
          <a:solidFill>
            <a:srgbClr val="FFFF0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业务组件</a:t>
            </a:r>
            <a:r>
              <a:rPr lang="en-US" altLang="zh-CN" sz="1200" dirty="0" smtClean="0">
                <a:latin typeface="微软雅黑" pitchFamily="34" charset="-122"/>
                <a:ea typeface="微软雅黑" pitchFamily="34" charset="-122"/>
              </a:rPr>
              <a:t>3</a:t>
            </a:r>
            <a:endParaRPr lang="zh-CN" altLang="en-US" sz="1200" dirty="0">
              <a:latin typeface="微软雅黑" pitchFamily="34" charset="-122"/>
              <a:ea typeface="微软雅黑" pitchFamily="34" charset="-122"/>
            </a:endParaRPr>
          </a:p>
        </p:txBody>
      </p:sp>
      <p:sp>
        <p:nvSpPr>
          <p:cNvPr id="71" name="矩形 70"/>
          <p:cNvSpPr/>
          <p:nvPr/>
        </p:nvSpPr>
        <p:spPr bwMode="auto">
          <a:xfrm>
            <a:off x="5799386" y="2976781"/>
            <a:ext cx="828000" cy="360000"/>
          </a:xfrm>
          <a:prstGeom prst="rect">
            <a:avLst/>
          </a:prstGeom>
          <a:solidFill>
            <a:srgbClr val="FFFF0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业务组件</a:t>
            </a:r>
            <a:r>
              <a:rPr lang="en-US" altLang="zh-CN" sz="1200" dirty="0" smtClean="0">
                <a:latin typeface="微软雅黑" pitchFamily="34" charset="-122"/>
                <a:ea typeface="微软雅黑" pitchFamily="34" charset="-122"/>
              </a:rPr>
              <a:t>n</a:t>
            </a:r>
            <a:endParaRPr lang="zh-CN" altLang="en-US" sz="1200" dirty="0">
              <a:latin typeface="微软雅黑" pitchFamily="34" charset="-122"/>
              <a:ea typeface="微软雅黑" pitchFamily="34" charset="-122"/>
            </a:endParaRPr>
          </a:p>
        </p:txBody>
      </p:sp>
      <p:sp>
        <p:nvSpPr>
          <p:cNvPr id="76" name="矩形 75"/>
          <p:cNvSpPr/>
          <p:nvPr/>
        </p:nvSpPr>
        <p:spPr bwMode="auto">
          <a:xfrm>
            <a:off x="2584105" y="4757083"/>
            <a:ext cx="828000" cy="360000"/>
          </a:xfrm>
          <a:prstGeom prst="rect">
            <a:avLst/>
          </a:prstGeom>
          <a:solidFill>
            <a:srgbClr val="92D05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a:latin typeface="微软雅黑" pitchFamily="34" charset="-122"/>
                <a:ea typeface="微软雅黑" pitchFamily="34" charset="-122"/>
              </a:rPr>
              <a:t>技术</a:t>
            </a:r>
            <a:r>
              <a:rPr lang="zh-CN" altLang="en-US" sz="1200" dirty="0" smtClean="0">
                <a:latin typeface="微软雅黑" pitchFamily="34" charset="-122"/>
                <a:ea typeface="微软雅黑" pitchFamily="34" charset="-122"/>
              </a:rPr>
              <a:t>组件</a:t>
            </a:r>
            <a:r>
              <a:rPr lang="en-US" altLang="zh-CN" sz="1200" dirty="0" smtClean="0">
                <a:latin typeface="微软雅黑" pitchFamily="34" charset="-122"/>
                <a:ea typeface="微软雅黑" pitchFamily="34" charset="-122"/>
              </a:rPr>
              <a:t>1</a:t>
            </a:r>
            <a:endParaRPr lang="zh-CN" altLang="en-US" sz="1200" dirty="0">
              <a:latin typeface="微软雅黑" pitchFamily="34" charset="-122"/>
              <a:ea typeface="微软雅黑" pitchFamily="34" charset="-122"/>
            </a:endParaRPr>
          </a:p>
        </p:txBody>
      </p:sp>
      <p:sp>
        <p:nvSpPr>
          <p:cNvPr id="77" name="矩形 76"/>
          <p:cNvSpPr/>
          <p:nvPr/>
        </p:nvSpPr>
        <p:spPr bwMode="auto">
          <a:xfrm>
            <a:off x="3675545" y="4757083"/>
            <a:ext cx="828000" cy="360000"/>
          </a:xfrm>
          <a:prstGeom prst="rect">
            <a:avLst/>
          </a:prstGeom>
          <a:solidFill>
            <a:srgbClr val="92D05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技术组件</a:t>
            </a:r>
            <a:r>
              <a:rPr lang="en-US" altLang="zh-CN" sz="1200" dirty="0" smtClean="0">
                <a:latin typeface="微软雅黑" pitchFamily="34" charset="-122"/>
                <a:ea typeface="微软雅黑" pitchFamily="34" charset="-122"/>
              </a:rPr>
              <a:t>2</a:t>
            </a:r>
            <a:endParaRPr lang="zh-CN" altLang="en-US" sz="1200" dirty="0">
              <a:latin typeface="微软雅黑" pitchFamily="34" charset="-122"/>
              <a:ea typeface="微软雅黑" pitchFamily="34" charset="-122"/>
            </a:endParaRPr>
          </a:p>
        </p:txBody>
      </p:sp>
      <p:sp>
        <p:nvSpPr>
          <p:cNvPr id="78" name="矩形 77"/>
          <p:cNvSpPr/>
          <p:nvPr/>
        </p:nvSpPr>
        <p:spPr bwMode="auto">
          <a:xfrm>
            <a:off x="4735575" y="4757083"/>
            <a:ext cx="828000" cy="360000"/>
          </a:xfrm>
          <a:prstGeom prst="rect">
            <a:avLst/>
          </a:prstGeom>
          <a:solidFill>
            <a:srgbClr val="92D05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技术组件</a:t>
            </a:r>
            <a:r>
              <a:rPr lang="en-US" altLang="zh-CN" sz="1200" dirty="0" smtClean="0">
                <a:latin typeface="微软雅黑" pitchFamily="34" charset="-122"/>
                <a:ea typeface="微软雅黑" pitchFamily="34" charset="-122"/>
              </a:rPr>
              <a:t>3</a:t>
            </a:r>
            <a:endParaRPr lang="zh-CN" altLang="en-US" sz="1200" dirty="0">
              <a:latin typeface="微软雅黑" pitchFamily="34" charset="-122"/>
              <a:ea typeface="微软雅黑" pitchFamily="34" charset="-122"/>
            </a:endParaRPr>
          </a:p>
        </p:txBody>
      </p:sp>
      <p:sp>
        <p:nvSpPr>
          <p:cNvPr id="79" name="矩形 78"/>
          <p:cNvSpPr/>
          <p:nvPr/>
        </p:nvSpPr>
        <p:spPr bwMode="auto">
          <a:xfrm>
            <a:off x="5798927" y="4757083"/>
            <a:ext cx="828000" cy="360000"/>
          </a:xfrm>
          <a:prstGeom prst="rect">
            <a:avLst/>
          </a:prstGeom>
          <a:solidFill>
            <a:srgbClr val="92D050"/>
          </a:solidFill>
          <a:ln>
            <a:solidFill>
              <a:schemeClr val="accent5">
                <a:lumMod val="50000"/>
              </a:schemeClr>
            </a:solidFill>
            <a:prstDash val="sysDash"/>
          </a:ln>
        </p:spPr>
        <p:style>
          <a:lnRef idx="1">
            <a:schemeClr val="accent3"/>
          </a:lnRef>
          <a:fillRef idx="2">
            <a:schemeClr val="accent3"/>
          </a:fillRef>
          <a:effectRef idx="1">
            <a:schemeClr val="accent3"/>
          </a:effectRef>
          <a:fontRef idx="minor">
            <a:schemeClr val="dk1"/>
          </a:fontRef>
        </p:style>
        <p:txBody>
          <a:bodyPr lIns="0" tIns="0" rIns="0" bIns="0" anchor="ctr"/>
          <a:lstStyle/>
          <a:p>
            <a:pPr algn="ctr">
              <a:defRPr/>
            </a:pPr>
            <a:r>
              <a:rPr lang="zh-CN" altLang="en-US" sz="1200" dirty="0" smtClean="0">
                <a:latin typeface="微软雅黑" pitchFamily="34" charset="-122"/>
                <a:ea typeface="微软雅黑" pitchFamily="34" charset="-122"/>
              </a:rPr>
              <a:t>技术组件</a:t>
            </a:r>
            <a:r>
              <a:rPr lang="en-US" altLang="zh-CN" sz="1200" dirty="0" smtClean="0">
                <a:latin typeface="微软雅黑" pitchFamily="34" charset="-122"/>
                <a:ea typeface="微软雅黑" pitchFamily="34" charset="-122"/>
              </a:rPr>
              <a:t>n</a:t>
            </a:r>
            <a:endParaRPr lang="zh-CN" altLang="en-US" sz="1200" dirty="0">
              <a:latin typeface="微软雅黑" pitchFamily="34" charset="-122"/>
              <a:ea typeface="微软雅黑" pitchFamily="34" charset="-122"/>
            </a:endParaRPr>
          </a:p>
        </p:txBody>
      </p:sp>
      <p:grpSp>
        <p:nvGrpSpPr>
          <p:cNvPr id="2" name="组合 43014"/>
          <p:cNvGrpSpPr/>
          <p:nvPr/>
        </p:nvGrpSpPr>
        <p:grpSpPr>
          <a:xfrm>
            <a:off x="6626940" y="3336781"/>
            <a:ext cx="2409575" cy="1094631"/>
            <a:chOff x="6626921" y="3336781"/>
            <a:chExt cx="2409575" cy="1094631"/>
          </a:xfrm>
        </p:grpSpPr>
        <p:sp>
          <p:nvSpPr>
            <p:cNvPr id="89" name="线形标注 2(带强调线) 88"/>
            <p:cNvSpPr/>
            <p:nvPr/>
          </p:nvSpPr>
          <p:spPr>
            <a:xfrm>
              <a:off x="7635931" y="3757746"/>
              <a:ext cx="1400565" cy="673666"/>
            </a:xfrm>
            <a:prstGeom prst="accentCallout2">
              <a:avLst>
                <a:gd name="adj1" fmla="val 61817"/>
                <a:gd name="adj2" fmla="val -6763"/>
                <a:gd name="adj3" fmla="val 63047"/>
                <a:gd name="adj4" fmla="val -24156"/>
                <a:gd name="adj5" fmla="val 159106"/>
                <a:gd name="adj6" fmla="val -78078"/>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w="38100">
              <a:solidFill>
                <a:srgbClr val="FF66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rgbClr val="C00000"/>
                  </a:solidFill>
                  <a:latin typeface="微软雅黑" pitchFamily="34" charset="-122"/>
                  <a:ea typeface="微软雅黑" pitchFamily="34" charset="-122"/>
                </a:rPr>
                <a:t>组件化</a:t>
              </a:r>
            </a:p>
          </p:txBody>
        </p:sp>
        <p:cxnSp>
          <p:nvCxnSpPr>
            <p:cNvPr id="90" name="直接箭头连接符 89"/>
            <p:cNvCxnSpPr/>
            <p:nvPr/>
          </p:nvCxnSpPr>
          <p:spPr>
            <a:xfrm flipH="1" flipV="1">
              <a:off x="6626921" y="3336781"/>
              <a:ext cx="654038" cy="861067"/>
            </a:xfrm>
            <a:prstGeom prst="straightConnector1">
              <a:avLst/>
            </a:prstGeom>
            <a:solidFill>
              <a:srgbClr val="DFF1CB"/>
            </a:solidFill>
            <a:ln w="3810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92" name="Oval 22"/>
            <p:cNvSpPr>
              <a:spLocks noChangeArrowheads="1"/>
            </p:cNvSpPr>
            <p:nvPr/>
          </p:nvSpPr>
          <p:spPr bwMode="auto">
            <a:xfrm>
              <a:off x="8657235" y="3810000"/>
              <a:ext cx="327273" cy="303980"/>
            </a:xfrm>
            <a:prstGeom prst="ellipse">
              <a:avLst/>
            </a:prstGeom>
            <a:solidFill>
              <a:srgbClr val="FF6600"/>
            </a:solidFill>
            <a:ln w="12700">
              <a:noFill/>
              <a:round/>
              <a:headEnd/>
              <a:tailEnd/>
            </a:ln>
            <a:effectLst/>
          </p:spPr>
          <p:txBody>
            <a:bodyPr wrap="none" lIns="0" tIns="0" rIns="0" bIns="0" anchor="ctr"/>
            <a:lstStyle/>
            <a:p>
              <a:pPr algn="ctr">
                <a:lnSpc>
                  <a:spcPct val="100000"/>
                </a:lnSpc>
                <a:spcBef>
                  <a:spcPct val="30000"/>
                </a:spcBef>
                <a:buClrTx/>
              </a:pPr>
              <a:r>
                <a:rPr lang="en-US" altLang="zh-CN" sz="1400" b="1" dirty="0" smtClean="0">
                  <a:solidFill>
                    <a:srgbClr val="FFFFFF"/>
                  </a:solidFill>
                  <a:latin typeface="微软雅黑" pitchFamily="34" charset="-122"/>
                  <a:ea typeface="微软雅黑" pitchFamily="34" charset="-122"/>
                </a:rPr>
                <a:t>2</a:t>
              </a:r>
              <a:endParaRPr lang="zh-CN" altLang="en-US" sz="1400" b="1" dirty="0">
                <a:solidFill>
                  <a:srgbClr val="FFFFFF"/>
                </a:solidFill>
                <a:latin typeface="微软雅黑" pitchFamily="34" charset="-122"/>
                <a:ea typeface="微软雅黑" pitchFamily="34" charset="-122"/>
              </a:endParaRPr>
            </a:p>
          </p:txBody>
        </p:sp>
      </p:grpSp>
      <p:grpSp>
        <p:nvGrpSpPr>
          <p:cNvPr id="3" name="组合 43015"/>
          <p:cNvGrpSpPr/>
          <p:nvPr/>
        </p:nvGrpSpPr>
        <p:grpSpPr>
          <a:xfrm>
            <a:off x="5388434" y="6071065"/>
            <a:ext cx="1400565" cy="673666"/>
            <a:chOff x="5388415" y="6071065"/>
            <a:chExt cx="1400565" cy="673666"/>
          </a:xfrm>
        </p:grpSpPr>
        <p:sp>
          <p:nvSpPr>
            <p:cNvPr id="93" name="线形标注 2(带强调线) 92"/>
            <p:cNvSpPr/>
            <p:nvPr/>
          </p:nvSpPr>
          <p:spPr>
            <a:xfrm>
              <a:off x="5388415" y="6071065"/>
              <a:ext cx="1400565" cy="673666"/>
            </a:xfrm>
            <a:prstGeom prst="accentCallout2">
              <a:avLst>
                <a:gd name="adj1" fmla="val 61817"/>
                <a:gd name="adj2" fmla="val -6763"/>
                <a:gd name="adj3" fmla="val 63047"/>
                <a:gd name="adj4" fmla="val -24156"/>
                <a:gd name="adj5" fmla="val -5039"/>
                <a:gd name="adj6" fmla="val -55303"/>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w="38100">
              <a:solidFill>
                <a:srgbClr val="FF66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rgbClr val="C00000"/>
                  </a:solidFill>
                  <a:latin typeface="微软雅黑" pitchFamily="34" charset="-122"/>
                  <a:ea typeface="微软雅黑" pitchFamily="34" charset="-122"/>
                </a:rPr>
                <a:t>产品化</a:t>
              </a:r>
              <a:endParaRPr lang="zh-CN" altLang="en-US" sz="2400" b="1" dirty="0">
                <a:solidFill>
                  <a:srgbClr val="C00000"/>
                </a:solidFill>
                <a:latin typeface="微软雅黑" pitchFamily="34" charset="-122"/>
                <a:ea typeface="微软雅黑" pitchFamily="34" charset="-122"/>
              </a:endParaRPr>
            </a:p>
          </p:txBody>
        </p:sp>
        <p:sp>
          <p:nvSpPr>
            <p:cNvPr id="94" name="Oval 22"/>
            <p:cNvSpPr>
              <a:spLocks noChangeArrowheads="1"/>
            </p:cNvSpPr>
            <p:nvPr/>
          </p:nvSpPr>
          <p:spPr bwMode="auto">
            <a:xfrm>
              <a:off x="6435441" y="6096000"/>
              <a:ext cx="327273" cy="303980"/>
            </a:xfrm>
            <a:prstGeom prst="ellipse">
              <a:avLst/>
            </a:prstGeom>
            <a:solidFill>
              <a:srgbClr val="FF6600"/>
            </a:solidFill>
            <a:ln w="12700">
              <a:noFill/>
              <a:round/>
              <a:headEnd/>
              <a:tailEnd/>
            </a:ln>
            <a:effectLst/>
          </p:spPr>
          <p:txBody>
            <a:bodyPr wrap="none" lIns="0" tIns="0" rIns="0" bIns="0" anchor="ctr"/>
            <a:lstStyle/>
            <a:p>
              <a:pPr algn="ctr">
                <a:lnSpc>
                  <a:spcPct val="100000"/>
                </a:lnSpc>
                <a:spcBef>
                  <a:spcPct val="30000"/>
                </a:spcBef>
                <a:buClrTx/>
              </a:pPr>
              <a:r>
                <a:rPr lang="en-US" altLang="zh-CN" sz="1400" b="1" dirty="0" smtClean="0">
                  <a:solidFill>
                    <a:srgbClr val="FFFFFF"/>
                  </a:solidFill>
                  <a:latin typeface="微软雅黑" pitchFamily="34" charset="-122"/>
                  <a:ea typeface="微软雅黑" pitchFamily="34" charset="-122"/>
                </a:rPr>
                <a:t>3</a:t>
              </a:r>
              <a:endParaRPr lang="zh-CN" altLang="en-US" sz="1400" b="1" dirty="0">
                <a:solidFill>
                  <a:srgbClr val="FFFFFF"/>
                </a:solidFill>
                <a:latin typeface="微软雅黑" pitchFamily="34" charset="-122"/>
                <a:ea typeface="微软雅黑" pitchFamily="34" charset="-122"/>
              </a:endParaRPr>
            </a:p>
          </p:txBody>
        </p:sp>
      </p:grpSp>
      <p:sp>
        <p:nvSpPr>
          <p:cNvPr id="61" name="矩形 60"/>
          <p:cNvSpPr/>
          <p:nvPr/>
        </p:nvSpPr>
        <p:spPr bwMode="auto">
          <a:xfrm>
            <a:off x="773447" y="3124200"/>
            <a:ext cx="1218968" cy="396000"/>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a:defRPr/>
            </a:pPr>
            <a:r>
              <a:rPr lang="zh-CN" altLang="en-US" sz="1200" dirty="0">
                <a:solidFill>
                  <a:schemeClr val="tx1"/>
                </a:solidFill>
                <a:latin typeface="Times New Roman" pitchFamily="18" charset="0"/>
                <a:ea typeface="宋体" pitchFamily="2" charset="-122"/>
              </a:rPr>
              <a:t>技术标准</a:t>
            </a:r>
            <a:r>
              <a:rPr lang="en-US" altLang="zh-CN" sz="1200" dirty="0">
                <a:solidFill>
                  <a:schemeClr val="tx1"/>
                </a:solidFill>
                <a:latin typeface="Times New Roman" pitchFamily="18" charset="0"/>
                <a:ea typeface="宋体" pitchFamily="2" charset="-122"/>
              </a:rPr>
              <a:t>/</a:t>
            </a:r>
            <a:r>
              <a:rPr lang="zh-CN" altLang="en-US" sz="1200" dirty="0">
                <a:solidFill>
                  <a:schemeClr val="tx1"/>
                </a:solidFill>
                <a:latin typeface="Times New Roman" pitchFamily="18" charset="0"/>
                <a:ea typeface="宋体" pitchFamily="2" charset="-122"/>
              </a:rPr>
              <a:t>架构规范</a:t>
            </a:r>
          </a:p>
        </p:txBody>
      </p:sp>
      <p:sp>
        <p:nvSpPr>
          <p:cNvPr id="62" name="矩形 61"/>
          <p:cNvSpPr/>
          <p:nvPr/>
        </p:nvSpPr>
        <p:spPr bwMode="auto">
          <a:xfrm>
            <a:off x="773447" y="3657600"/>
            <a:ext cx="1218968" cy="396000"/>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a:defRPr/>
            </a:pPr>
            <a:r>
              <a:rPr lang="zh-CN" altLang="en-US" sz="1200" dirty="0">
                <a:solidFill>
                  <a:schemeClr val="tx1"/>
                </a:solidFill>
                <a:latin typeface="Times New Roman" pitchFamily="18" charset="0"/>
                <a:ea typeface="宋体" pitchFamily="2" charset="-122"/>
              </a:rPr>
              <a:t>应用开发规范</a:t>
            </a:r>
          </a:p>
        </p:txBody>
      </p:sp>
      <p:sp>
        <p:nvSpPr>
          <p:cNvPr id="63" name="矩形 62"/>
          <p:cNvSpPr/>
          <p:nvPr/>
        </p:nvSpPr>
        <p:spPr bwMode="auto">
          <a:xfrm>
            <a:off x="773447" y="4176000"/>
            <a:ext cx="1218968" cy="396000"/>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a:defRPr/>
            </a:pPr>
            <a:r>
              <a:rPr lang="zh-CN" altLang="en-US" sz="1200" dirty="0">
                <a:solidFill>
                  <a:schemeClr val="tx1"/>
                </a:solidFill>
                <a:latin typeface="Times New Roman" pitchFamily="18" charset="0"/>
                <a:ea typeface="宋体" pitchFamily="2" charset="-122"/>
              </a:rPr>
              <a:t>应用集成规范</a:t>
            </a:r>
          </a:p>
        </p:txBody>
      </p:sp>
      <p:grpSp>
        <p:nvGrpSpPr>
          <p:cNvPr id="10" name="组合 43012"/>
          <p:cNvGrpSpPr/>
          <p:nvPr/>
        </p:nvGrpSpPr>
        <p:grpSpPr>
          <a:xfrm>
            <a:off x="200081" y="3505200"/>
            <a:ext cx="2265820" cy="929709"/>
            <a:chOff x="107502" y="3156781"/>
            <a:chExt cx="2265820" cy="929709"/>
          </a:xfrm>
        </p:grpSpPr>
        <p:sp>
          <p:nvSpPr>
            <p:cNvPr id="81" name="线形标注 2(带强调线) 80"/>
            <p:cNvSpPr/>
            <p:nvPr/>
          </p:nvSpPr>
          <p:spPr>
            <a:xfrm flipH="1">
              <a:off x="107502" y="3429000"/>
              <a:ext cx="1293091" cy="657490"/>
            </a:xfrm>
            <a:prstGeom prst="accentCallout2">
              <a:avLst>
                <a:gd name="adj1" fmla="val 45821"/>
                <a:gd name="adj2" fmla="val -9089"/>
                <a:gd name="adj3" fmla="val 45821"/>
                <a:gd name="adj4" fmla="val -27249"/>
                <a:gd name="adj5" fmla="val 158116"/>
                <a:gd name="adj6" fmla="val -76082"/>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w="38100">
              <a:solidFill>
                <a:srgbClr val="FF66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rgbClr val="C00000"/>
                  </a:solidFill>
                  <a:latin typeface="微软雅黑" pitchFamily="34" charset="-122"/>
                  <a:ea typeface="微软雅黑" pitchFamily="34" charset="-122"/>
                </a:rPr>
                <a:t>层次化</a:t>
              </a:r>
              <a:endParaRPr lang="zh-CN" altLang="en-US" sz="2400" b="1" dirty="0">
                <a:solidFill>
                  <a:srgbClr val="C00000"/>
                </a:solidFill>
                <a:latin typeface="微软雅黑" pitchFamily="34" charset="-122"/>
                <a:ea typeface="微软雅黑" pitchFamily="34" charset="-122"/>
              </a:endParaRPr>
            </a:p>
          </p:txBody>
        </p:sp>
        <p:sp>
          <p:nvSpPr>
            <p:cNvPr id="82" name="Oval 22"/>
            <p:cNvSpPr>
              <a:spLocks noChangeArrowheads="1"/>
            </p:cNvSpPr>
            <p:nvPr/>
          </p:nvSpPr>
          <p:spPr bwMode="auto">
            <a:xfrm>
              <a:off x="1039223" y="3461581"/>
              <a:ext cx="327273" cy="303980"/>
            </a:xfrm>
            <a:prstGeom prst="ellipse">
              <a:avLst/>
            </a:prstGeom>
            <a:solidFill>
              <a:srgbClr val="FF6600"/>
            </a:solidFill>
            <a:ln w="12700">
              <a:noFill/>
              <a:round/>
              <a:headEnd/>
              <a:tailEnd/>
            </a:ln>
            <a:effectLst/>
          </p:spPr>
          <p:txBody>
            <a:bodyPr wrap="none" lIns="0" tIns="0" rIns="0" bIns="0" anchor="ctr"/>
            <a:lstStyle/>
            <a:p>
              <a:pPr algn="ctr">
                <a:lnSpc>
                  <a:spcPct val="100000"/>
                </a:lnSpc>
                <a:spcBef>
                  <a:spcPct val="30000"/>
                </a:spcBef>
                <a:buClrTx/>
              </a:pPr>
              <a:r>
                <a:rPr lang="en-US" altLang="zh-CN" sz="1400" b="1" dirty="0" smtClean="0">
                  <a:solidFill>
                    <a:srgbClr val="FFFFFF"/>
                  </a:solidFill>
                  <a:latin typeface="微软雅黑" pitchFamily="34" charset="-122"/>
                  <a:ea typeface="微软雅黑" pitchFamily="34" charset="-122"/>
                </a:rPr>
                <a:t>1</a:t>
              </a:r>
              <a:endParaRPr lang="zh-CN" altLang="en-US" sz="1400" b="1" dirty="0">
                <a:solidFill>
                  <a:srgbClr val="FFFFFF"/>
                </a:solidFill>
                <a:latin typeface="微软雅黑" pitchFamily="34" charset="-122"/>
                <a:ea typeface="微软雅黑" pitchFamily="34" charset="-122"/>
              </a:endParaRPr>
            </a:p>
          </p:txBody>
        </p:sp>
        <p:cxnSp>
          <p:nvCxnSpPr>
            <p:cNvPr id="43008" name="直接箭头连接符 43007"/>
            <p:cNvCxnSpPr/>
            <p:nvPr/>
          </p:nvCxnSpPr>
          <p:spPr>
            <a:xfrm flipV="1">
              <a:off x="1753055" y="3156781"/>
              <a:ext cx="620267" cy="590332"/>
            </a:xfrm>
            <a:prstGeom prst="straightConnector1">
              <a:avLst/>
            </a:prstGeom>
            <a:solidFill>
              <a:srgbClr val="DFF1CB"/>
            </a:solidFill>
            <a:ln w="38100">
              <a:solidFill>
                <a:srgbClr val="FF66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bwMode="auto">
          <a:xfrm>
            <a:off x="773467" y="4724437"/>
            <a:ext cx="1218403" cy="380999"/>
          </a:xfrm>
          <a:prstGeom prst="rect">
            <a:avLst/>
          </a:prstGeom>
          <a:gradFill flip="none" rotWithShape="1">
            <a:gsLst>
              <a:gs pos="0">
                <a:srgbClr val="3BCCFF">
                  <a:tint val="66000"/>
                  <a:satMod val="160000"/>
                </a:srgbClr>
              </a:gs>
              <a:gs pos="50000">
                <a:srgbClr val="3BCCFF">
                  <a:tint val="44500"/>
                  <a:satMod val="160000"/>
                </a:srgbClr>
              </a:gs>
              <a:gs pos="100000">
                <a:srgbClr val="3BCCFF">
                  <a:tint val="23500"/>
                  <a:satMod val="160000"/>
                </a:srgbClr>
              </a:gs>
            </a:gsLst>
            <a:lin ang="16200000" scaled="1"/>
            <a:tileRect/>
          </a:gradFill>
          <a:ln w="11430" cap="flat" cmpd="sng" algn="ctr">
            <a:solidFill>
              <a:srgbClr val="0070C0"/>
            </a:solidFill>
            <a:prstDash val="solid"/>
          </a:ln>
          <a:effectLst>
            <a:outerShdw blurRad="50800" dist="25000" dir="5400000" rotWithShape="0">
              <a:srgbClr val="9BBB59">
                <a:shade val="30000"/>
                <a:satMod val="150000"/>
                <a:alpha val="38000"/>
              </a:srgbClr>
            </a:outerShdw>
          </a:effectLst>
        </p:spPr>
        <p:txBody>
          <a:bodyPr lIns="0" tIns="0" rIns="0" bIns="0" anchor="ctr"/>
          <a:lstStyle/>
          <a:p>
            <a:pPr algn="ctr">
              <a:defRPr/>
            </a:pPr>
            <a:r>
              <a:rPr lang="zh-CN" altLang="en-US" sz="1200" dirty="0">
                <a:solidFill>
                  <a:schemeClr val="tx1"/>
                </a:solidFill>
                <a:latin typeface="Times New Roman" pitchFamily="18" charset="0"/>
                <a:ea typeface="宋体" pitchFamily="2" charset="-122"/>
              </a:rPr>
              <a:t>运行维护规范</a:t>
            </a:r>
          </a:p>
        </p:txBody>
      </p:sp>
      <p:grpSp>
        <p:nvGrpSpPr>
          <p:cNvPr id="17" name="组合 60"/>
          <p:cNvGrpSpPr/>
          <p:nvPr/>
        </p:nvGrpSpPr>
        <p:grpSpPr>
          <a:xfrm flipH="1">
            <a:off x="1776857" y="6172200"/>
            <a:ext cx="1433417" cy="685800"/>
            <a:chOff x="793192" y="5793130"/>
            <a:chExt cx="1400565" cy="685800"/>
          </a:xfrm>
        </p:grpSpPr>
        <p:sp>
          <p:nvSpPr>
            <p:cNvPr id="58" name="线形标注 2(带强调线) 57"/>
            <p:cNvSpPr/>
            <p:nvPr/>
          </p:nvSpPr>
          <p:spPr>
            <a:xfrm>
              <a:off x="793192" y="5805264"/>
              <a:ext cx="1400565" cy="673666"/>
            </a:xfrm>
            <a:prstGeom prst="accentCallout2">
              <a:avLst>
                <a:gd name="adj1" fmla="val 61817"/>
                <a:gd name="adj2" fmla="val -6763"/>
                <a:gd name="adj3" fmla="val 63047"/>
                <a:gd name="adj4" fmla="val -24156"/>
                <a:gd name="adj5" fmla="val 10529"/>
                <a:gd name="adj6" fmla="val -24389"/>
              </a:avLst>
            </a:prstGeom>
            <a:gradFill flip="none" rotWithShape="1">
              <a:gsLst>
                <a:gs pos="0">
                  <a:srgbClr val="FFFF00">
                    <a:shade val="30000"/>
                    <a:satMod val="115000"/>
                  </a:srgbClr>
                </a:gs>
                <a:gs pos="50000">
                  <a:srgbClr val="FFFF00">
                    <a:shade val="67500"/>
                    <a:satMod val="115000"/>
                  </a:srgbClr>
                </a:gs>
                <a:gs pos="100000">
                  <a:srgbClr val="FFFF00">
                    <a:shade val="100000"/>
                    <a:satMod val="115000"/>
                  </a:srgbClr>
                </a:gs>
              </a:gsLst>
              <a:lin ang="18900000" scaled="1"/>
              <a:tileRect/>
            </a:gradFill>
            <a:ln w="38100">
              <a:solidFill>
                <a:srgbClr val="FF6600"/>
              </a:solidFill>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srgbClr val="C00000"/>
                  </a:solidFill>
                  <a:latin typeface="微软雅黑" pitchFamily="34" charset="-122"/>
                  <a:ea typeface="微软雅黑" pitchFamily="34" charset="-122"/>
                </a:rPr>
                <a:t>体系化</a:t>
              </a:r>
              <a:endParaRPr lang="zh-CN" altLang="en-US" sz="2400" b="1" dirty="0">
                <a:solidFill>
                  <a:srgbClr val="C00000"/>
                </a:solidFill>
                <a:latin typeface="微软雅黑" pitchFamily="34" charset="-122"/>
                <a:ea typeface="微软雅黑" pitchFamily="34" charset="-122"/>
              </a:endParaRPr>
            </a:p>
          </p:txBody>
        </p:sp>
        <p:sp>
          <p:nvSpPr>
            <p:cNvPr id="60" name="Oval 22"/>
            <p:cNvSpPr>
              <a:spLocks noChangeArrowheads="1"/>
            </p:cNvSpPr>
            <p:nvPr/>
          </p:nvSpPr>
          <p:spPr bwMode="auto">
            <a:xfrm>
              <a:off x="886089" y="5793130"/>
              <a:ext cx="327273" cy="303980"/>
            </a:xfrm>
            <a:prstGeom prst="ellipse">
              <a:avLst/>
            </a:prstGeom>
            <a:solidFill>
              <a:srgbClr val="FF6600"/>
            </a:solidFill>
            <a:ln w="12700">
              <a:noFill/>
              <a:round/>
              <a:headEnd/>
              <a:tailEnd/>
            </a:ln>
            <a:effectLst/>
          </p:spPr>
          <p:txBody>
            <a:bodyPr wrap="none" lIns="0" tIns="0" rIns="0" bIns="0" anchor="ctr"/>
            <a:lstStyle/>
            <a:p>
              <a:pPr algn="ctr">
                <a:lnSpc>
                  <a:spcPct val="100000"/>
                </a:lnSpc>
                <a:spcBef>
                  <a:spcPct val="30000"/>
                </a:spcBef>
                <a:buClrTx/>
              </a:pPr>
              <a:r>
                <a:rPr lang="en-US" altLang="zh-CN" sz="1400" b="1" dirty="0" smtClean="0">
                  <a:solidFill>
                    <a:srgbClr val="FFFFFF"/>
                  </a:solidFill>
                  <a:latin typeface="微软雅黑" pitchFamily="34" charset="-122"/>
                  <a:ea typeface="微软雅黑" pitchFamily="34" charset="-122"/>
                </a:rPr>
                <a:t>4</a:t>
              </a:r>
              <a:endParaRPr lang="zh-CN" altLang="en-US" sz="1400" b="1" dirty="0">
                <a:solidFill>
                  <a:srgbClr val="FFFF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779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02.jpg"/>
          <p:cNvPicPr>
            <a:picLocks noChangeAspect="1"/>
          </p:cNvPicPr>
          <p:nvPr/>
        </p:nvPicPr>
        <p:blipFill>
          <a:blip r:embed="rId3" cstate="screen"/>
          <a:stretch>
            <a:fillRect/>
          </a:stretch>
        </p:blipFill>
        <p:spPr>
          <a:xfrm>
            <a:off x="3" y="4191012"/>
            <a:ext cx="9136224" cy="2238375"/>
          </a:xfrm>
          <a:prstGeom prst="rect">
            <a:avLst/>
          </a:prstGeom>
        </p:spPr>
      </p:pic>
      <p:sp>
        <p:nvSpPr>
          <p:cNvPr id="29704" name="Rectangle 2"/>
          <p:cNvSpPr>
            <a:spLocks noChangeArrowheads="1"/>
          </p:cNvSpPr>
          <p:nvPr/>
        </p:nvSpPr>
        <p:spPr bwMode="auto">
          <a:xfrm>
            <a:off x="630238" y="306388"/>
            <a:ext cx="6913562" cy="684212"/>
          </a:xfrm>
          <a:prstGeom prst="rect">
            <a:avLst/>
          </a:prstGeom>
          <a:noFill/>
          <a:ln w="9525" algn="ctr">
            <a:noFill/>
            <a:miter lim="800000"/>
            <a:headEnd/>
            <a:tailEnd/>
          </a:ln>
        </p:spPr>
        <p:txBody>
          <a:bodyPr anchor="ctr"/>
          <a:lstStyle/>
          <a:p>
            <a:pPr eaLnBrk="0" hangingPunct="0">
              <a:defRPr/>
            </a:pPr>
            <a:endParaRPr lang="zh-CN" altLang="en-US" sz="2400" dirty="0">
              <a:solidFill>
                <a:srgbClr val="595959"/>
              </a:solidFill>
              <a:latin typeface="微软雅黑" pitchFamily="34" charset="-122"/>
              <a:ea typeface="微软雅黑" pitchFamily="34" charset="-122"/>
              <a:cs typeface="+mj-cs"/>
            </a:endParaRPr>
          </a:p>
        </p:txBody>
      </p:sp>
      <p:sp>
        <p:nvSpPr>
          <p:cNvPr id="12" name="矩形 3"/>
          <p:cNvSpPr>
            <a:spLocks noGrp="1" noChangeArrowheads="1"/>
          </p:cNvSpPr>
          <p:nvPr>
            <p:ph idx="1"/>
          </p:nvPr>
        </p:nvSpPr>
        <p:spPr bwMode="auto">
          <a:xfrm>
            <a:off x="457206" y="1143000"/>
            <a:ext cx="8229600" cy="3046988"/>
          </a:xfrm>
          <a:prstGeom prst="rect">
            <a:avLst/>
          </a:prstGeom>
          <a:noFill/>
          <a:ln w="9525">
            <a:noFill/>
            <a:miter lim="800000"/>
            <a:headEnd/>
            <a:tailEnd/>
          </a:ln>
        </p:spPr>
        <p:txBody>
          <a:bodyPr wrap="square">
            <a:spAutoFit/>
          </a:bodyPr>
          <a:lstStyle/>
          <a:p>
            <a:pPr eaLnBrk="0" hangingPunct="0">
              <a:lnSpc>
                <a:spcPct val="150000"/>
              </a:lnSpc>
              <a:buNone/>
            </a:pPr>
            <a:r>
              <a:rPr lang="zh-CN" altLang="en-US" sz="2000" b="1" dirty="0">
                <a:latin typeface="微软雅黑" pitchFamily="34" charset="-122"/>
                <a:ea typeface="微软雅黑" pitchFamily="34" charset="-122"/>
              </a:rPr>
              <a:t>愿</a:t>
            </a:r>
            <a:r>
              <a:rPr lang="zh-CN" altLang="en-US" sz="2000" b="1" dirty="0" smtClean="0">
                <a:latin typeface="微软雅黑" pitchFamily="34" charset="-122"/>
                <a:ea typeface="微软雅黑" pitchFamily="34" charset="-122"/>
              </a:rPr>
              <a:t>景</a:t>
            </a:r>
            <a:endParaRPr lang="en-US" altLang="zh-CN" sz="2000" b="1" dirty="0" smtClean="0">
              <a:latin typeface="微软雅黑" pitchFamily="34" charset="-122"/>
              <a:ea typeface="微软雅黑" pitchFamily="34" charset="-122"/>
            </a:endParaRPr>
          </a:p>
          <a:p>
            <a:pPr eaLnBrk="0" hangingPunct="0">
              <a:lnSpc>
                <a:spcPct val="150000"/>
              </a:lnSpc>
            </a:pPr>
            <a:r>
              <a:rPr lang="zh-CN" altLang="en-US" sz="2000" dirty="0" smtClean="0">
                <a:latin typeface="微软雅黑" pitchFamily="34" charset="-122"/>
                <a:ea typeface="微软雅黑" pitchFamily="34" charset="-122"/>
              </a:rPr>
              <a:t>成为领先的平台软件解决方案提供商</a:t>
            </a:r>
            <a:endParaRPr lang="en-US" altLang="zh-CN" sz="2000" dirty="0" smtClean="0">
              <a:latin typeface="微软雅黑" pitchFamily="34" charset="-122"/>
              <a:ea typeface="微软雅黑" pitchFamily="34" charset="-122"/>
            </a:endParaRPr>
          </a:p>
          <a:p>
            <a:pPr eaLnBrk="0" hangingPunct="0">
              <a:lnSpc>
                <a:spcPct val="150000"/>
              </a:lnSpc>
              <a:buNone/>
            </a:pPr>
            <a:r>
              <a:rPr lang="zh-CN" altLang="en-US" sz="2000" b="1" dirty="0" smtClean="0">
                <a:latin typeface="微软雅黑" pitchFamily="34" charset="-122"/>
                <a:ea typeface="微软雅黑" pitchFamily="34" charset="-122"/>
              </a:rPr>
              <a:t>使命</a:t>
            </a:r>
            <a:endParaRPr lang="en-US" altLang="zh-CN" sz="2000" b="1" dirty="0" smtClean="0">
              <a:latin typeface="微软雅黑" pitchFamily="34" charset="-122"/>
              <a:ea typeface="微软雅黑" pitchFamily="34" charset="-122"/>
            </a:endParaRPr>
          </a:p>
          <a:p>
            <a:pPr eaLnBrk="0" hangingPunct="0">
              <a:lnSpc>
                <a:spcPct val="150000"/>
              </a:lnSpc>
            </a:pPr>
            <a:r>
              <a:rPr lang="zh-CN" altLang="en-US" sz="2000" dirty="0" smtClean="0">
                <a:latin typeface="微软雅黑" pitchFamily="34" charset="-122"/>
                <a:ea typeface="微软雅黑" pitchFamily="34" charset="-122"/>
              </a:rPr>
              <a:t>为客户提供最合适的平台软件解决方案，帮助客户提升软件质量、降低信息化建设成本、缩短软件交付时间，从而更好地支撑及推动客户的业务创新及发展。</a:t>
            </a:r>
          </a:p>
        </p:txBody>
      </p:sp>
      <p:sp>
        <p:nvSpPr>
          <p:cNvPr id="9" name="Rectangle 2"/>
          <p:cNvSpPr txBox="1">
            <a:spLocks noChangeArrowheads="1"/>
          </p:cNvSpPr>
          <p:nvPr/>
        </p:nvSpPr>
        <p:spPr bwMode="auto">
          <a:xfrm>
            <a:off x="304800" y="152401"/>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普元的愿景与使命</a:t>
            </a:r>
            <a:endParaRPr lang="zh-CN" altLang="en-US" sz="2400" dirty="0" smtClean="0"/>
          </a:p>
        </p:txBody>
      </p:sp>
    </p:spTree>
    <p:extLst>
      <p:ext uri="{BB962C8B-B14F-4D97-AF65-F5344CB8AC3E}">
        <p14:creationId xmlns:p14="http://schemas.microsoft.com/office/powerpoint/2010/main" val="79351075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0827" y="1364847"/>
            <a:ext cx="8569325" cy="2144177"/>
          </a:xfrm>
          <a:prstGeom prst="rect">
            <a:avLst/>
          </a:prstGeom>
        </p:spPr>
        <p:txBody>
          <a:bodyPr>
            <a:spAutoFit/>
          </a:bodyPr>
          <a:lstStyle/>
          <a:p>
            <a:pPr>
              <a:lnSpc>
                <a:spcPts val="3200"/>
              </a:lnSpc>
              <a:buClr>
                <a:schemeClr val="tx2"/>
              </a:buClr>
              <a:buSzPct val="80000"/>
              <a:buFont typeface="Wingdings" pitchFamily="2" charset="2"/>
              <a:buChar char="l"/>
              <a:defRPr/>
            </a:pPr>
            <a:r>
              <a:rPr lang="zh-CN" altLang="en-US" b="0" dirty="0" smtClean="0">
                <a:latin typeface="+mn-ea"/>
                <a:ea typeface="+mn-ea"/>
              </a:rPr>
              <a:t>电子商务</a:t>
            </a:r>
            <a:r>
              <a:rPr lang="zh-CN" altLang="en-US" b="0" dirty="0">
                <a:latin typeface="+mn-ea"/>
                <a:ea typeface="+mn-ea"/>
              </a:rPr>
              <a:t>标准制订国际组织</a:t>
            </a:r>
            <a:r>
              <a:rPr lang="en-US" altLang="zh-CN" b="0" dirty="0">
                <a:latin typeface="+mn-ea"/>
                <a:ea typeface="+mn-ea"/>
              </a:rPr>
              <a:t>OASIS</a:t>
            </a:r>
            <a:r>
              <a:rPr lang="zh-CN" altLang="en-US" b="0" dirty="0">
                <a:latin typeface="+mn-ea"/>
                <a:ea typeface="+mn-ea"/>
              </a:rPr>
              <a:t>的全球</a:t>
            </a:r>
            <a:r>
              <a:rPr lang="en-US" altLang="zh-CN" b="0" dirty="0">
                <a:latin typeface="+mn-ea"/>
                <a:ea typeface="+mn-ea"/>
              </a:rPr>
              <a:t>4</a:t>
            </a:r>
            <a:r>
              <a:rPr lang="zh-CN" altLang="en-US" b="0" dirty="0">
                <a:latin typeface="+mn-ea"/>
                <a:ea typeface="+mn-ea"/>
              </a:rPr>
              <a:t>家核心奠基会员之一</a:t>
            </a:r>
            <a:endParaRPr lang="en-US" altLang="zh-CN" b="0" dirty="0">
              <a:latin typeface="+mn-ea"/>
              <a:ea typeface="+mn-ea"/>
            </a:endParaRPr>
          </a:p>
          <a:p>
            <a:pPr>
              <a:lnSpc>
                <a:spcPts val="3200"/>
              </a:lnSpc>
              <a:buClr>
                <a:schemeClr val="tx2"/>
              </a:buClr>
              <a:buSzPct val="80000"/>
              <a:defRPr/>
            </a:pPr>
            <a:r>
              <a:rPr lang="en-US" altLang="zh-CN" dirty="0" smtClean="0">
                <a:latin typeface="+mn-ea"/>
                <a:ea typeface="+mn-ea"/>
              </a:rPr>
              <a:t>      </a:t>
            </a:r>
            <a:r>
              <a:rPr lang="zh-CN" altLang="en-US" b="0" dirty="0" smtClean="0">
                <a:latin typeface="+mn-ea"/>
                <a:ea typeface="+mn-ea"/>
              </a:rPr>
              <a:t>已有 </a:t>
            </a:r>
            <a:r>
              <a:rPr lang="en-US" altLang="zh-CN" b="0" dirty="0" smtClean="0">
                <a:latin typeface="+mn-ea"/>
                <a:ea typeface="+mn-ea"/>
              </a:rPr>
              <a:t>12 </a:t>
            </a:r>
            <a:r>
              <a:rPr lang="zh-CN" altLang="en-US" b="0" dirty="0" smtClean="0">
                <a:latin typeface="+mn-ea"/>
                <a:ea typeface="+mn-ea"/>
              </a:rPr>
              <a:t>名</a:t>
            </a:r>
            <a:r>
              <a:rPr lang="zh-CN" altLang="en-US" b="0" dirty="0">
                <a:latin typeface="+mn-ea"/>
                <a:ea typeface="+mn-ea"/>
              </a:rPr>
              <a:t>核心技术人员加入</a:t>
            </a:r>
            <a:r>
              <a:rPr lang="en-US" altLang="zh-CN" b="0" dirty="0">
                <a:latin typeface="+mn-ea"/>
                <a:ea typeface="+mn-ea"/>
              </a:rPr>
              <a:t>OASIS</a:t>
            </a:r>
            <a:r>
              <a:rPr lang="zh-CN" altLang="en-US" b="0" dirty="0">
                <a:latin typeface="+mn-ea"/>
                <a:ea typeface="+mn-ea"/>
              </a:rPr>
              <a:t>下设</a:t>
            </a:r>
            <a:r>
              <a:rPr lang="en-US" altLang="zh-CN" b="0" dirty="0">
                <a:latin typeface="+mn-ea"/>
                <a:ea typeface="+mn-ea"/>
              </a:rPr>
              <a:t>7</a:t>
            </a:r>
            <a:r>
              <a:rPr lang="zh-CN" altLang="en-US" b="0" dirty="0">
                <a:latin typeface="+mn-ea"/>
                <a:ea typeface="+mn-ea"/>
              </a:rPr>
              <a:t>个技术</a:t>
            </a:r>
            <a:r>
              <a:rPr lang="zh-CN" altLang="en-US" b="0" dirty="0" smtClean="0">
                <a:latin typeface="+mn-ea"/>
                <a:ea typeface="+mn-ea"/>
              </a:rPr>
              <a:t>委员会</a:t>
            </a:r>
            <a:r>
              <a:rPr lang="en-US" altLang="zh-CN" b="0" dirty="0" smtClean="0">
                <a:solidFill>
                  <a:srgbClr val="FF0000"/>
                </a:solidFill>
                <a:latin typeface="+mn-ea"/>
                <a:ea typeface="+mn-ea"/>
              </a:rPr>
              <a:t>(</a:t>
            </a:r>
            <a:r>
              <a:rPr lang="zh-CN" altLang="en-US" b="0" dirty="0" smtClean="0">
                <a:solidFill>
                  <a:srgbClr val="FF0000"/>
                </a:solidFill>
                <a:latin typeface="+mn-ea"/>
                <a:ea typeface="+mn-ea"/>
              </a:rPr>
              <a:t>包括 </a:t>
            </a:r>
            <a:r>
              <a:rPr lang="en-US" altLang="zh-CN" b="0" dirty="0" smtClean="0">
                <a:solidFill>
                  <a:srgbClr val="FF0000"/>
                </a:solidFill>
                <a:latin typeface="+mn-ea"/>
                <a:ea typeface="+mn-ea"/>
              </a:rPr>
              <a:t>TOSCA </a:t>
            </a:r>
            <a:r>
              <a:rPr lang="zh-CN" altLang="en-US" b="0" dirty="0" smtClean="0">
                <a:solidFill>
                  <a:srgbClr val="FF0000"/>
                </a:solidFill>
                <a:latin typeface="+mn-ea"/>
                <a:ea typeface="+mn-ea"/>
              </a:rPr>
              <a:t>等云计算标准</a:t>
            </a:r>
            <a:r>
              <a:rPr lang="en-US" altLang="zh-CN" b="0" dirty="0" smtClean="0">
                <a:solidFill>
                  <a:srgbClr val="FF0000"/>
                </a:solidFill>
                <a:latin typeface="+mn-ea"/>
                <a:ea typeface="+mn-ea"/>
              </a:rPr>
              <a:t>)</a:t>
            </a:r>
            <a:endParaRPr lang="en-US" altLang="zh-CN" b="0" dirty="0">
              <a:solidFill>
                <a:srgbClr val="FF0000"/>
              </a:solidFill>
              <a:latin typeface="+mn-ea"/>
              <a:ea typeface="+mn-ea"/>
            </a:endParaRPr>
          </a:p>
          <a:p>
            <a:pPr>
              <a:lnSpc>
                <a:spcPts val="3200"/>
              </a:lnSpc>
              <a:buClr>
                <a:schemeClr val="tx2"/>
              </a:buClr>
              <a:buSzPct val="80000"/>
              <a:buFont typeface="Wingdings" pitchFamily="2" charset="2"/>
              <a:buChar char="l"/>
              <a:defRPr/>
            </a:pPr>
            <a:r>
              <a:rPr lang="zh-CN" altLang="zh-CN" b="0" dirty="0">
                <a:latin typeface="+mn-ea"/>
                <a:ea typeface="+mn-ea"/>
              </a:rPr>
              <a:t>全国信息技术标准化技术委员会</a:t>
            </a:r>
            <a:r>
              <a:rPr lang="en-US" altLang="zh-CN" b="0" dirty="0">
                <a:latin typeface="+mn-ea"/>
                <a:ea typeface="+mn-ea"/>
              </a:rPr>
              <a:t>SOA</a:t>
            </a:r>
            <a:r>
              <a:rPr lang="zh-CN" altLang="zh-CN" b="0" dirty="0">
                <a:latin typeface="+mn-ea"/>
                <a:ea typeface="+mn-ea"/>
              </a:rPr>
              <a:t>标准工作组副组长</a:t>
            </a:r>
            <a:r>
              <a:rPr lang="zh-CN" altLang="zh-CN" b="0" dirty="0" smtClean="0">
                <a:latin typeface="+mn-ea"/>
                <a:ea typeface="+mn-ea"/>
              </a:rPr>
              <a:t>单位</a:t>
            </a:r>
            <a:r>
              <a:rPr lang="zh-CN" altLang="en-US" b="0" dirty="0" smtClean="0">
                <a:latin typeface="+mn-ea"/>
                <a:ea typeface="+mn-ea"/>
              </a:rPr>
              <a:t>，</a:t>
            </a:r>
            <a:r>
              <a:rPr lang="zh-CN" altLang="en-US" b="0" dirty="0" smtClean="0">
                <a:solidFill>
                  <a:srgbClr val="FF0000"/>
                </a:solidFill>
                <a:latin typeface="+mn-ea"/>
                <a:ea typeface="+mn-ea"/>
              </a:rPr>
              <a:t>参加云计算标准组</a:t>
            </a:r>
            <a:endParaRPr lang="en-US" altLang="zh-CN" b="0" dirty="0" smtClean="0">
              <a:solidFill>
                <a:srgbClr val="FF0000"/>
              </a:solidFill>
              <a:latin typeface="+mn-ea"/>
              <a:ea typeface="+mn-ea"/>
            </a:endParaRPr>
          </a:p>
          <a:p>
            <a:pPr>
              <a:lnSpc>
                <a:spcPts val="3200"/>
              </a:lnSpc>
              <a:buClr>
                <a:schemeClr val="tx2"/>
              </a:buClr>
              <a:buSzPct val="80000"/>
              <a:buFont typeface="Wingdings" pitchFamily="2" charset="2"/>
              <a:buChar char="l"/>
              <a:defRPr/>
            </a:pPr>
            <a:r>
              <a:rPr lang="en-US" altLang="zh-CN" dirty="0" smtClean="0">
                <a:latin typeface="+mn-ea"/>
                <a:ea typeface="+mn-ea"/>
              </a:rPr>
              <a:t>OSOA (Open SOA)</a:t>
            </a:r>
            <a:r>
              <a:rPr lang="zh-CN" altLang="en-US" dirty="0" smtClean="0">
                <a:latin typeface="+mn-ea"/>
                <a:ea typeface="+mn-ea"/>
              </a:rPr>
              <a:t>企业联盟全球</a:t>
            </a:r>
            <a:r>
              <a:rPr lang="en-US" altLang="zh-CN" dirty="0" smtClean="0">
                <a:latin typeface="+mn-ea"/>
                <a:ea typeface="+mn-ea"/>
              </a:rPr>
              <a:t>18</a:t>
            </a:r>
            <a:r>
              <a:rPr lang="zh-CN" altLang="en-US" dirty="0" smtClean="0">
                <a:latin typeface="+mn-ea"/>
                <a:ea typeface="+mn-ea"/>
              </a:rPr>
              <a:t>家核心会员之一</a:t>
            </a:r>
            <a:endParaRPr lang="en-US" altLang="zh-CN" dirty="0">
              <a:latin typeface="+mn-ea"/>
              <a:ea typeface="+mn-ea"/>
            </a:endParaRPr>
          </a:p>
        </p:txBody>
      </p:sp>
      <p:grpSp>
        <p:nvGrpSpPr>
          <p:cNvPr id="2" name="组合 25"/>
          <p:cNvGrpSpPr>
            <a:grpSpLocks/>
          </p:cNvGrpSpPr>
          <p:nvPr/>
        </p:nvGrpSpPr>
        <p:grpSpPr bwMode="auto">
          <a:xfrm>
            <a:off x="179388" y="3357563"/>
            <a:ext cx="8788400" cy="2951162"/>
            <a:chOff x="323850" y="3356992"/>
            <a:chExt cx="8788608" cy="2952328"/>
          </a:xfrm>
        </p:grpSpPr>
        <p:grpSp>
          <p:nvGrpSpPr>
            <p:cNvPr id="3" name="Group 3"/>
            <p:cNvGrpSpPr>
              <a:grpSpLocks/>
            </p:cNvGrpSpPr>
            <p:nvPr/>
          </p:nvGrpSpPr>
          <p:grpSpPr bwMode="auto">
            <a:xfrm>
              <a:off x="323850" y="3450516"/>
              <a:ext cx="4214838" cy="2786796"/>
              <a:chOff x="1175" y="691"/>
              <a:chExt cx="3277" cy="2206"/>
            </a:xfrm>
          </p:grpSpPr>
          <p:pic>
            <p:nvPicPr>
              <p:cNvPr id="95238" name="Picture 4" descr="BEA Logo">
                <a:hlinkClick r:id="rId3"/>
              </p:cNvPr>
              <p:cNvPicPr>
                <a:picLocks noChangeAspect="1" noChangeArrowheads="1"/>
              </p:cNvPicPr>
              <p:nvPr/>
            </p:nvPicPr>
            <p:blipFill>
              <a:blip r:embed="rId4" cstate="print"/>
              <a:srcRect/>
              <a:stretch>
                <a:fillRect/>
              </a:stretch>
            </p:blipFill>
            <p:spPr bwMode="auto">
              <a:xfrm>
                <a:off x="1222" y="691"/>
                <a:ext cx="576" cy="510"/>
              </a:xfrm>
              <a:prstGeom prst="rect">
                <a:avLst/>
              </a:prstGeom>
              <a:noFill/>
              <a:ln w="9525">
                <a:noFill/>
                <a:miter lim="800000"/>
                <a:headEnd/>
                <a:tailEnd/>
              </a:ln>
            </p:spPr>
          </p:pic>
          <p:grpSp>
            <p:nvGrpSpPr>
              <p:cNvPr id="5" name="Group 5"/>
              <p:cNvGrpSpPr>
                <a:grpSpLocks/>
              </p:cNvGrpSpPr>
              <p:nvPr/>
            </p:nvGrpSpPr>
            <p:grpSpPr bwMode="auto">
              <a:xfrm>
                <a:off x="1175" y="770"/>
                <a:ext cx="3277" cy="2127"/>
                <a:chOff x="1175" y="770"/>
                <a:chExt cx="3277" cy="2127"/>
              </a:xfrm>
            </p:grpSpPr>
            <p:pic>
              <p:nvPicPr>
                <p:cNvPr id="95240" name="Picture 6" descr="oralogo_small">
                  <a:hlinkClick r:id="rId5"/>
                </p:cNvPr>
                <p:cNvPicPr>
                  <a:picLocks noChangeAspect="1" noChangeArrowheads="1"/>
                </p:cNvPicPr>
                <p:nvPr/>
              </p:nvPicPr>
              <p:blipFill>
                <a:blip r:embed="rId6" cstate="print"/>
                <a:srcRect/>
                <a:stretch>
                  <a:fillRect/>
                </a:stretch>
              </p:blipFill>
              <p:spPr bwMode="auto">
                <a:xfrm>
                  <a:off x="1789" y="1370"/>
                  <a:ext cx="924" cy="114"/>
                </a:xfrm>
                <a:prstGeom prst="rect">
                  <a:avLst/>
                </a:prstGeom>
                <a:noFill/>
                <a:ln w="9525">
                  <a:noFill/>
                  <a:miter lim="800000"/>
                  <a:headEnd/>
                  <a:tailEnd/>
                </a:ln>
              </p:spPr>
            </p:pic>
            <p:pic>
              <p:nvPicPr>
                <p:cNvPr id="95241" name="Picture 7" descr="screenLogo"/>
                <p:cNvPicPr>
                  <a:picLocks noChangeAspect="1" noChangeArrowheads="1"/>
                </p:cNvPicPr>
                <p:nvPr/>
              </p:nvPicPr>
              <p:blipFill>
                <a:blip r:embed="rId7" cstate="print"/>
                <a:srcRect/>
                <a:stretch>
                  <a:fillRect/>
                </a:stretch>
              </p:blipFill>
              <p:spPr bwMode="auto">
                <a:xfrm>
                  <a:off x="3796" y="1752"/>
                  <a:ext cx="656" cy="325"/>
                </a:xfrm>
                <a:prstGeom prst="rect">
                  <a:avLst/>
                </a:prstGeom>
                <a:noFill/>
                <a:ln w="9525">
                  <a:noFill/>
                  <a:miter lim="800000"/>
                  <a:headEnd/>
                  <a:tailEnd/>
                </a:ln>
              </p:spPr>
            </p:pic>
            <p:pic>
              <p:nvPicPr>
                <p:cNvPr id="95242" name="Picture 8"/>
                <p:cNvPicPr>
                  <a:picLocks noChangeAspect="1" noChangeArrowheads="1"/>
                </p:cNvPicPr>
                <p:nvPr/>
              </p:nvPicPr>
              <p:blipFill>
                <a:blip r:embed="rId8" cstate="print"/>
                <a:srcRect/>
                <a:stretch>
                  <a:fillRect/>
                </a:stretch>
              </p:blipFill>
              <p:spPr bwMode="auto">
                <a:xfrm>
                  <a:off x="1336" y="1284"/>
                  <a:ext cx="333" cy="277"/>
                </a:xfrm>
                <a:prstGeom prst="rect">
                  <a:avLst/>
                </a:prstGeom>
                <a:noFill/>
                <a:ln w="9525" algn="ctr">
                  <a:noFill/>
                  <a:miter lim="800000"/>
                  <a:headEnd/>
                  <a:tailEnd/>
                </a:ln>
              </p:spPr>
            </p:pic>
            <p:pic>
              <p:nvPicPr>
                <p:cNvPr id="95243" name="Picture 9" descr="logo with PV base line  20050422"/>
                <p:cNvPicPr>
                  <a:picLocks noChangeAspect="1" noChangeArrowheads="1"/>
                </p:cNvPicPr>
                <p:nvPr/>
              </p:nvPicPr>
              <p:blipFill>
                <a:blip r:embed="rId9" cstate="print"/>
                <a:srcRect/>
                <a:stretch>
                  <a:fillRect/>
                </a:stretch>
              </p:blipFill>
              <p:spPr bwMode="auto">
                <a:xfrm>
                  <a:off x="2518" y="2594"/>
                  <a:ext cx="691" cy="288"/>
                </a:xfrm>
                <a:prstGeom prst="rect">
                  <a:avLst/>
                </a:prstGeom>
                <a:noFill/>
                <a:ln w="9525">
                  <a:noFill/>
                  <a:miter lim="800000"/>
                  <a:headEnd/>
                  <a:tailEnd/>
                </a:ln>
              </p:spPr>
            </p:pic>
            <p:pic>
              <p:nvPicPr>
                <p:cNvPr id="95244" name="Picture 10" descr="Sybase logo_black"/>
                <p:cNvPicPr>
                  <a:picLocks noChangeAspect="1" noChangeArrowheads="1"/>
                </p:cNvPicPr>
                <p:nvPr/>
              </p:nvPicPr>
              <p:blipFill>
                <a:blip r:embed="rId10" cstate="print"/>
                <a:srcRect/>
                <a:stretch>
                  <a:fillRect/>
                </a:stretch>
              </p:blipFill>
              <p:spPr bwMode="auto">
                <a:xfrm>
                  <a:off x="3407" y="2246"/>
                  <a:ext cx="619" cy="207"/>
                </a:xfrm>
                <a:prstGeom prst="rect">
                  <a:avLst/>
                </a:prstGeom>
                <a:noFill/>
                <a:ln w="9525">
                  <a:noFill/>
                  <a:miter lim="800000"/>
                  <a:headEnd/>
                  <a:tailEnd/>
                </a:ln>
              </p:spPr>
            </p:pic>
            <p:pic>
              <p:nvPicPr>
                <p:cNvPr id="95245" name="Picture 11" descr="SAG_2c_XML_kl"/>
                <p:cNvPicPr>
                  <a:picLocks noChangeAspect="1" noChangeArrowheads="1"/>
                </p:cNvPicPr>
                <p:nvPr/>
              </p:nvPicPr>
              <p:blipFill>
                <a:blip r:embed="rId11" cstate="print"/>
                <a:srcRect/>
                <a:stretch>
                  <a:fillRect/>
                </a:stretch>
              </p:blipFill>
              <p:spPr bwMode="auto">
                <a:xfrm>
                  <a:off x="1541" y="2241"/>
                  <a:ext cx="987" cy="202"/>
                </a:xfrm>
                <a:prstGeom prst="rect">
                  <a:avLst/>
                </a:prstGeom>
                <a:noFill/>
                <a:ln w="9525">
                  <a:noFill/>
                  <a:miter lim="800000"/>
                  <a:headEnd/>
                  <a:tailEnd/>
                </a:ln>
              </p:spPr>
            </p:pic>
            <p:pic>
              <p:nvPicPr>
                <p:cNvPr id="95246" name="Picture 12" descr="(_____+_____)"/>
                <p:cNvPicPr>
                  <a:picLocks noChangeAspect="1" noChangeArrowheads="1"/>
                </p:cNvPicPr>
                <p:nvPr/>
              </p:nvPicPr>
              <p:blipFill>
                <a:blip r:embed="rId12" cstate="print"/>
                <a:srcRect/>
                <a:stretch>
                  <a:fillRect/>
                </a:stretch>
              </p:blipFill>
              <p:spPr bwMode="auto">
                <a:xfrm>
                  <a:off x="2881" y="1363"/>
                  <a:ext cx="1518" cy="171"/>
                </a:xfrm>
                <a:prstGeom prst="rect">
                  <a:avLst/>
                </a:prstGeom>
                <a:noFill/>
                <a:ln w="9525">
                  <a:noFill/>
                  <a:miter lim="800000"/>
                  <a:headEnd/>
                  <a:tailEnd/>
                </a:ln>
              </p:spPr>
            </p:pic>
            <p:pic>
              <p:nvPicPr>
                <p:cNvPr id="95247" name="Picture 13" descr="cc_logo"/>
                <p:cNvPicPr>
                  <a:picLocks noChangeAspect="1" noChangeArrowheads="1"/>
                </p:cNvPicPr>
                <p:nvPr/>
              </p:nvPicPr>
              <p:blipFill>
                <a:blip r:embed="rId13" cstate="print"/>
                <a:srcRect/>
                <a:stretch>
                  <a:fillRect/>
                </a:stretch>
              </p:blipFill>
              <p:spPr bwMode="auto">
                <a:xfrm>
                  <a:off x="1906" y="888"/>
                  <a:ext cx="651" cy="218"/>
                </a:xfrm>
                <a:prstGeom prst="rect">
                  <a:avLst/>
                </a:prstGeom>
                <a:noFill/>
                <a:ln w="9525">
                  <a:noFill/>
                  <a:miter lim="800000"/>
                  <a:headEnd/>
                  <a:tailEnd/>
                </a:ln>
              </p:spPr>
            </p:pic>
            <p:pic>
              <p:nvPicPr>
                <p:cNvPr id="95248" name="Picture 14" descr="zend_logo"/>
                <p:cNvPicPr>
                  <a:picLocks noChangeAspect="1" noChangeArrowheads="1"/>
                </p:cNvPicPr>
                <p:nvPr/>
              </p:nvPicPr>
              <p:blipFill>
                <a:blip r:embed="rId14" cstate="print"/>
                <a:srcRect/>
                <a:stretch>
                  <a:fillRect/>
                </a:stretch>
              </p:blipFill>
              <p:spPr bwMode="auto">
                <a:xfrm>
                  <a:off x="3362" y="2598"/>
                  <a:ext cx="465" cy="299"/>
                </a:xfrm>
                <a:prstGeom prst="rect">
                  <a:avLst/>
                </a:prstGeom>
                <a:noFill/>
                <a:ln w="9525">
                  <a:noFill/>
                  <a:miter lim="800000"/>
                  <a:headEnd/>
                  <a:tailEnd/>
                </a:ln>
              </p:spPr>
            </p:pic>
            <p:pic>
              <p:nvPicPr>
                <p:cNvPr id="95249" name="Picture 15" descr="tibcologo"/>
                <p:cNvPicPr>
                  <a:picLocks noChangeAspect="1" noChangeArrowheads="1"/>
                </p:cNvPicPr>
                <p:nvPr/>
              </p:nvPicPr>
              <p:blipFill>
                <a:blip r:embed="rId15" cstate="print"/>
                <a:srcRect/>
                <a:stretch>
                  <a:fillRect/>
                </a:stretch>
              </p:blipFill>
              <p:spPr bwMode="auto">
                <a:xfrm>
                  <a:off x="1751" y="2558"/>
                  <a:ext cx="705" cy="314"/>
                </a:xfrm>
                <a:prstGeom prst="rect">
                  <a:avLst/>
                </a:prstGeom>
                <a:noFill/>
                <a:ln w="9525">
                  <a:noFill/>
                  <a:miter lim="800000"/>
                  <a:headEnd/>
                  <a:tailEnd/>
                </a:ln>
              </p:spPr>
            </p:pic>
            <p:pic>
              <p:nvPicPr>
                <p:cNvPr id="95250" name="Picture 16" descr="PSC_logo_cmyk"/>
                <p:cNvPicPr>
                  <a:picLocks noChangeAspect="1" noChangeArrowheads="1"/>
                </p:cNvPicPr>
                <p:nvPr/>
              </p:nvPicPr>
              <p:blipFill>
                <a:blip r:embed="rId16" cstate="print"/>
                <a:srcRect/>
                <a:stretch>
                  <a:fillRect/>
                </a:stretch>
              </p:blipFill>
              <p:spPr bwMode="auto">
                <a:xfrm>
                  <a:off x="1175" y="1815"/>
                  <a:ext cx="811" cy="217"/>
                </a:xfrm>
                <a:prstGeom prst="rect">
                  <a:avLst/>
                </a:prstGeom>
                <a:noFill/>
                <a:ln w="9525">
                  <a:noFill/>
                  <a:miter lim="800000"/>
                  <a:headEnd/>
                  <a:tailEnd/>
                </a:ln>
              </p:spPr>
            </p:pic>
            <p:pic>
              <p:nvPicPr>
                <p:cNvPr id="95251" name="Picture 17"/>
                <p:cNvPicPr>
                  <a:picLocks noChangeAspect="1" noChangeArrowheads="1"/>
                </p:cNvPicPr>
                <p:nvPr/>
              </p:nvPicPr>
              <p:blipFill>
                <a:blip r:embed="rId17" cstate="print"/>
                <a:srcRect/>
                <a:stretch>
                  <a:fillRect/>
                </a:stretch>
              </p:blipFill>
              <p:spPr bwMode="auto">
                <a:xfrm>
                  <a:off x="3424" y="840"/>
                  <a:ext cx="942" cy="312"/>
                </a:xfrm>
                <a:prstGeom prst="rect">
                  <a:avLst/>
                </a:prstGeom>
                <a:noFill/>
                <a:ln w="9525" algn="ctr">
                  <a:noFill/>
                  <a:miter lim="800000"/>
                  <a:headEnd/>
                  <a:tailEnd/>
                </a:ln>
              </p:spPr>
            </p:pic>
            <p:pic>
              <p:nvPicPr>
                <p:cNvPr id="95252" name="Picture 18"/>
                <p:cNvPicPr>
                  <a:picLocks noChangeAspect="1" noChangeArrowheads="1"/>
                </p:cNvPicPr>
                <p:nvPr/>
              </p:nvPicPr>
              <p:blipFill>
                <a:blip r:embed="rId18" cstate="print"/>
                <a:srcRect/>
                <a:stretch>
                  <a:fillRect/>
                </a:stretch>
              </p:blipFill>
              <p:spPr bwMode="auto">
                <a:xfrm>
                  <a:off x="2596" y="770"/>
                  <a:ext cx="792" cy="450"/>
                </a:xfrm>
                <a:prstGeom prst="rect">
                  <a:avLst/>
                </a:prstGeom>
                <a:noFill/>
                <a:ln w="9525" algn="ctr">
                  <a:noFill/>
                  <a:miter lim="800000"/>
                  <a:headEnd/>
                  <a:tailEnd/>
                </a:ln>
              </p:spPr>
            </p:pic>
            <p:pic>
              <p:nvPicPr>
                <p:cNvPr id="95253" name="Picture 19"/>
                <p:cNvPicPr>
                  <a:picLocks noChangeAspect="1" noChangeArrowheads="1"/>
                </p:cNvPicPr>
                <p:nvPr/>
              </p:nvPicPr>
              <p:blipFill>
                <a:blip r:embed="rId19" cstate="print"/>
                <a:srcRect/>
                <a:stretch>
                  <a:fillRect/>
                </a:stretch>
              </p:blipFill>
              <p:spPr bwMode="auto">
                <a:xfrm>
                  <a:off x="2661" y="2176"/>
                  <a:ext cx="606" cy="324"/>
                </a:xfrm>
                <a:prstGeom prst="rect">
                  <a:avLst/>
                </a:prstGeom>
                <a:noFill/>
                <a:ln w="9525" algn="ctr">
                  <a:noFill/>
                  <a:miter lim="800000"/>
                  <a:headEnd/>
                  <a:tailEnd/>
                </a:ln>
              </p:spPr>
            </p:pic>
            <p:pic>
              <p:nvPicPr>
                <p:cNvPr id="95254" name="Picture 20"/>
                <p:cNvPicPr>
                  <a:picLocks noChangeAspect="1" noChangeArrowheads="1"/>
                </p:cNvPicPr>
                <p:nvPr/>
              </p:nvPicPr>
              <p:blipFill>
                <a:blip r:embed="rId20" cstate="print"/>
                <a:srcRect/>
                <a:stretch>
                  <a:fillRect/>
                </a:stretch>
              </p:blipFill>
              <p:spPr bwMode="auto">
                <a:xfrm>
                  <a:off x="3001" y="1600"/>
                  <a:ext cx="798" cy="534"/>
                </a:xfrm>
                <a:prstGeom prst="rect">
                  <a:avLst/>
                </a:prstGeom>
                <a:noFill/>
                <a:ln w="9525" algn="ctr">
                  <a:noFill/>
                  <a:miter lim="800000"/>
                  <a:headEnd/>
                  <a:tailEnd/>
                </a:ln>
              </p:spPr>
            </p:pic>
            <p:pic>
              <p:nvPicPr>
                <p:cNvPr id="95255" name="Picture 21"/>
                <p:cNvPicPr>
                  <a:picLocks noChangeAspect="1" noChangeArrowheads="1"/>
                </p:cNvPicPr>
                <p:nvPr/>
              </p:nvPicPr>
              <p:blipFill>
                <a:blip r:embed="rId21" cstate="print"/>
                <a:srcRect/>
                <a:stretch>
                  <a:fillRect/>
                </a:stretch>
              </p:blipFill>
              <p:spPr bwMode="auto">
                <a:xfrm>
                  <a:off x="2033" y="1746"/>
                  <a:ext cx="1032" cy="318"/>
                </a:xfrm>
                <a:prstGeom prst="rect">
                  <a:avLst/>
                </a:prstGeom>
                <a:noFill/>
                <a:ln w="9525" algn="ctr">
                  <a:noFill/>
                  <a:miter lim="800000"/>
                  <a:headEnd/>
                  <a:tailEnd/>
                </a:ln>
              </p:spPr>
            </p:pic>
          </p:grpSp>
        </p:grpSp>
        <p:pic>
          <p:nvPicPr>
            <p:cNvPr id="95256" name="图片 24" descr="OASIS2011.jpg"/>
            <p:cNvPicPr>
              <a:picLocks noChangeAspect="1"/>
            </p:cNvPicPr>
            <p:nvPr/>
          </p:nvPicPr>
          <p:blipFill>
            <a:blip r:embed="rId22" cstate="print"/>
            <a:srcRect/>
            <a:stretch>
              <a:fillRect/>
            </a:stretch>
          </p:blipFill>
          <p:spPr bwMode="auto">
            <a:xfrm>
              <a:off x="4427983" y="3356992"/>
              <a:ext cx="4684475" cy="2952328"/>
            </a:xfrm>
            <a:prstGeom prst="rect">
              <a:avLst/>
            </a:prstGeom>
            <a:noFill/>
            <a:ln w="9525">
              <a:noFill/>
              <a:miter lim="800000"/>
              <a:headEnd/>
              <a:tailEnd/>
            </a:ln>
          </p:spPr>
        </p:pic>
      </p:grpSp>
      <p:sp>
        <p:nvSpPr>
          <p:cNvPr id="25" name="椭圆 24"/>
          <p:cNvSpPr/>
          <p:nvPr/>
        </p:nvSpPr>
        <p:spPr>
          <a:xfrm>
            <a:off x="2411415" y="4149725"/>
            <a:ext cx="1800225"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0"/>
          </a:p>
        </p:txBody>
      </p:sp>
      <p:sp>
        <p:nvSpPr>
          <p:cNvPr id="26" name="椭圆 25"/>
          <p:cNvSpPr/>
          <p:nvPr/>
        </p:nvSpPr>
        <p:spPr>
          <a:xfrm>
            <a:off x="7812089" y="5876929"/>
            <a:ext cx="1081087"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0"/>
          </a:p>
        </p:txBody>
      </p:sp>
      <p:sp>
        <p:nvSpPr>
          <p:cNvPr id="28" name="Rectangle 2"/>
          <p:cNvSpPr txBox="1">
            <a:spLocks noChangeArrowheads="1"/>
          </p:cNvSpPr>
          <p:nvPr/>
        </p:nvSpPr>
        <p:spPr bwMode="auto">
          <a:xfrm>
            <a:off x="304800" y="152401"/>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latin typeface="+mj-ea"/>
              </a:rPr>
              <a:t>参与</a:t>
            </a:r>
            <a:r>
              <a:rPr lang="en-US" altLang="zh-CN" sz="2400" dirty="0">
                <a:latin typeface="+mj-ea"/>
              </a:rPr>
              <a:t>SOA</a:t>
            </a:r>
            <a:r>
              <a:rPr lang="zh-CN" altLang="en-US" sz="2400" dirty="0">
                <a:latin typeface="+mj-ea"/>
              </a:rPr>
              <a:t>与云计算标准制订者</a:t>
            </a:r>
            <a:endParaRPr lang="zh-CN" altLang="en-US" sz="2400" dirty="0" smtClean="0">
              <a:latin typeface="+mj-ea"/>
            </a:endParaRPr>
          </a:p>
        </p:txBody>
      </p:sp>
    </p:spTree>
    <p:extLst>
      <p:ext uri="{BB962C8B-B14F-4D97-AF65-F5344CB8AC3E}">
        <p14:creationId xmlns:p14="http://schemas.microsoft.com/office/powerpoint/2010/main" val="4229473774"/>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bwMode="auto">
          <a:xfrm>
            <a:off x="845118" y="993762"/>
            <a:ext cx="7597105" cy="685800"/>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15" name="矩形 14"/>
          <p:cNvSpPr/>
          <p:nvPr/>
        </p:nvSpPr>
        <p:spPr bwMode="auto">
          <a:xfrm>
            <a:off x="845118" y="4601028"/>
            <a:ext cx="7597105" cy="12192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16" name="矩形 15"/>
          <p:cNvSpPr/>
          <p:nvPr/>
        </p:nvSpPr>
        <p:spPr bwMode="auto">
          <a:xfrm>
            <a:off x="845118" y="3048000"/>
            <a:ext cx="7597105" cy="1477296"/>
          </a:xfrm>
          <a:prstGeom prst="rect">
            <a:avLst/>
          </a:prstGeom>
          <a:gradFill flip="none" rotWithShape="1">
            <a:gsLst>
              <a:gs pos="0">
                <a:srgbClr val="FFCCFF">
                  <a:shade val="30000"/>
                  <a:satMod val="115000"/>
                </a:srgbClr>
              </a:gs>
              <a:gs pos="50000">
                <a:srgbClr val="FFCCFF">
                  <a:shade val="67500"/>
                  <a:satMod val="115000"/>
                </a:srgbClr>
              </a:gs>
              <a:gs pos="100000">
                <a:srgbClr val="FFCCFF">
                  <a:shade val="100000"/>
                  <a:satMod val="115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rgbClr val="002060"/>
              </a:solidFill>
              <a:effectLst/>
              <a:latin typeface="Arial" charset="0"/>
              <a:ea typeface="宋体" charset="-122"/>
            </a:endParaRPr>
          </a:p>
        </p:txBody>
      </p:sp>
      <p:sp>
        <p:nvSpPr>
          <p:cNvPr id="17" name="矩形 16"/>
          <p:cNvSpPr/>
          <p:nvPr/>
        </p:nvSpPr>
        <p:spPr bwMode="auto">
          <a:xfrm>
            <a:off x="845118" y="1756230"/>
            <a:ext cx="7597105" cy="1219200"/>
          </a:xfrm>
          <a:prstGeom prst="rect">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7" name="Text Box 29"/>
          <p:cNvSpPr txBox="1">
            <a:spLocks noChangeArrowheads="1"/>
          </p:cNvSpPr>
          <p:nvPr/>
        </p:nvSpPr>
        <p:spPr bwMode="auto">
          <a:xfrm>
            <a:off x="415093" y="1843548"/>
            <a:ext cx="358354" cy="107721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fontAlgn="ctr">
              <a:buSzPct val="70000"/>
            </a:pPr>
            <a:r>
              <a:rPr lang="zh-CN" altLang="en-US" sz="1600" dirty="0" smtClean="0">
                <a:latin typeface="微软雅黑" pitchFamily="34" charset="-122"/>
                <a:ea typeface="微软雅黑" pitchFamily="34" charset="-122"/>
              </a:rPr>
              <a:t>技术架构</a:t>
            </a:r>
            <a:endParaRPr lang="zh-CN" altLang="en-US" sz="1400" dirty="0">
              <a:latin typeface="微软雅黑" pitchFamily="34" charset="-122"/>
              <a:ea typeface="微软雅黑" pitchFamily="34" charset="-122"/>
            </a:endParaRPr>
          </a:p>
        </p:txBody>
      </p:sp>
      <p:sp>
        <p:nvSpPr>
          <p:cNvPr id="28" name="Text Box 29"/>
          <p:cNvSpPr txBox="1">
            <a:spLocks noChangeArrowheads="1"/>
          </p:cNvSpPr>
          <p:nvPr/>
        </p:nvSpPr>
        <p:spPr bwMode="auto">
          <a:xfrm>
            <a:off x="343422" y="3200400"/>
            <a:ext cx="501696" cy="107721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latin typeface="微软雅黑" pitchFamily="34" charset="-122"/>
                <a:ea typeface="微软雅黑" pitchFamily="34" charset="-122"/>
              </a:rPr>
              <a:t>关键技术</a:t>
            </a:r>
            <a:endParaRPr lang="zh-CN" altLang="en-US" sz="1400" dirty="0">
              <a:latin typeface="微软雅黑" pitchFamily="34" charset="-122"/>
              <a:ea typeface="微软雅黑" pitchFamily="34" charset="-122"/>
            </a:endParaRPr>
          </a:p>
        </p:txBody>
      </p:sp>
      <p:sp>
        <p:nvSpPr>
          <p:cNvPr id="29" name="Text Box 29"/>
          <p:cNvSpPr txBox="1">
            <a:spLocks noChangeArrowheads="1"/>
          </p:cNvSpPr>
          <p:nvPr/>
        </p:nvSpPr>
        <p:spPr bwMode="auto">
          <a:xfrm>
            <a:off x="415099" y="4572000"/>
            <a:ext cx="430024" cy="107721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fontAlgn="ctr">
              <a:buSzPct val="70000"/>
            </a:pPr>
            <a:r>
              <a:rPr lang="zh-CN" altLang="en-US" sz="1600" dirty="0" smtClean="0">
                <a:latin typeface="微软雅黑" pitchFamily="34" charset="-122"/>
                <a:ea typeface="微软雅黑" pitchFamily="34" charset="-122"/>
              </a:rPr>
              <a:t>开发模式</a:t>
            </a:r>
            <a:endParaRPr lang="zh-CN" altLang="en-US" sz="1400" dirty="0">
              <a:latin typeface="微软雅黑" pitchFamily="34" charset="-122"/>
              <a:ea typeface="微软雅黑" pitchFamily="34" charset="-122"/>
            </a:endParaRPr>
          </a:p>
        </p:txBody>
      </p:sp>
      <p:sp>
        <p:nvSpPr>
          <p:cNvPr id="30" name="Text Box 29"/>
          <p:cNvSpPr txBox="1">
            <a:spLocks noChangeArrowheads="1"/>
          </p:cNvSpPr>
          <p:nvPr/>
        </p:nvSpPr>
        <p:spPr bwMode="auto">
          <a:xfrm>
            <a:off x="1720073" y="2082236"/>
            <a:ext cx="988486" cy="83099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单应用架构</a:t>
            </a:r>
            <a:r>
              <a:rPr lang="en-US" altLang="zh-CN" sz="1600" dirty="0" smtClean="0">
                <a:solidFill>
                  <a:srgbClr val="002060"/>
                </a:solidFill>
                <a:latin typeface="微软雅黑" pitchFamily="34" charset="-122"/>
                <a:ea typeface="微软雅黑" pitchFamily="34" charset="-122"/>
              </a:rPr>
              <a:t>(MVC)</a:t>
            </a:r>
            <a:endParaRPr lang="zh-CN" altLang="en-US" sz="1400" dirty="0">
              <a:solidFill>
                <a:srgbClr val="002060"/>
              </a:solidFill>
              <a:latin typeface="微软雅黑" pitchFamily="34" charset="-122"/>
              <a:ea typeface="微软雅黑" pitchFamily="34" charset="-122"/>
            </a:endParaRPr>
          </a:p>
        </p:txBody>
      </p:sp>
      <p:sp>
        <p:nvSpPr>
          <p:cNvPr id="31" name="Text Box 29"/>
          <p:cNvSpPr txBox="1">
            <a:spLocks noChangeArrowheads="1"/>
          </p:cNvSpPr>
          <p:nvPr/>
        </p:nvSpPr>
        <p:spPr bwMode="auto">
          <a:xfrm>
            <a:off x="3138584" y="2124676"/>
            <a:ext cx="988486" cy="58477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早期</a:t>
            </a:r>
            <a:r>
              <a:rPr lang="en-US" altLang="zh-CN" sz="1600" dirty="0" smtClean="0">
                <a:solidFill>
                  <a:srgbClr val="002060"/>
                </a:solidFill>
                <a:latin typeface="微软雅黑" pitchFamily="34" charset="-122"/>
                <a:ea typeface="微软雅黑" pitchFamily="34" charset="-122"/>
              </a:rPr>
              <a:t>SOA</a:t>
            </a:r>
            <a:endParaRPr lang="zh-CN" altLang="en-US" sz="1400" dirty="0">
              <a:solidFill>
                <a:srgbClr val="002060"/>
              </a:solidFill>
              <a:latin typeface="微软雅黑" pitchFamily="34" charset="-122"/>
              <a:ea typeface="微软雅黑" pitchFamily="34" charset="-122"/>
            </a:endParaRPr>
          </a:p>
        </p:txBody>
      </p:sp>
      <p:sp>
        <p:nvSpPr>
          <p:cNvPr id="32" name="Text Box 29"/>
          <p:cNvSpPr txBox="1">
            <a:spLocks noChangeArrowheads="1"/>
          </p:cNvSpPr>
          <p:nvPr/>
        </p:nvSpPr>
        <p:spPr bwMode="auto">
          <a:xfrm>
            <a:off x="5002030" y="2082236"/>
            <a:ext cx="1290075" cy="58477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SOA</a:t>
            </a:r>
            <a:r>
              <a:rPr lang="zh-CN" altLang="en-US" sz="1600" dirty="0" smtClean="0">
                <a:solidFill>
                  <a:srgbClr val="002060"/>
                </a:solidFill>
                <a:latin typeface="微软雅黑" pitchFamily="34" charset="-122"/>
                <a:ea typeface="微软雅黑" pitchFamily="34" charset="-122"/>
              </a:rPr>
              <a:t>成熟</a:t>
            </a:r>
            <a:endParaRPr lang="en-US" altLang="zh-CN" sz="1600" dirty="0" smtClean="0">
              <a:solidFill>
                <a:srgbClr val="002060"/>
              </a:solidFill>
              <a:latin typeface="微软雅黑" pitchFamily="34" charset="-122"/>
              <a:ea typeface="微软雅黑" pitchFamily="34" charset="-122"/>
            </a:endParaRPr>
          </a:p>
          <a:p>
            <a:pPr algn="ctr" fontAlgn="ctr">
              <a:buSzPct val="70000"/>
            </a:pPr>
            <a:r>
              <a:rPr lang="en-US" altLang="zh-CN" sz="1600" dirty="0" smtClean="0">
                <a:solidFill>
                  <a:srgbClr val="002060"/>
                </a:solidFill>
                <a:latin typeface="微软雅黑" pitchFamily="34" charset="-122"/>
                <a:ea typeface="微软雅黑" pitchFamily="34" charset="-122"/>
              </a:rPr>
              <a:t>(SCA/SDO)</a:t>
            </a:r>
            <a:endParaRPr lang="zh-CN" altLang="en-US" sz="1400" dirty="0">
              <a:solidFill>
                <a:srgbClr val="002060"/>
              </a:solidFill>
              <a:latin typeface="微软雅黑" pitchFamily="34" charset="-122"/>
              <a:ea typeface="微软雅黑" pitchFamily="34" charset="-122"/>
            </a:endParaRPr>
          </a:p>
        </p:txBody>
      </p:sp>
      <p:sp>
        <p:nvSpPr>
          <p:cNvPr id="34" name="Text Box 29"/>
          <p:cNvSpPr txBox="1">
            <a:spLocks noChangeArrowheads="1"/>
          </p:cNvSpPr>
          <p:nvPr/>
        </p:nvSpPr>
        <p:spPr bwMode="auto">
          <a:xfrm>
            <a:off x="7152149" y="2124671"/>
            <a:ext cx="988486"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云计算</a:t>
            </a:r>
            <a:endParaRPr lang="zh-CN" altLang="en-US" sz="1400" dirty="0">
              <a:solidFill>
                <a:srgbClr val="002060"/>
              </a:solidFill>
              <a:latin typeface="微软雅黑" pitchFamily="34" charset="-122"/>
              <a:ea typeface="微软雅黑" pitchFamily="34" charset="-122"/>
            </a:endParaRPr>
          </a:p>
        </p:txBody>
      </p:sp>
      <p:sp>
        <p:nvSpPr>
          <p:cNvPr id="35" name="Text Box 29"/>
          <p:cNvSpPr txBox="1">
            <a:spLocks noChangeArrowheads="1"/>
          </p:cNvSpPr>
          <p:nvPr/>
        </p:nvSpPr>
        <p:spPr bwMode="auto">
          <a:xfrm>
            <a:off x="3232618" y="3221075"/>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IOC(Spring)</a:t>
            </a:r>
            <a:endParaRPr lang="zh-CN" altLang="en-US" sz="1400" dirty="0">
              <a:solidFill>
                <a:srgbClr val="002060"/>
              </a:solidFill>
              <a:latin typeface="微软雅黑" pitchFamily="34" charset="-122"/>
              <a:ea typeface="微软雅黑" pitchFamily="34" charset="-122"/>
            </a:endParaRPr>
          </a:p>
        </p:txBody>
      </p:sp>
      <p:sp>
        <p:nvSpPr>
          <p:cNvPr id="36" name="Text Box 29"/>
          <p:cNvSpPr txBox="1">
            <a:spLocks noChangeArrowheads="1"/>
          </p:cNvSpPr>
          <p:nvPr/>
        </p:nvSpPr>
        <p:spPr bwMode="auto">
          <a:xfrm>
            <a:off x="1060136" y="35476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J2EE</a:t>
            </a:r>
            <a:endParaRPr lang="zh-CN" altLang="en-US" sz="1400" dirty="0">
              <a:solidFill>
                <a:srgbClr val="002060"/>
              </a:solidFill>
              <a:latin typeface="微软雅黑" pitchFamily="34" charset="-122"/>
              <a:ea typeface="微软雅黑" pitchFamily="34" charset="-122"/>
            </a:endParaRPr>
          </a:p>
        </p:txBody>
      </p:sp>
      <p:sp>
        <p:nvSpPr>
          <p:cNvPr id="37" name="Text Box 29"/>
          <p:cNvSpPr txBox="1">
            <a:spLocks noChangeArrowheads="1"/>
          </p:cNvSpPr>
          <p:nvPr/>
        </p:nvSpPr>
        <p:spPr bwMode="auto">
          <a:xfrm>
            <a:off x="4141981" y="3200404"/>
            <a:ext cx="1275169" cy="58477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ORM</a:t>
            </a:r>
          </a:p>
          <a:p>
            <a:pPr algn="ctr" fontAlgn="ctr">
              <a:buSzPct val="70000"/>
            </a:pPr>
            <a:r>
              <a:rPr lang="en-US" altLang="zh-CN" sz="1600" dirty="0" smtClean="0">
                <a:solidFill>
                  <a:srgbClr val="002060"/>
                </a:solidFill>
                <a:latin typeface="微软雅黑" pitchFamily="34" charset="-122"/>
                <a:ea typeface="微软雅黑" pitchFamily="34" charset="-122"/>
              </a:rPr>
              <a:t>(</a:t>
            </a:r>
            <a:r>
              <a:rPr lang="en-US" altLang="zh-CN" sz="1600" dirty="0" smtClean="0">
                <a:solidFill>
                  <a:srgbClr val="002060"/>
                </a:solidFill>
              </a:rPr>
              <a:t>Hibernate</a:t>
            </a:r>
            <a:r>
              <a:rPr lang="en-US" altLang="zh-CN" sz="1600" dirty="0" smtClean="0">
                <a:solidFill>
                  <a:srgbClr val="002060"/>
                </a:solidFill>
                <a:latin typeface="微软雅黑" pitchFamily="34" charset="-122"/>
                <a:ea typeface="微软雅黑" pitchFamily="34" charset="-122"/>
              </a:rPr>
              <a:t>)</a:t>
            </a:r>
            <a:endParaRPr lang="zh-CN" altLang="en-US" sz="1400" dirty="0">
              <a:solidFill>
                <a:srgbClr val="002060"/>
              </a:solidFill>
              <a:latin typeface="微软雅黑" pitchFamily="34" charset="-122"/>
              <a:ea typeface="微软雅黑" pitchFamily="34" charset="-122"/>
            </a:endParaRPr>
          </a:p>
        </p:txBody>
      </p:sp>
      <p:sp>
        <p:nvSpPr>
          <p:cNvPr id="38" name="Text Box 29"/>
          <p:cNvSpPr txBox="1">
            <a:spLocks noChangeArrowheads="1"/>
          </p:cNvSpPr>
          <p:nvPr/>
        </p:nvSpPr>
        <p:spPr bwMode="auto">
          <a:xfrm>
            <a:off x="4586911" y="37762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OSGI</a:t>
            </a:r>
            <a:endParaRPr lang="zh-CN" altLang="en-US" sz="1400" dirty="0">
              <a:solidFill>
                <a:srgbClr val="002060"/>
              </a:solidFill>
              <a:latin typeface="微软雅黑" pitchFamily="34" charset="-122"/>
              <a:ea typeface="微软雅黑" pitchFamily="34" charset="-122"/>
            </a:endParaRPr>
          </a:p>
        </p:txBody>
      </p:sp>
      <p:sp>
        <p:nvSpPr>
          <p:cNvPr id="39" name="Text Box 29"/>
          <p:cNvSpPr txBox="1">
            <a:spLocks noChangeArrowheads="1"/>
          </p:cNvSpPr>
          <p:nvPr/>
        </p:nvSpPr>
        <p:spPr bwMode="auto">
          <a:xfrm>
            <a:off x="5718738" y="3301426"/>
            <a:ext cx="1003391" cy="58477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并行计算</a:t>
            </a:r>
            <a:r>
              <a:rPr lang="en-US" altLang="zh-CN" sz="1600" dirty="0" smtClean="0">
                <a:solidFill>
                  <a:srgbClr val="002060"/>
                </a:solidFill>
                <a:latin typeface="微软雅黑" pitchFamily="34" charset="-122"/>
                <a:ea typeface="微软雅黑" pitchFamily="34" charset="-122"/>
              </a:rPr>
              <a:t>(SEDA)</a:t>
            </a:r>
            <a:endParaRPr lang="zh-CN" altLang="en-US" sz="1400" dirty="0">
              <a:solidFill>
                <a:srgbClr val="002060"/>
              </a:solidFill>
              <a:latin typeface="微软雅黑" pitchFamily="34" charset="-122"/>
              <a:ea typeface="微软雅黑" pitchFamily="34" charset="-122"/>
            </a:endParaRPr>
          </a:p>
        </p:txBody>
      </p:sp>
      <p:sp>
        <p:nvSpPr>
          <p:cNvPr id="40" name="Text Box 29"/>
          <p:cNvSpPr txBox="1">
            <a:spLocks noChangeArrowheads="1"/>
          </p:cNvSpPr>
          <p:nvPr/>
        </p:nvSpPr>
        <p:spPr bwMode="auto">
          <a:xfrm>
            <a:off x="1146712" y="4579214"/>
            <a:ext cx="1275169" cy="83099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编码</a:t>
            </a:r>
            <a:endParaRPr lang="en-US" altLang="zh-CN" sz="1600" dirty="0" smtClean="0">
              <a:solidFill>
                <a:srgbClr val="002060"/>
              </a:solidFill>
              <a:latin typeface="微软雅黑" pitchFamily="34" charset="-122"/>
              <a:ea typeface="微软雅黑" pitchFamily="34" charset="-122"/>
            </a:endParaRPr>
          </a:p>
          <a:p>
            <a:pPr algn="ctr" fontAlgn="ctr">
              <a:buSzPct val="70000"/>
            </a:pPr>
            <a:r>
              <a:rPr lang="en-US" altLang="zh-CN" sz="1600" dirty="0" smtClean="0">
                <a:solidFill>
                  <a:srgbClr val="002060"/>
                </a:solidFill>
                <a:latin typeface="微软雅黑" pitchFamily="34" charset="-122"/>
                <a:ea typeface="微软雅黑" pitchFamily="34" charset="-122"/>
              </a:rPr>
              <a:t>+</a:t>
            </a:r>
          </a:p>
          <a:p>
            <a:pPr algn="ctr" fontAlgn="ctr">
              <a:buSzPct val="70000"/>
            </a:pPr>
            <a:r>
              <a:rPr lang="zh-CN" altLang="en-US" sz="1600" dirty="0" smtClean="0">
                <a:solidFill>
                  <a:srgbClr val="002060"/>
                </a:solidFill>
                <a:latin typeface="微软雅黑" pitchFamily="34" charset="-122"/>
                <a:ea typeface="微软雅黑" pitchFamily="34" charset="-122"/>
              </a:rPr>
              <a:t>配置</a:t>
            </a:r>
            <a:endParaRPr lang="zh-CN" altLang="en-US" sz="1400" dirty="0">
              <a:solidFill>
                <a:srgbClr val="002060"/>
              </a:solidFill>
              <a:latin typeface="微软雅黑" pitchFamily="34" charset="-122"/>
              <a:ea typeface="微软雅黑" pitchFamily="34" charset="-122"/>
            </a:endParaRPr>
          </a:p>
        </p:txBody>
      </p:sp>
      <p:sp>
        <p:nvSpPr>
          <p:cNvPr id="41" name="Text Box 29"/>
          <p:cNvSpPr txBox="1">
            <a:spLocks noChangeArrowheads="1"/>
          </p:cNvSpPr>
          <p:nvPr/>
        </p:nvSpPr>
        <p:spPr bwMode="auto">
          <a:xfrm>
            <a:off x="2595033" y="4850249"/>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图形化开发</a:t>
            </a:r>
            <a:endParaRPr lang="zh-CN" altLang="en-US" sz="1400" dirty="0">
              <a:solidFill>
                <a:srgbClr val="002060"/>
              </a:solidFill>
              <a:latin typeface="微软雅黑" pitchFamily="34" charset="-122"/>
              <a:ea typeface="微软雅黑" pitchFamily="34" charset="-122"/>
            </a:endParaRPr>
          </a:p>
        </p:txBody>
      </p:sp>
      <p:sp>
        <p:nvSpPr>
          <p:cNvPr id="42" name="Text Box 29"/>
          <p:cNvSpPr txBox="1">
            <a:spLocks noChangeArrowheads="1"/>
          </p:cNvSpPr>
          <p:nvPr/>
        </p:nvSpPr>
        <p:spPr bwMode="auto">
          <a:xfrm>
            <a:off x="5805314" y="4850249"/>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模版化开发</a:t>
            </a:r>
            <a:endParaRPr lang="zh-CN" altLang="en-US" sz="1400" dirty="0">
              <a:solidFill>
                <a:srgbClr val="002060"/>
              </a:solidFill>
              <a:latin typeface="微软雅黑" pitchFamily="34" charset="-122"/>
              <a:ea typeface="微软雅黑" pitchFamily="34" charset="-122"/>
            </a:endParaRPr>
          </a:p>
        </p:txBody>
      </p:sp>
      <p:sp>
        <p:nvSpPr>
          <p:cNvPr id="43" name="Text Box 29"/>
          <p:cNvSpPr txBox="1">
            <a:spLocks noChangeArrowheads="1"/>
          </p:cNvSpPr>
          <p:nvPr/>
        </p:nvSpPr>
        <p:spPr bwMode="auto">
          <a:xfrm>
            <a:off x="7295496" y="48430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MDA</a:t>
            </a:r>
            <a:endParaRPr lang="zh-CN" altLang="en-US" sz="1400" dirty="0">
              <a:solidFill>
                <a:srgbClr val="002060"/>
              </a:solidFill>
              <a:latin typeface="微软雅黑" pitchFamily="34" charset="-122"/>
              <a:ea typeface="微软雅黑" pitchFamily="34" charset="-122"/>
            </a:endParaRPr>
          </a:p>
        </p:txBody>
      </p:sp>
      <p:sp>
        <p:nvSpPr>
          <p:cNvPr id="44" name="Text Box 29"/>
          <p:cNvSpPr txBox="1">
            <a:spLocks noChangeArrowheads="1"/>
          </p:cNvSpPr>
          <p:nvPr/>
        </p:nvSpPr>
        <p:spPr bwMode="auto">
          <a:xfrm>
            <a:off x="3655190" y="4850249"/>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持续集成</a:t>
            </a:r>
            <a:endParaRPr lang="zh-CN" altLang="en-US" sz="1400" dirty="0">
              <a:solidFill>
                <a:srgbClr val="002060"/>
              </a:solidFill>
              <a:latin typeface="微软雅黑" pitchFamily="34" charset="-122"/>
              <a:ea typeface="微软雅黑" pitchFamily="34" charset="-122"/>
            </a:endParaRPr>
          </a:p>
        </p:txBody>
      </p:sp>
      <p:sp>
        <p:nvSpPr>
          <p:cNvPr id="45" name="矩形 44"/>
          <p:cNvSpPr/>
          <p:nvPr/>
        </p:nvSpPr>
        <p:spPr>
          <a:xfrm>
            <a:off x="1991851" y="1219200"/>
            <a:ext cx="2293466" cy="369332"/>
          </a:xfrm>
          <a:prstGeom prst="rect">
            <a:avLst/>
          </a:prstGeom>
        </p:spPr>
        <p:txBody>
          <a:bodyPr wrap="square">
            <a:spAutoFit/>
          </a:bodyPr>
          <a:lstStyle/>
          <a:p>
            <a:r>
              <a:rPr lang="en-US" altLang="zh-CN" dirty="0" smtClean="0">
                <a:solidFill>
                  <a:srgbClr val="FF0000"/>
                </a:solidFill>
              </a:rPr>
              <a:t>EOS1.0——EOS3.X</a:t>
            </a:r>
            <a:endParaRPr lang="zh-CN" altLang="en-US" dirty="0">
              <a:solidFill>
                <a:srgbClr val="FF0000"/>
              </a:solidFill>
            </a:endParaRPr>
          </a:p>
        </p:txBody>
      </p:sp>
      <p:sp>
        <p:nvSpPr>
          <p:cNvPr id="46" name="虚尾箭头 45"/>
          <p:cNvSpPr/>
          <p:nvPr/>
        </p:nvSpPr>
        <p:spPr bwMode="auto">
          <a:xfrm>
            <a:off x="845118" y="5638800"/>
            <a:ext cx="7812118" cy="838200"/>
          </a:xfrm>
          <a:prstGeom prst="stripedRightArrow">
            <a:avLst/>
          </a:prstGeom>
          <a:gradFill flip="none" rotWithShape="1">
            <a:gsLst>
              <a:gs pos="0">
                <a:schemeClr val="bg2">
                  <a:lumMod val="75000"/>
                  <a:tint val="66000"/>
                  <a:satMod val="160000"/>
                </a:schemeClr>
              </a:gs>
              <a:gs pos="50000">
                <a:schemeClr val="bg2">
                  <a:lumMod val="75000"/>
                  <a:tint val="44500"/>
                  <a:satMod val="160000"/>
                </a:schemeClr>
              </a:gs>
              <a:gs pos="100000">
                <a:schemeClr val="bg2">
                  <a:lumMod val="75000"/>
                  <a:tint val="23500"/>
                  <a:satMod val="160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cxnSp>
        <p:nvCxnSpPr>
          <p:cNvPr id="53" name="直接连接符 52"/>
          <p:cNvCxnSpPr/>
          <p:nvPr/>
        </p:nvCxnSpPr>
        <p:spPr bwMode="auto">
          <a:xfrm rot="5400000">
            <a:off x="-1263934"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54" name="直接连接符 53"/>
          <p:cNvCxnSpPr/>
          <p:nvPr/>
        </p:nvCxnSpPr>
        <p:spPr bwMode="auto">
          <a:xfrm rot="5400000">
            <a:off x="959356"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55" name="直接连接符 54"/>
          <p:cNvCxnSpPr/>
          <p:nvPr/>
        </p:nvCxnSpPr>
        <p:spPr bwMode="auto">
          <a:xfrm rot="5400000">
            <a:off x="1891076"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56" name="直接连接符 55"/>
          <p:cNvCxnSpPr/>
          <p:nvPr/>
        </p:nvCxnSpPr>
        <p:spPr bwMode="auto">
          <a:xfrm rot="5400000">
            <a:off x="3036314"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57" name="直接连接符 56"/>
          <p:cNvCxnSpPr/>
          <p:nvPr/>
        </p:nvCxnSpPr>
        <p:spPr bwMode="auto">
          <a:xfrm rot="5400000">
            <a:off x="4183047"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cxnSp>
        <p:nvCxnSpPr>
          <p:cNvPr id="58" name="直接连接符 57"/>
          <p:cNvCxnSpPr/>
          <p:nvPr/>
        </p:nvCxnSpPr>
        <p:spPr bwMode="auto">
          <a:xfrm rot="5400000">
            <a:off x="-188872" y="3599853"/>
            <a:ext cx="5220000" cy="1494"/>
          </a:xfrm>
          <a:prstGeom prst="line">
            <a:avLst/>
          </a:prstGeom>
          <a:solidFill>
            <a:schemeClr val="accent1"/>
          </a:solidFill>
          <a:ln w="9525" cap="flat" cmpd="sng" algn="ctr">
            <a:solidFill>
              <a:srgbClr val="FFFF00"/>
            </a:solidFill>
            <a:prstDash val="dash"/>
            <a:round/>
            <a:headEnd type="none" w="med" len="med"/>
            <a:tailEnd type="none" w="med" len="med"/>
          </a:ln>
          <a:effectLst/>
        </p:spPr>
      </p:cxnSp>
      <p:sp>
        <p:nvSpPr>
          <p:cNvPr id="59" name="Text Box 29"/>
          <p:cNvSpPr txBox="1">
            <a:spLocks noChangeArrowheads="1"/>
          </p:cNvSpPr>
          <p:nvPr/>
        </p:nvSpPr>
        <p:spPr bwMode="auto">
          <a:xfrm>
            <a:off x="2006762" y="34714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Struts</a:t>
            </a:r>
            <a:endParaRPr lang="zh-CN" altLang="en-US" sz="1600" dirty="0">
              <a:solidFill>
                <a:srgbClr val="002060"/>
              </a:solidFill>
              <a:latin typeface="微软雅黑" pitchFamily="34" charset="-122"/>
              <a:ea typeface="微软雅黑" pitchFamily="34" charset="-122"/>
            </a:endParaRPr>
          </a:p>
        </p:txBody>
      </p:sp>
      <p:sp>
        <p:nvSpPr>
          <p:cNvPr id="61" name="Text Box 29"/>
          <p:cNvSpPr txBox="1">
            <a:spLocks noChangeArrowheads="1"/>
          </p:cNvSpPr>
          <p:nvPr/>
        </p:nvSpPr>
        <p:spPr bwMode="auto">
          <a:xfrm>
            <a:off x="343423" y="1153180"/>
            <a:ext cx="573366" cy="52322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fontAlgn="ctr">
              <a:buSzPct val="70000"/>
            </a:pPr>
            <a:r>
              <a:rPr lang="zh-CN" altLang="en-US" sz="1400" dirty="0" smtClean="0">
                <a:latin typeface="微软雅黑" pitchFamily="34" charset="-122"/>
                <a:ea typeface="微软雅黑" pitchFamily="34" charset="-122"/>
              </a:rPr>
              <a:t>普元平台</a:t>
            </a:r>
            <a:endParaRPr lang="zh-CN" altLang="en-US" sz="1400" dirty="0">
              <a:latin typeface="微软雅黑" pitchFamily="34" charset="-122"/>
              <a:ea typeface="微软雅黑" pitchFamily="34" charset="-122"/>
            </a:endParaRPr>
          </a:p>
        </p:txBody>
      </p:sp>
      <p:sp>
        <p:nvSpPr>
          <p:cNvPr id="62" name="矩形 61"/>
          <p:cNvSpPr/>
          <p:nvPr/>
        </p:nvSpPr>
        <p:spPr>
          <a:xfrm>
            <a:off x="4141975" y="1219200"/>
            <a:ext cx="1082348" cy="369332"/>
          </a:xfrm>
          <a:prstGeom prst="rect">
            <a:avLst/>
          </a:prstGeom>
        </p:spPr>
        <p:txBody>
          <a:bodyPr wrap="none">
            <a:spAutoFit/>
          </a:bodyPr>
          <a:lstStyle/>
          <a:p>
            <a:r>
              <a:rPr lang="en-US" altLang="zh-CN" dirty="0" smtClean="0">
                <a:solidFill>
                  <a:srgbClr val="FF0000"/>
                </a:solidFill>
              </a:rPr>
              <a:t>EOS 5.X</a:t>
            </a:r>
            <a:endParaRPr lang="zh-CN" altLang="en-US" dirty="0">
              <a:solidFill>
                <a:srgbClr val="FF0000"/>
              </a:solidFill>
            </a:endParaRPr>
          </a:p>
        </p:txBody>
      </p:sp>
      <p:sp>
        <p:nvSpPr>
          <p:cNvPr id="63" name="TextBox 62"/>
          <p:cNvSpPr txBox="1"/>
          <p:nvPr/>
        </p:nvSpPr>
        <p:spPr>
          <a:xfrm>
            <a:off x="988460" y="5867400"/>
            <a:ext cx="860050" cy="369332"/>
          </a:xfrm>
          <a:prstGeom prst="rect">
            <a:avLst/>
          </a:prstGeom>
          <a:noFill/>
        </p:spPr>
        <p:txBody>
          <a:bodyPr wrap="square" rtlCol="0">
            <a:spAutoFit/>
          </a:bodyPr>
          <a:lstStyle/>
          <a:p>
            <a:r>
              <a:rPr lang="en-US" altLang="zh-CN" dirty="0" smtClean="0"/>
              <a:t>1998</a:t>
            </a:r>
            <a:endParaRPr lang="zh-CN" altLang="en-US" dirty="0"/>
          </a:p>
        </p:txBody>
      </p:sp>
      <p:sp>
        <p:nvSpPr>
          <p:cNvPr id="64" name="TextBox 63"/>
          <p:cNvSpPr txBox="1"/>
          <p:nvPr/>
        </p:nvSpPr>
        <p:spPr>
          <a:xfrm>
            <a:off x="2063522" y="5867400"/>
            <a:ext cx="860050" cy="369332"/>
          </a:xfrm>
          <a:prstGeom prst="rect">
            <a:avLst/>
          </a:prstGeom>
          <a:noFill/>
        </p:spPr>
        <p:txBody>
          <a:bodyPr wrap="square" rtlCol="0">
            <a:spAutoFit/>
          </a:bodyPr>
          <a:lstStyle/>
          <a:p>
            <a:r>
              <a:rPr lang="en-US" altLang="zh-CN" dirty="0" smtClean="0"/>
              <a:t>2002</a:t>
            </a:r>
            <a:endParaRPr lang="zh-CN" altLang="en-US" dirty="0"/>
          </a:p>
        </p:txBody>
      </p:sp>
      <p:sp>
        <p:nvSpPr>
          <p:cNvPr id="65" name="TextBox 64"/>
          <p:cNvSpPr txBox="1"/>
          <p:nvPr/>
        </p:nvSpPr>
        <p:spPr>
          <a:xfrm>
            <a:off x="4141975" y="5867400"/>
            <a:ext cx="716708" cy="369332"/>
          </a:xfrm>
          <a:prstGeom prst="rect">
            <a:avLst/>
          </a:prstGeom>
          <a:noFill/>
        </p:spPr>
        <p:txBody>
          <a:bodyPr wrap="square" rtlCol="0">
            <a:spAutoFit/>
          </a:bodyPr>
          <a:lstStyle/>
          <a:p>
            <a:r>
              <a:rPr lang="en-US" altLang="zh-CN" dirty="0" smtClean="0"/>
              <a:t>2005</a:t>
            </a:r>
            <a:endParaRPr lang="zh-CN" altLang="en-US" dirty="0"/>
          </a:p>
        </p:txBody>
      </p:sp>
      <p:sp>
        <p:nvSpPr>
          <p:cNvPr id="66" name="TextBox 65"/>
          <p:cNvSpPr txBox="1"/>
          <p:nvPr/>
        </p:nvSpPr>
        <p:spPr>
          <a:xfrm>
            <a:off x="5316451" y="5864940"/>
            <a:ext cx="716708" cy="369332"/>
          </a:xfrm>
          <a:prstGeom prst="rect">
            <a:avLst/>
          </a:prstGeom>
          <a:noFill/>
        </p:spPr>
        <p:txBody>
          <a:bodyPr wrap="square" rtlCol="0">
            <a:spAutoFit/>
          </a:bodyPr>
          <a:lstStyle/>
          <a:p>
            <a:r>
              <a:rPr lang="en-US" altLang="zh-CN" dirty="0" smtClean="0"/>
              <a:t>2007</a:t>
            </a:r>
            <a:endParaRPr lang="zh-CN" altLang="en-US" dirty="0"/>
          </a:p>
        </p:txBody>
      </p:sp>
      <p:sp>
        <p:nvSpPr>
          <p:cNvPr id="67" name="TextBox 66"/>
          <p:cNvSpPr txBox="1"/>
          <p:nvPr/>
        </p:nvSpPr>
        <p:spPr>
          <a:xfrm>
            <a:off x="6463184" y="5867400"/>
            <a:ext cx="716708" cy="369332"/>
          </a:xfrm>
          <a:prstGeom prst="rect">
            <a:avLst/>
          </a:prstGeom>
          <a:noFill/>
        </p:spPr>
        <p:txBody>
          <a:bodyPr wrap="square" rtlCol="0">
            <a:spAutoFit/>
          </a:bodyPr>
          <a:lstStyle/>
          <a:p>
            <a:r>
              <a:rPr lang="en-US" altLang="zh-CN" dirty="0" smtClean="0"/>
              <a:t>2009</a:t>
            </a:r>
            <a:endParaRPr lang="zh-CN" altLang="en-US" dirty="0"/>
          </a:p>
        </p:txBody>
      </p:sp>
      <p:sp>
        <p:nvSpPr>
          <p:cNvPr id="68" name="TextBox 67"/>
          <p:cNvSpPr txBox="1"/>
          <p:nvPr/>
        </p:nvSpPr>
        <p:spPr>
          <a:xfrm>
            <a:off x="3254183" y="5852652"/>
            <a:ext cx="716708" cy="369332"/>
          </a:xfrm>
          <a:prstGeom prst="rect">
            <a:avLst/>
          </a:prstGeom>
          <a:noFill/>
        </p:spPr>
        <p:txBody>
          <a:bodyPr wrap="square" rtlCol="0">
            <a:spAutoFit/>
          </a:bodyPr>
          <a:lstStyle/>
          <a:p>
            <a:r>
              <a:rPr lang="en-US" altLang="zh-CN" dirty="0" smtClean="0"/>
              <a:t>2004</a:t>
            </a:r>
            <a:endParaRPr lang="zh-CN" altLang="en-US" dirty="0"/>
          </a:p>
        </p:txBody>
      </p:sp>
      <p:sp>
        <p:nvSpPr>
          <p:cNvPr id="69" name="矩形 68"/>
          <p:cNvSpPr/>
          <p:nvPr/>
        </p:nvSpPr>
        <p:spPr>
          <a:xfrm>
            <a:off x="5209296" y="1230868"/>
            <a:ext cx="2065630" cy="369332"/>
          </a:xfrm>
          <a:prstGeom prst="rect">
            <a:avLst/>
          </a:prstGeom>
        </p:spPr>
        <p:txBody>
          <a:bodyPr wrap="none">
            <a:spAutoFit/>
          </a:bodyPr>
          <a:lstStyle/>
          <a:p>
            <a:r>
              <a:rPr lang="en-US" altLang="zh-CN" dirty="0" smtClean="0">
                <a:solidFill>
                  <a:srgbClr val="FF0000"/>
                </a:solidFill>
              </a:rPr>
              <a:t>EOS 6.X/ BTP 6.X</a:t>
            </a:r>
            <a:endParaRPr lang="zh-CN" altLang="en-US" dirty="0">
              <a:solidFill>
                <a:srgbClr val="FF0000"/>
              </a:solidFill>
            </a:endParaRPr>
          </a:p>
        </p:txBody>
      </p:sp>
      <p:sp>
        <p:nvSpPr>
          <p:cNvPr id="70" name="Text Box 29"/>
          <p:cNvSpPr txBox="1">
            <a:spLocks noChangeArrowheads="1"/>
          </p:cNvSpPr>
          <p:nvPr/>
        </p:nvSpPr>
        <p:spPr bwMode="auto">
          <a:xfrm>
            <a:off x="3726861" y="38524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Eclipse</a:t>
            </a:r>
            <a:endParaRPr lang="zh-CN" altLang="en-US" sz="1600" dirty="0">
              <a:solidFill>
                <a:srgbClr val="002060"/>
              </a:solidFill>
              <a:latin typeface="微软雅黑" pitchFamily="34" charset="-122"/>
              <a:ea typeface="微软雅黑" pitchFamily="34" charset="-122"/>
            </a:endParaRPr>
          </a:p>
        </p:txBody>
      </p:sp>
      <p:sp>
        <p:nvSpPr>
          <p:cNvPr id="48" name="Text Box 29"/>
          <p:cNvSpPr txBox="1">
            <a:spLocks noChangeArrowheads="1"/>
          </p:cNvSpPr>
          <p:nvPr/>
        </p:nvSpPr>
        <p:spPr bwMode="auto">
          <a:xfrm>
            <a:off x="7008807" y="3886203"/>
            <a:ext cx="1361745" cy="58477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复杂事件处理</a:t>
            </a:r>
            <a:r>
              <a:rPr lang="en-US" altLang="zh-CN" sz="1600" dirty="0" smtClean="0">
                <a:solidFill>
                  <a:srgbClr val="002060"/>
                </a:solidFill>
                <a:latin typeface="微软雅黑" pitchFamily="34" charset="-122"/>
                <a:ea typeface="微软雅黑" pitchFamily="34" charset="-122"/>
              </a:rPr>
              <a:t>(CEP)</a:t>
            </a:r>
            <a:endParaRPr lang="zh-CN" altLang="en-US" sz="1400" dirty="0">
              <a:solidFill>
                <a:srgbClr val="002060"/>
              </a:solidFill>
              <a:latin typeface="微软雅黑" pitchFamily="34" charset="-122"/>
              <a:ea typeface="微软雅黑" pitchFamily="34" charset="-122"/>
            </a:endParaRPr>
          </a:p>
        </p:txBody>
      </p:sp>
      <p:sp>
        <p:nvSpPr>
          <p:cNvPr id="47" name="Text Box 29"/>
          <p:cNvSpPr txBox="1">
            <a:spLocks noChangeArrowheads="1"/>
          </p:cNvSpPr>
          <p:nvPr/>
        </p:nvSpPr>
        <p:spPr bwMode="auto">
          <a:xfrm>
            <a:off x="2938482" y="4038600"/>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Ajax</a:t>
            </a:r>
            <a:endParaRPr lang="zh-CN" altLang="en-US" sz="1600" dirty="0">
              <a:solidFill>
                <a:srgbClr val="002060"/>
              </a:solidFill>
              <a:latin typeface="微软雅黑" pitchFamily="34" charset="-122"/>
              <a:ea typeface="微软雅黑" pitchFamily="34" charset="-122"/>
            </a:endParaRPr>
          </a:p>
        </p:txBody>
      </p:sp>
      <p:sp>
        <p:nvSpPr>
          <p:cNvPr id="49" name="Text Box 29"/>
          <p:cNvSpPr txBox="1">
            <a:spLocks noChangeArrowheads="1"/>
          </p:cNvSpPr>
          <p:nvPr/>
        </p:nvSpPr>
        <p:spPr bwMode="auto">
          <a:xfrm>
            <a:off x="3511849" y="3657600"/>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Web2.0</a:t>
            </a:r>
            <a:endParaRPr lang="zh-CN" altLang="en-US" sz="1600" dirty="0">
              <a:solidFill>
                <a:srgbClr val="002060"/>
              </a:solidFill>
              <a:latin typeface="微软雅黑" pitchFamily="34" charset="-122"/>
              <a:ea typeface="微软雅黑" pitchFamily="34" charset="-122"/>
            </a:endParaRPr>
          </a:p>
        </p:txBody>
      </p:sp>
      <p:sp>
        <p:nvSpPr>
          <p:cNvPr id="51" name="Text Box 29"/>
          <p:cNvSpPr txBox="1">
            <a:spLocks noChangeArrowheads="1"/>
          </p:cNvSpPr>
          <p:nvPr/>
        </p:nvSpPr>
        <p:spPr bwMode="auto">
          <a:xfrm>
            <a:off x="2493547" y="2568389"/>
            <a:ext cx="988486"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中间件</a:t>
            </a:r>
            <a:endParaRPr lang="zh-CN" altLang="en-US" sz="1600" dirty="0">
              <a:solidFill>
                <a:srgbClr val="002060"/>
              </a:solidFill>
              <a:latin typeface="微软雅黑" pitchFamily="34" charset="-122"/>
              <a:ea typeface="微软雅黑" pitchFamily="34" charset="-122"/>
            </a:endParaRPr>
          </a:p>
        </p:txBody>
      </p:sp>
      <p:sp>
        <p:nvSpPr>
          <p:cNvPr id="52" name="Text Box 29"/>
          <p:cNvSpPr txBox="1">
            <a:spLocks noChangeArrowheads="1"/>
          </p:cNvSpPr>
          <p:nvPr/>
        </p:nvSpPr>
        <p:spPr bwMode="auto">
          <a:xfrm>
            <a:off x="4443569" y="4081046"/>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err="1" smtClean="0">
                <a:solidFill>
                  <a:srgbClr val="002060"/>
                </a:solidFill>
                <a:latin typeface="微软雅黑" pitchFamily="34" charset="-122"/>
                <a:ea typeface="微软雅黑" pitchFamily="34" charset="-122"/>
              </a:rPr>
              <a:t>Mashup</a:t>
            </a:r>
            <a:endParaRPr lang="zh-CN" altLang="en-US" sz="1600" dirty="0">
              <a:solidFill>
                <a:srgbClr val="002060"/>
              </a:solidFill>
              <a:latin typeface="微软雅黑" pitchFamily="34" charset="-122"/>
              <a:ea typeface="微软雅黑" pitchFamily="34" charset="-122"/>
            </a:endParaRPr>
          </a:p>
        </p:txBody>
      </p:sp>
      <p:sp>
        <p:nvSpPr>
          <p:cNvPr id="71" name="Text Box 29"/>
          <p:cNvSpPr txBox="1">
            <a:spLocks noChangeArrowheads="1"/>
          </p:cNvSpPr>
          <p:nvPr/>
        </p:nvSpPr>
        <p:spPr bwMode="auto">
          <a:xfrm>
            <a:off x="1364484" y="3997420"/>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JSP</a:t>
            </a:r>
            <a:endParaRPr lang="zh-CN" altLang="en-US" sz="1600" dirty="0">
              <a:solidFill>
                <a:srgbClr val="002060"/>
              </a:solidFill>
              <a:latin typeface="微软雅黑" pitchFamily="34" charset="-122"/>
              <a:ea typeface="微软雅黑" pitchFamily="34" charset="-122"/>
            </a:endParaRPr>
          </a:p>
        </p:txBody>
      </p:sp>
      <p:sp>
        <p:nvSpPr>
          <p:cNvPr id="72" name="Text Box 29"/>
          <p:cNvSpPr txBox="1">
            <a:spLocks noChangeArrowheads="1"/>
          </p:cNvSpPr>
          <p:nvPr/>
        </p:nvSpPr>
        <p:spPr bwMode="auto">
          <a:xfrm>
            <a:off x="2035292" y="3979277"/>
            <a:ext cx="1275169"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en-US" altLang="zh-CN" sz="1600" dirty="0" smtClean="0">
                <a:solidFill>
                  <a:srgbClr val="002060"/>
                </a:solidFill>
                <a:latin typeface="微软雅黑" pitchFamily="34" charset="-122"/>
                <a:ea typeface="微软雅黑" pitchFamily="34" charset="-122"/>
              </a:rPr>
              <a:t>Model2</a:t>
            </a:r>
            <a:endParaRPr lang="zh-CN" altLang="en-US" sz="1600" dirty="0">
              <a:solidFill>
                <a:srgbClr val="002060"/>
              </a:solidFill>
              <a:latin typeface="微软雅黑" pitchFamily="34" charset="-122"/>
              <a:ea typeface="微软雅黑" pitchFamily="34" charset="-122"/>
            </a:endParaRPr>
          </a:p>
        </p:txBody>
      </p:sp>
      <p:sp>
        <p:nvSpPr>
          <p:cNvPr id="73" name="矩形 72"/>
          <p:cNvSpPr/>
          <p:nvPr/>
        </p:nvSpPr>
        <p:spPr>
          <a:xfrm>
            <a:off x="7359425" y="1219200"/>
            <a:ext cx="1800493" cy="369332"/>
          </a:xfrm>
          <a:prstGeom prst="rect">
            <a:avLst/>
          </a:prstGeom>
        </p:spPr>
        <p:txBody>
          <a:bodyPr wrap="none">
            <a:spAutoFit/>
          </a:bodyPr>
          <a:lstStyle/>
          <a:p>
            <a:r>
              <a:rPr lang="zh-CN" altLang="en-US" dirty="0" smtClean="0">
                <a:solidFill>
                  <a:srgbClr val="FF0000"/>
                </a:solidFill>
              </a:rPr>
              <a:t>未来普元云平台</a:t>
            </a:r>
            <a:endParaRPr lang="zh-CN" altLang="en-US" dirty="0">
              <a:solidFill>
                <a:srgbClr val="FF0000"/>
              </a:solidFill>
            </a:endParaRPr>
          </a:p>
        </p:txBody>
      </p:sp>
      <p:sp>
        <p:nvSpPr>
          <p:cNvPr id="74" name="Text Box 29"/>
          <p:cNvSpPr txBox="1">
            <a:spLocks noChangeArrowheads="1"/>
          </p:cNvSpPr>
          <p:nvPr/>
        </p:nvSpPr>
        <p:spPr bwMode="auto">
          <a:xfrm>
            <a:off x="7080478" y="3124200"/>
            <a:ext cx="1361745"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fontAlgn="ctr">
              <a:buSzPct val="70000"/>
            </a:pPr>
            <a:r>
              <a:rPr lang="zh-CN" altLang="en-US" sz="1600" dirty="0" smtClean="0">
                <a:solidFill>
                  <a:srgbClr val="002060"/>
                </a:solidFill>
                <a:latin typeface="微软雅黑" pitchFamily="34" charset="-122"/>
                <a:ea typeface="微软雅黑" pitchFamily="34" charset="-122"/>
              </a:rPr>
              <a:t>大数据</a:t>
            </a:r>
            <a:endParaRPr lang="zh-CN" altLang="en-US" sz="1400" dirty="0">
              <a:solidFill>
                <a:srgbClr val="002060"/>
              </a:solidFill>
              <a:latin typeface="微软雅黑" pitchFamily="34" charset="-122"/>
              <a:ea typeface="微软雅黑" pitchFamily="34" charset="-122"/>
            </a:endParaRPr>
          </a:p>
        </p:txBody>
      </p:sp>
      <p:sp>
        <p:nvSpPr>
          <p:cNvPr id="75" name="Rectangle 2"/>
          <p:cNvSpPr txBox="1">
            <a:spLocks noChangeArrowheads="1"/>
          </p:cNvSpPr>
          <p:nvPr/>
        </p:nvSpPr>
        <p:spPr bwMode="auto">
          <a:xfrm>
            <a:off x="304800" y="152401"/>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latin typeface="+mj-ea"/>
              </a:rPr>
              <a:t>企业级</a:t>
            </a:r>
            <a:r>
              <a:rPr lang="en-US" altLang="zh-CN" sz="2400" dirty="0">
                <a:latin typeface="+mj-ea"/>
              </a:rPr>
              <a:t>Java</a:t>
            </a:r>
            <a:r>
              <a:rPr lang="zh-CN" altLang="en-US" sz="2400" dirty="0">
                <a:latin typeface="+mj-ea"/>
              </a:rPr>
              <a:t>技术与普元产品发展概览</a:t>
            </a:r>
            <a:endParaRPr lang="zh-CN" altLang="en-US" sz="2400" dirty="0" smtClean="0">
              <a:latin typeface="+mj-ea"/>
            </a:endParaRPr>
          </a:p>
        </p:txBody>
      </p:sp>
    </p:spTree>
    <p:extLst>
      <p:ext uri="{BB962C8B-B14F-4D97-AF65-F5344CB8AC3E}">
        <p14:creationId xmlns:p14="http://schemas.microsoft.com/office/powerpoint/2010/main" val="932230915"/>
      </p:ext>
    </p:extLst>
  </p:cSld>
  <p:clrMapOvr>
    <a:masterClrMapping/>
  </p:clrMapOvr>
  <p:transition spd="med">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bwMode="auto">
          <a:xfrm>
            <a:off x="214282" y="5711118"/>
            <a:ext cx="8820000" cy="0"/>
          </a:xfrm>
          <a:prstGeom prst="straightConnector1">
            <a:avLst/>
          </a:prstGeom>
          <a:ln w="28575">
            <a:solidFill>
              <a:srgbClr val="CC33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rot="5400000">
            <a:off x="2601174" y="5674519"/>
            <a:ext cx="71437" cy="0"/>
          </a:xfrm>
          <a:prstGeom prst="line">
            <a:avLst/>
          </a:prstGeom>
          <a:ln w="38100">
            <a:solidFill>
              <a:srgbClr val="CC33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bwMode="auto">
          <a:xfrm rot="5400000">
            <a:off x="4894635" y="5674519"/>
            <a:ext cx="71438" cy="0"/>
          </a:xfrm>
          <a:prstGeom prst="line">
            <a:avLst/>
          </a:prstGeom>
          <a:ln w="38100">
            <a:solidFill>
              <a:srgbClr val="CC3300"/>
            </a:solidFill>
          </a:ln>
        </p:spPr>
        <p:style>
          <a:lnRef idx="1">
            <a:schemeClr val="accent1"/>
          </a:lnRef>
          <a:fillRef idx="0">
            <a:schemeClr val="accent1"/>
          </a:fillRef>
          <a:effectRef idx="0">
            <a:schemeClr val="accent1"/>
          </a:effectRef>
          <a:fontRef idx="minor">
            <a:schemeClr val="tx1"/>
          </a:fontRef>
        </p:style>
      </p:cxnSp>
      <p:sp>
        <p:nvSpPr>
          <p:cNvPr id="12" name="TextBox 125"/>
          <p:cNvSpPr txBox="1">
            <a:spLocks noChangeArrowheads="1"/>
          </p:cNvSpPr>
          <p:nvPr/>
        </p:nvSpPr>
        <p:spPr bwMode="auto">
          <a:xfrm>
            <a:off x="838201" y="5715000"/>
            <a:ext cx="1743075" cy="369332"/>
          </a:xfrm>
          <a:prstGeom prst="rect">
            <a:avLst/>
          </a:prstGeom>
          <a:noFill/>
          <a:ln w="9525">
            <a:noFill/>
            <a:miter lim="800000"/>
            <a:headEnd/>
            <a:tailEnd/>
          </a:ln>
        </p:spPr>
        <p:txBody>
          <a:bodyPr wrap="square">
            <a:spAutoFit/>
          </a:bodyPr>
          <a:lstStyle/>
          <a:p>
            <a:pPr algn="ctr"/>
            <a:r>
              <a:rPr lang="en-US" altLang="zh-CN" b="1" dirty="0" smtClean="0">
                <a:latin typeface="+mn-ea"/>
                <a:ea typeface="+mn-ea"/>
              </a:rPr>
              <a:t>2001~2006</a:t>
            </a:r>
            <a:endParaRPr lang="zh-CN" altLang="en-US" b="1" dirty="0">
              <a:latin typeface="+mn-ea"/>
              <a:ea typeface="+mn-ea"/>
            </a:endParaRPr>
          </a:p>
        </p:txBody>
      </p:sp>
      <p:sp>
        <p:nvSpPr>
          <p:cNvPr id="13" name="TextBox 126"/>
          <p:cNvSpPr txBox="1">
            <a:spLocks noChangeArrowheads="1"/>
          </p:cNvSpPr>
          <p:nvPr/>
        </p:nvSpPr>
        <p:spPr bwMode="auto">
          <a:xfrm>
            <a:off x="2780230" y="5738414"/>
            <a:ext cx="1719266" cy="369332"/>
          </a:xfrm>
          <a:prstGeom prst="rect">
            <a:avLst/>
          </a:prstGeom>
          <a:noFill/>
          <a:ln w="9525">
            <a:noFill/>
            <a:miter lim="800000"/>
            <a:headEnd/>
            <a:tailEnd/>
          </a:ln>
        </p:spPr>
        <p:txBody>
          <a:bodyPr wrap="square">
            <a:spAutoFit/>
          </a:bodyPr>
          <a:lstStyle/>
          <a:p>
            <a:pPr algn="ctr"/>
            <a:r>
              <a:rPr lang="en-US" altLang="zh-CN" b="1" dirty="0" smtClean="0">
                <a:latin typeface="+mn-ea"/>
                <a:ea typeface="+mn-ea"/>
              </a:rPr>
              <a:t>2006~2009</a:t>
            </a:r>
            <a:endParaRPr lang="zh-CN" altLang="en-US" b="1" dirty="0">
              <a:latin typeface="+mn-ea"/>
              <a:ea typeface="+mn-ea"/>
            </a:endParaRPr>
          </a:p>
        </p:txBody>
      </p:sp>
      <p:sp>
        <p:nvSpPr>
          <p:cNvPr id="14" name="TextBox 127"/>
          <p:cNvSpPr txBox="1">
            <a:spLocks noChangeArrowheads="1"/>
          </p:cNvSpPr>
          <p:nvPr/>
        </p:nvSpPr>
        <p:spPr bwMode="auto">
          <a:xfrm>
            <a:off x="5217040" y="5715000"/>
            <a:ext cx="1676400" cy="369332"/>
          </a:xfrm>
          <a:prstGeom prst="rect">
            <a:avLst/>
          </a:prstGeom>
          <a:noFill/>
          <a:ln w="9525">
            <a:noFill/>
            <a:miter lim="800000"/>
            <a:headEnd/>
            <a:tailEnd/>
          </a:ln>
        </p:spPr>
        <p:txBody>
          <a:bodyPr wrap="square">
            <a:spAutoFit/>
          </a:bodyPr>
          <a:lstStyle/>
          <a:p>
            <a:pPr algn="ctr"/>
            <a:r>
              <a:rPr lang="en-US" altLang="zh-CN" b="1" dirty="0" smtClean="0">
                <a:latin typeface="+mn-ea"/>
                <a:ea typeface="+mn-ea"/>
              </a:rPr>
              <a:t>2009~2011</a:t>
            </a:r>
            <a:endParaRPr lang="zh-CN" altLang="en-US" b="1" dirty="0">
              <a:latin typeface="+mn-ea"/>
              <a:ea typeface="+mn-ea"/>
            </a:endParaRPr>
          </a:p>
        </p:txBody>
      </p:sp>
      <p:sp>
        <p:nvSpPr>
          <p:cNvPr id="17" name="TextBox 16"/>
          <p:cNvSpPr txBox="1"/>
          <p:nvPr/>
        </p:nvSpPr>
        <p:spPr>
          <a:xfrm>
            <a:off x="486764" y="4114809"/>
            <a:ext cx="1783628" cy="636585"/>
          </a:xfrm>
          <a:prstGeom prst="rect">
            <a:avLst/>
          </a:prstGeom>
          <a:noFill/>
          <a:ln w="9525">
            <a:noFill/>
            <a:miter lim="800000"/>
            <a:headEnd/>
            <a:tailEnd/>
          </a:ln>
          <a:effectLst/>
        </p:spPr>
        <p:txBody>
          <a:bodyPr wrap="none" anchor="ctr"/>
          <a:lstStyle/>
          <a:p>
            <a:pPr algn="ctr">
              <a:defRPr/>
            </a:pPr>
            <a:r>
              <a:rPr lang="zh-CN" altLang="en-US" sz="2000" b="1" dirty="0" smtClean="0">
                <a:latin typeface="+mn-ea"/>
                <a:ea typeface="+mn-ea"/>
              </a:rPr>
              <a:t>构件</a:t>
            </a:r>
          </a:p>
        </p:txBody>
      </p:sp>
      <p:sp>
        <p:nvSpPr>
          <p:cNvPr id="19" name="Freeform 8"/>
          <p:cNvSpPr>
            <a:spLocks/>
          </p:cNvSpPr>
          <p:nvPr>
            <p:custDataLst>
              <p:tags r:id="rId1"/>
            </p:custDataLst>
          </p:nvPr>
        </p:nvSpPr>
        <p:spPr bwMode="auto">
          <a:xfrm>
            <a:off x="1790071" y="3886209"/>
            <a:ext cx="788379" cy="712263"/>
          </a:xfrm>
          <a:custGeom>
            <a:avLst/>
            <a:gdLst>
              <a:gd name="T0" fmla="*/ 0 w 384"/>
              <a:gd name="T1" fmla="*/ 295 h 295"/>
              <a:gd name="T2" fmla="*/ 0 w 384"/>
              <a:gd name="T3" fmla="*/ 103 h 295"/>
              <a:gd name="T4" fmla="*/ 384 w 384"/>
              <a:gd name="T5" fmla="*/ 0 h 295"/>
              <a:gd name="T6" fmla="*/ 384 w 384"/>
              <a:gd name="T7" fmla="*/ 295 h 295"/>
              <a:gd name="T8" fmla="*/ 0 w 384"/>
              <a:gd name="T9" fmla="*/ 295 h 295"/>
              <a:gd name="T10" fmla="*/ 0 60000 65536"/>
              <a:gd name="T11" fmla="*/ 0 60000 65536"/>
              <a:gd name="T12" fmla="*/ 0 60000 65536"/>
              <a:gd name="T13" fmla="*/ 0 60000 65536"/>
              <a:gd name="T14" fmla="*/ 0 60000 65536"/>
              <a:gd name="T15" fmla="*/ 0 w 384"/>
              <a:gd name="T16" fmla="*/ 0 h 295"/>
              <a:gd name="T17" fmla="*/ 384 w 384"/>
              <a:gd name="T18" fmla="*/ 295 h 295"/>
            </a:gdLst>
            <a:ahLst/>
            <a:cxnLst>
              <a:cxn ang="T10">
                <a:pos x="T0" y="T1"/>
              </a:cxn>
              <a:cxn ang="T11">
                <a:pos x="T2" y="T3"/>
              </a:cxn>
              <a:cxn ang="T12">
                <a:pos x="T4" y="T5"/>
              </a:cxn>
              <a:cxn ang="T13">
                <a:pos x="T6" y="T7"/>
              </a:cxn>
              <a:cxn ang="T14">
                <a:pos x="T8" y="T9"/>
              </a:cxn>
            </a:cxnLst>
            <a:rect l="T15" t="T16" r="T17" b="T18"/>
            <a:pathLst>
              <a:path w="384" h="295">
                <a:moveTo>
                  <a:pt x="0" y="295"/>
                </a:moveTo>
                <a:lnTo>
                  <a:pt x="0" y="103"/>
                </a:lnTo>
                <a:lnTo>
                  <a:pt x="384" y="0"/>
                </a:lnTo>
                <a:lnTo>
                  <a:pt x="384" y="295"/>
                </a:lnTo>
                <a:lnTo>
                  <a:pt x="0" y="295"/>
                </a:lnTo>
                <a:close/>
              </a:path>
            </a:pathLst>
          </a:custGeom>
          <a:gradFill rotWithShape="1">
            <a:gsLst>
              <a:gs pos="0">
                <a:schemeClr val="accent1">
                  <a:gamma/>
                  <a:shade val="46275"/>
                  <a:invGamma/>
                </a:schemeClr>
              </a:gs>
              <a:gs pos="100000">
                <a:schemeClr val="accent1"/>
              </a:gs>
            </a:gsLst>
            <a:lin ang="2700000" scaled="1"/>
          </a:gradFill>
          <a:ln w="9525">
            <a:solidFill>
              <a:schemeClr val="accent1">
                <a:lumMod val="50000"/>
              </a:schemeClr>
            </a:solidFill>
            <a:round/>
            <a:headEnd/>
            <a:tailEnd/>
          </a:ln>
          <a:effectLst/>
        </p:spPr>
        <p:txBody>
          <a:bodyPr/>
          <a:lstStyle/>
          <a:p>
            <a:pPr>
              <a:defRPr/>
            </a:pPr>
            <a:endParaRPr lang="ko-KR" altLang="en-US">
              <a:latin typeface="+mn-ea"/>
              <a:ea typeface="+mn-ea"/>
            </a:endParaRPr>
          </a:p>
        </p:txBody>
      </p:sp>
      <p:sp>
        <p:nvSpPr>
          <p:cNvPr id="20" name="Freeform 8"/>
          <p:cNvSpPr>
            <a:spLocks/>
          </p:cNvSpPr>
          <p:nvPr>
            <p:custDataLst>
              <p:tags r:id="rId2"/>
            </p:custDataLst>
          </p:nvPr>
        </p:nvSpPr>
        <p:spPr bwMode="auto">
          <a:xfrm>
            <a:off x="6090319" y="2476810"/>
            <a:ext cx="860050" cy="712263"/>
          </a:xfrm>
          <a:custGeom>
            <a:avLst/>
            <a:gdLst>
              <a:gd name="T0" fmla="*/ 0 w 384"/>
              <a:gd name="T1" fmla="*/ 295 h 295"/>
              <a:gd name="T2" fmla="*/ 0 w 384"/>
              <a:gd name="T3" fmla="*/ 103 h 295"/>
              <a:gd name="T4" fmla="*/ 384 w 384"/>
              <a:gd name="T5" fmla="*/ 0 h 295"/>
              <a:gd name="T6" fmla="*/ 384 w 384"/>
              <a:gd name="T7" fmla="*/ 295 h 295"/>
              <a:gd name="T8" fmla="*/ 0 w 384"/>
              <a:gd name="T9" fmla="*/ 295 h 295"/>
              <a:gd name="T10" fmla="*/ 0 60000 65536"/>
              <a:gd name="T11" fmla="*/ 0 60000 65536"/>
              <a:gd name="T12" fmla="*/ 0 60000 65536"/>
              <a:gd name="T13" fmla="*/ 0 60000 65536"/>
              <a:gd name="T14" fmla="*/ 0 60000 65536"/>
              <a:gd name="T15" fmla="*/ 0 w 384"/>
              <a:gd name="T16" fmla="*/ 0 h 295"/>
              <a:gd name="T17" fmla="*/ 384 w 384"/>
              <a:gd name="T18" fmla="*/ 295 h 295"/>
            </a:gdLst>
            <a:ahLst/>
            <a:cxnLst>
              <a:cxn ang="T10">
                <a:pos x="T0" y="T1"/>
              </a:cxn>
              <a:cxn ang="T11">
                <a:pos x="T2" y="T3"/>
              </a:cxn>
              <a:cxn ang="T12">
                <a:pos x="T4" y="T5"/>
              </a:cxn>
              <a:cxn ang="T13">
                <a:pos x="T6" y="T7"/>
              </a:cxn>
              <a:cxn ang="T14">
                <a:pos x="T8" y="T9"/>
              </a:cxn>
            </a:cxnLst>
            <a:rect l="T15" t="T16" r="T17" b="T18"/>
            <a:pathLst>
              <a:path w="384" h="295">
                <a:moveTo>
                  <a:pt x="0" y="295"/>
                </a:moveTo>
                <a:lnTo>
                  <a:pt x="0" y="103"/>
                </a:lnTo>
                <a:lnTo>
                  <a:pt x="384" y="0"/>
                </a:lnTo>
                <a:lnTo>
                  <a:pt x="384" y="295"/>
                </a:lnTo>
                <a:lnTo>
                  <a:pt x="0" y="295"/>
                </a:lnTo>
                <a:close/>
              </a:path>
            </a:pathLst>
          </a:custGeom>
          <a:gradFill rotWithShape="1">
            <a:gsLst>
              <a:gs pos="0">
                <a:schemeClr val="accent1">
                  <a:gamma/>
                  <a:shade val="46275"/>
                  <a:invGamma/>
                </a:schemeClr>
              </a:gs>
              <a:gs pos="100000">
                <a:schemeClr val="accent1"/>
              </a:gs>
            </a:gsLst>
            <a:lin ang="2700000" scaled="1"/>
          </a:gradFill>
          <a:ln w="9525">
            <a:solidFill>
              <a:schemeClr val="accent1">
                <a:lumMod val="50000"/>
              </a:schemeClr>
            </a:solidFill>
            <a:round/>
            <a:headEnd/>
            <a:tailEnd/>
          </a:ln>
          <a:effectLst/>
        </p:spPr>
        <p:txBody>
          <a:bodyPr/>
          <a:lstStyle/>
          <a:p>
            <a:pPr>
              <a:defRPr/>
            </a:pPr>
            <a:endParaRPr lang="ko-KR" altLang="en-US">
              <a:latin typeface="+mn-ea"/>
              <a:ea typeface="+mn-ea"/>
            </a:endParaRPr>
          </a:p>
        </p:txBody>
      </p:sp>
      <p:sp>
        <p:nvSpPr>
          <p:cNvPr id="23" name="Freeform 8"/>
          <p:cNvSpPr>
            <a:spLocks/>
          </p:cNvSpPr>
          <p:nvPr>
            <p:custDataLst>
              <p:tags r:id="rId3"/>
            </p:custDataLst>
          </p:nvPr>
        </p:nvSpPr>
        <p:spPr bwMode="auto">
          <a:xfrm>
            <a:off x="4011865" y="3189065"/>
            <a:ext cx="860050" cy="712263"/>
          </a:xfrm>
          <a:custGeom>
            <a:avLst/>
            <a:gdLst>
              <a:gd name="T0" fmla="*/ 0 w 384"/>
              <a:gd name="T1" fmla="*/ 295 h 295"/>
              <a:gd name="T2" fmla="*/ 0 w 384"/>
              <a:gd name="T3" fmla="*/ 103 h 295"/>
              <a:gd name="T4" fmla="*/ 384 w 384"/>
              <a:gd name="T5" fmla="*/ 0 h 295"/>
              <a:gd name="T6" fmla="*/ 384 w 384"/>
              <a:gd name="T7" fmla="*/ 295 h 295"/>
              <a:gd name="T8" fmla="*/ 0 w 384"/>
              <a:gd name="T9" fmla="*/ 295 h 295"/>
              <a:gd name="T10" fmla="*/ 0 60000 65536"/>
              <a:gd name="T11" fmla="*/ 0 60000 65536"/>
              <a:gd name="T12" fmla="*/ 0 60000 65536"/>
              <a:gd name="T13" fmla="*/ 0 60000 65536"/>
              <a:gd name="T14" fmla="*/ 0 60000 65536"/>
              <a:gd name="T15" fmla="*/ 0 w 384"/>
              <a:gd name="T16" fmla="*/ 0 h 295"/>
              <a:gd name="T17" fmla="*/ 384 w 384"/>
              <a:gd name="T18" fmla="*/ 295 h 295"/>
            </a:gdLst>
            <a:ahLst/>
            <a:cxnLst>
              <a:cxn ang="T10">
                <a:pos x="T0" y="T1"/>
              </a:cxn>
              <a:cxn ang="T11">
                <a:pos x="T2" y="T3"/>
              </a:cxn>
              <a:cxn ang="T12">
                <a:pos x="T4" y="T5"/>
              </a:cxn>
              <a:cxn ang="T13">
                <a:pos x="T6" y="T7"/>
              </a:cxn>
              <a:cxn ang="T14">
                <a:pos x="T8" y="T9"/>
              </a:cxn>
            </a:cxnLst>
            <a:rect l="T15" t="T16" r="T17" b="T18"/>
            <a:pathLst>
              <a:path w="384" h="295">
                <a:moveTo>
                  <a:pt x="0" y="295"/>
                </a:moveTo>
                <a:lnTo>
                  <a:pt x="0" y="103"/>
                </a:lnTo>
                <a:lnTo>
                  <a:pt x="384" y="0"/>
                </a:lnTo>
                <a:lnTo>
                  <a:pt x="384" y="295"/>
                </a:lnTo>
                <a:lnTo>
                  <a:pt x="0" y="295"/>
                </a:lnTo>
                <a:close/>
              </a:path>
            </a:pathLst>
          </a:custGeom>
          <a:gradFill rotWithShape="1">
            <a:gsLst>
              <a:gs pos="0">
                <a:schemeClr val="accent1">
                  <a:gamma/>
                  <a:shade val="46275"/>
                  <a:invGamma/>
                </a:schemeClr>
              </a:gs>
              <a:gs pos="100000">
                <a:schemeClr val="accent1"/>
              </a:gs>
            </a:gsLst>
            <a:lin ang="2700000" scaled="1"/>
          </a:gradFill>
          <a:ln w="9525">
            <a:solidFill>
              <a:schemeClr val="accent1">
                <a:lumMod val="50000"/>
              </a:schemeClr>
            </a:solidFill>
            <a:round/>
            <a:headEnd/>
            <a:tailEnd/>
          </a:ln>
          <a:effectLst/>
        </p:spPr>
        <p:txBody>
          <a:bodyPr/>
          <a:lstStyle/>
          <a:p>
            <a:pPr>
              <a:defRPr/>
            </a:pPr>
            <a:endParaRPr lang="ko-KR" altLang="en-US">
              <a:latin typeface="+mn-ea"/>
              <a:ea typeface="+mn-ea"/>
            </a:endParaRPr>
          </a:p>
        </p:txBody>
      </p:sp>
      <p:sp>
        <p:nvSpPr>
          <p:cNvPr id="24" name="Freeform 8"/>
          <p:cNvSpPr>
            <a:spLocks/>
          </p:cNvSpPr>
          <p:nvPr>
            <p:custDataLst>
              <p:tags r:id="rId4"/>
            </p:custDataLst>
          </p:nvPr>
        </p:nvSpPr>
        <p:spPr bwMode="auto">
          <a:xfrm>
            <a:off x="343423" y="4580072"/>
            <a:ext cx="334380" cy="712263"/>
          </a:xfrm>
          <a:custGeom>
            <a:avLst/>
            <a:gdLst>
              <a:gd name="T0" fmla="*/ 0 w 384"/>
              <a:gd name="T1" fmla="*/ 295 h 295"/>
              <a:gd name="T2" fmla="*/ 0 w 384"/>
              <a:gd name="T3" fmla="*/ 103 h 295"/>
              <a:gd name="T4" fmla="*/ 384 w 384"/>
              <a:gd name="T5" fmla="*/ 0 h 295"/>
              <a:gd name="T6" fmla="*/ 384 w 384"/>
              <a:gd name="T7" fmla="*/ 295 h 295"/>
              <a:gd name="T8" fmla="*/ 0 w 384"/>
              <a:gd name="T9" fmla="*/ 295 h 295"/>
              <a:gd name="T10" fmla="*/ 0 60000 65536"/>
              <a:gd name="T11" fmla="*/ 0 60000 65536"/>
              <a:gd name="T12" fmla="*/ 0 60000 65536"/>
              <a:gd name="T13" fmla="*/ 0 60000 65536"/>
              <a:gd name="T14" fmla="*/ 0 60000 65536"/>
              <a:gd name="T15" fmla="*/ 0 w 384"/>
              <a:gd name="T16" fmla="*/ 0 h 295"/>
              <a:gd name="T17" fmla="*/ 384 w 384"/>
              <a:gd name="T18" fmla="*/ 295 h 295"/>
            </a:gdLst>
            <a:ahLst/>
            <a:cxnLst>
              <a:cxn ang="T10">
                <a:pos x="T0" y="T1"/>
              </a:cxn>
              <a:cxn ang="T11">
                <a:pos x="T2" y="T3"/>
              </a:cxn>
              <a:cxn ang="T12">
                <a:pos x="T4" y="T5"/>
              </a:cxn>
              <a:cxn ang="T13">
                <a:pos x="T6" y="T7"/>
              </a:cxn>
              <a:cxn ang="T14">
                <a:pos x="T8" y="T9"/>
              </a:cxn>
            </a:cxnLst>
            <a:rect l="T15" t="T16" r="T17" b="T18"/>
            <a:pathLst>
              <a:path w="384" h="295">
                <a:moveTo>
                  <a:pt x="0" y="295"/>
                </a:moveTo>
                <a:lnTo>
                  <a:pt x="0" y="103"/>
                </a:lnTo>
                <a:lnTo>
                  <a:pt x="384" y="0"/>
                </a:lnTo>
                <a:lnTo>
                  <a:pt x="384" y="295"/>
                </a:lnTo>
                <a:lnTo>
                  <a:pt x="0" y="295"/>
                </a:lnTo>
                <a:close/>
              </a:path>
            </a:pathLst>
          </a:custGeom>
          <a:gradFill rotWithShape="1">
            <a:gsLst>
              <a:gs pos="0">
                <a:schemeClr val="accent1">
                  <a:gamma/>
                  <a:shade val="46275"/>
                  <a:invGamma/>
                </a:schemeClr>
              </a:gs>
              <a:gs pos="100000">
                <a:schemeClr val="accent1"/>
              </a:gs>
            </a:gsLst>
            <a:lin ang="2700000" scaled="1"/>
          </a:gradFill>
          <a:ln w="9525">
            <a:solidFill>
              <a:schemeClr val="accent1">
                <a:lumMod val="50000"/>
              </a:schemeClr>
            </a:solidFill>
            <a:round/>
            <a:headEnd/>
            <a:tailEnd/>
          </a:ln>
          <a:effectLst/>
        </p:spPr>
        <p:txBody>
          <a:bodyPr/>
          <a:lstStyle/>
          <a:p>
            <a:pPr>
              <a:defRPr/>
            </a:pPr>
            <a:endParaRPr lang="ko-KR" altLang="en-US">
              <a:latin typeface="+mn-ea"/>
              <a:ea typeface="+mn-ea"/>
            </a:endParaRPr>
          </a:p>
        </p:txBody>
      </p:sp>
      <p:sp>
        <p:nvSpPr>
          <p:cNvPr id="26" name="Rectangle 4"/>
          <p:cNvSpPr>
            <a:spLocks noChangeArrowheads="1"/>
          </p:cNvSpPr>
          <p:nvPr/>
        </p:nvSpPr>
        <p:spPr bwMode="gray">
          <a:xfrm>
            <a:off x="2493547" y="3450100"/>
            <a:ext cx="1791770" cy="588500"/>
          </a:xfrm>
          <a:prstGeom prst="rect">
            <a:avLst/>
          </a:prstGeom>
          <a:noFill/>
          <a:ln w="9525">
            <a:noFill/>
            <a:miter lim="800000"/>
            <a:headEnd/>
            <a:tailEnd/>
          </a:ln>
          <a:effectLst/>
        </p:spPr>
        <p:txBody>
          <a:bodyPr wrap="none" anchor="ctr"/>
          <a:lstStyle/>
          <a:p>
            <a:pPr algn="ctr">
              <a:defRPr/>
            </a:pPr>
            <a:r>
              <a:rPr lang="en-US" altLang="zh-CN" sz="2000" b="1" dirty="0" smtClean="0">
                <a:latin typeface="+mn-ea"/>
                <a:ea typeface="+mn-ea"/>
              </a:rPr>
              <a:t>SOA</a:t>
            </a:r>
            <a:endParaRPr lang="zh-CN" altLang="en-US" sz="2000" b="1" dirty="0">
              <a:latin typeface="+mn-ea"/>
              <a:ea typeface="+mn-ea"/>
            </a:endParaRPr>
          </a:p>
        </p:txBody>
      </p:sp>
      <p:sp>
        <p:nvSpPr>
          <p:cNvPr id="31" name="Rectangle 63"/>
          <p:cNvSpPr>
            <a:spLocks noChangeArrowheads="1"/>
          </p:cNvSpPr>
          <p:nvPr/>
        </p:nvSpPr>
        <p:spPr bwMode="gray">
          <a:xfrm>
            <a:off x="4643672" y="2667000"/>
            <a:ext cx="1791770" cy="588500"/>
          </a:xfrm>
          <a:prstGeom prst="rect">
            <a:avLst/>
          </a:prstGeom>
          <a:noFill/>
          <a:ln w="9525">
            <a:noFill/>
            <a:miter lim="800000"/>
            <a:headEnd/>
            <a:tailEnd/>
          </a:ln>
          <a:effectLst/>
        </p:spPr>
        <p:txBody>
          <a:bodyPr wrap="none" anchor="ctr"/>
          <a:lstStyle/>
          <a:p>
            <a:pPr algn="ctr">
              <a:defRPr/>
            </a:pPr>
            <a:r>
              <a:rPr lang="zh-CN" altLang="en-US" sz="2000" b="1" dirty="0" smtClean="0">
                <a:latin typeface="+mn-ea"/>
                <a:ea typeface="+mn-ea"/>
              </a:rPr>
              <a:t>业务平台</a:t>
            </a:r>
            <a:endParaRPr lang="zh-CN" altLang="en-US" sz="2000" b="1" dirty="0">
              <a:latin typeface="+mn-ea"/>
              <a:ea typeface="+mn-ea"/>
            </a:endParaRPr>
          </a:p>
        </p:txBody>
      </p:sp>
      <p:sp>
        <p:nvSpPr>
          <p:cNvPr id="67" name="TextBox 66"/>
          <p:cNvSpPr txBox="1"/>
          <p:nvPr/>
        </p:nvSpPr>
        <p:spPr>
          <a:xfrm>
            <a:off x="2636888" y="3962400"/>
            <a:ext cx="2057400" cy="923330"/>
          </a:xfrm>
          <a:prstGeom prst="rect">
            <a:avLst/>
          </a:prstGeom>
          <a:noFill/>
        </p:spPr>
        <p:txBody>
          <a:bodyPr wrap="square" rtlCol="0">
            <a:spAutoFit/>
          </a:bodyPr>
          <a:lstStyle/>
          <a:p>
            <a:r>
              <a:rPr lang="en-US" altLang="zh-CN" dirty="0" smtClean="0">
                <a:latin typeface="+mn-ea"/>
                <a:ea typeface="+mn-ea"/>
              </a:rPr>
              <a:t>SOA</a:t>
            </a:r>
            <a:r>
              <a:rPr lang="zh-CN" altLang="en-US" dirty="0" smtClean="0">
                <a:latin typeface="+mn-ea"/>
                <a:ea typeface="+mn-ea"/>
              </a:rPr>
              <a:t>应用平台</a:t>
            </a:r>
            <a:endParaRPr lang="en-US" altLang="zh-CN" dirty="0" smtClean="0">
              <a:latin typeface="+mn-ea"/>
              <a:ea typeface="+mn-ea"/>
            </a:endParaRPr>
          </a:p>
          <a:p>
            <a:r>
              <a:rPr lang="en-US" altLang="zh-CN" dirty="0" smtClean="0">
                <a:latin typeface="+mn-ea"/>
                <a:ea typeface="+mn-ea"/>
              </a:rPr>
              <a:t>SOA</a:t>
            </a:r>
            <a:r>
              <a:rPr lang="zh-CN" altLang="en-US" dirty="0" smtClean="0">
                <a:latin typeface="+mn-ea"/>
                <a:ea typeface="+mn-ea"/>
              </a:rPr>
              <a:t>流程平台</a:t>
            </a:r>
            <a:endParaRPr lang="en-US" altLang="zh-CN" dirty="0" smtClean="0">
              <a:latin typeface="+mn-ea"/>
              <a:ea typeface="+mn-ea"/>
            </a:endParaRPr>
          </a:p>
          <a:p>
            <a:r>
              <a:rPr lang="en-US" altLang="zh-CN" dirty="0" smtClean="0">
                <a:latin typeface="+mn-ea"/>
                <a:ea typeface="+mn-ea"/>
              </a:rPr>
              <a:t>SOA</a:t>
            </a:r>
            <a:r>
              <a:rPr lang="zh-CN" altLang="en-US" dirty="0" smtClean="0">
                <a:latin typeface="+mn-ea"/>
                <a:ea typeface="+mn-ea"/>
              </a:rPr>
              <a:t>集成平台</a:t>
            </a:r>
            <a:endParaRPr lang="zh-CN" altLang="en-US" dirty="0">
              <a:latin typeface="+mn-ea"/>
              <a:ea typeface="+mn-ea"/>
            </a:endParaRPr>
          </a:p>
        </p:txBody>
      </p:sp>
      <p:sp>
        <p:nvSpPr>
          <p:cNvPr id="68" name="TextBox 67"/>
          <p:cNvSpPr txBox="1"/>
          <p:nvPr/>
        </p:nvSpPr>
        <p:spPr>
          <a:xfrm>
            <a:off x="4858683" y="3276600"/>
            <a:ext cx="2057400" cy="1754326"/>
          </a:xfrm>
          <a:prstGeom prst="rect">
            <a:avLst/>
          </a:prstGeom>
          <a:noFill/>
        </p:spPr>
        <p:txBody>
          <a:bodyPr wrap="square" rtlCol="0">
            <a:spAutoFit/>
          </a:bodyPr>
          <a:lstStyle/>
          <a:p>
            <a:r>
              <a:rPr lang="zh-CN" altLang="en-US" dirty="0" smtClean="0">
                <a:latin typeface="+mn-ea"/>
                <a:ea typeface="+mn-ea"/>
              </a:rPr>
              <a:t>银行交易平台</a:t>
            </a:r>
            <a:endParaRPr lang="en-US" altLang="zh-CN" dirty="0" smtClean="0">
              <a:latin typeface="+mn-ea"/>
              <a:ea typeface="+mn-ea"/>
            </a:endParaRPr>
          </a:p>
          <a:p>
            <a:r>
              <a:rPr lang="zh-CN" altLang="en-US" dirty="0" smtClean="0">
                <a:latin typeface="+mn-ea"/>
                <a:ea typeface="+mn-ea"/>
              </a:rPr>
              <a:t>银行网点服务平台</a:t>
            </a:r>
            <a:endParaRPr lang="en-US" altLang="zh-CN" dirty="0" smtClean="0">
              <a:latin typeface="+mn-ea"/>
              <a:ea typeface="+mn-ea"/>
            </a:endParaRPr>
          </a:p>
          <a:p>
            <a:r>
              <a:rPr lang="zh-CN" altLang="en-US" dirty="0" smtClean="0">
                <a:latin typeface="+mn-ea"/>
                <a:ea typeface="+mn-ea"/>
              </a:rPr>
              <a:t>数据治理平台</a:t>
            </a:r>
            <a:endParaRPr lang="en-US" altLang="zh-CN" dirty="0" smtClean="0">
              <a:latin typeface="+mn-ea"/>
              <a:ea typeface="+mn-ea"/>
            </a:endParaRPr>
          </a:p>
          <a:p>
            <a:r>
              <a:rPr lang="en-US" altLang="zh-CN" dirty="0" smtClean="0">
                <a:latin typeface="+mn-ea"/>
                <a:ea typeface="+mn-ea"/>
              </a:rPr>
              <a:t>BPM/BAM</a:t>
            </a:r>
            <a:r>
              <a:rPr lang="zh-CN" altLang="en-US" dirty="0" smtClean="0">
                <a:latin typeface="+mn-ea"/>
                <a:ea typeface="+mn-ea"/>
              </a:rPr>
              <a:t>平台</a:t>
            </a:r>
            <a:endParaRPr lang="en-US" altLang="zh-CN" dirty="0" smtClean="0">
              <a:latin typeface="+mn-ea"/>
              <a:ea typeface="+mn-ea"/>
            </a:endParaRPr>
          </a:p>
          <a:p>
            <a:r>
              <a:rPr lang="en-US" altLang="zh-CN" dirty="0" smtClean="0">
                <a:latin typeface="+mn-ea"/>
                <a:ea typeface="+mn-ea"/>
              </a:rPr>
              <a:t>…</a:t>
            </a:r>
          </a:p>
          <a:p>
            <a:endParaRPr lang="zh-CN" altLang="en-US" dirty="0">
              <a:latin typeface="+mn-ea"/>
              <a:ea typeface="+mn-ea"/>
            </a:endParaRPr>
          </a:p>
        </p:txBody>
      </p:sp>
      <p:sp>
        <p:nvSpPr>
          <p:cNvPr id="69" name="TextBox 68"/>
          <p:cNvSpPr txBox="1"/>
          <p:nvPr/>
        </p:nvSpPr>
        <p:spPr>
          <a:xfrm>
            <a:off x="707032" y="4749783"/>
            <a:ext cx="2057400" cy="369332"/>
          </a:xfrm>
          <a:prstGeom prst="rect">
            <a:avLst/>
          </a:prstGeom>
          <a:noFill/>
        </p:spPr>
        <p:txBody>
          <a:bodyPr wrap="square" rtlCol="0">
            <a:spAutoFit/>
          </a:bodyPr>
          <a:lstStyle/>
          <a:p>
            <a:r>
              <a:rPr lang="zh-CN" altLang="en-US" dirty="0" smtClean="0">
                <a:latin typeface="+mn-ea"/>
                <a:ea typeface="+mn-ea"/>
              </a:rPr>
              <a:t>面向构件的中间件</a:t>
            </a:r>
            <a:endParaRPr lang="zh-CN" altLang="en-US" dirty="0">
              <a:latin typeface="+mn-ea"/>
              <a:ea typeface="+mn-ea"/>
            </a:endParaRPr>
          </a:p>
        </p:txBody>
      </p:sp>
      <p:sp>
        <p:nvSpPr>
          <p:cNvPr id="25" name="Freeform 8"/>
          <p:cNvSpPr>
            <a:spLocks/>
          </p:cNvSpPr>
          <p:nvPr>
            <p:custDataLst>
              <p:tags r:id="rId5"/>
            </p:custDataLst>
          </p:nvPr>
        </p:nvSpPr>
        <p:spPr bwMode="auto">
          <a:xfrm>
            <a:off x="7797186" y="1760817"/>
            <a:ext cx="931720" cy="712263"/>
          </a:xfrm>
          <a:custGeom>
            <a:avLst/>
            <a:gdLst>
              <a:gd name="T0" fmla="*/ 0 w 384"/>
              <a:gd name="T1" fmla="*/ 295 h 295"/>
              <a:gd name="T2" fmla="*/ 0 w 384"/>
              <a:gd name="T3" fmla="*/ 103 h 295"/>
              <a:gd name="T4" fmla="*/ 384 w 384"/>
              <a:gd name="T5" fmla="*/ 0 h 295"/>
              <a:gd name="T6" fmla="*/ 384 w 384"/>
              <a:gd name="T7" fmla="*/ 295 h 295"/>
              <a:gd name="T8" fmla="*/ 0 w 384"/>
              <a:gd name="T9" fmla="*/ 295 h 295"/>
              <a:gd name="T10" fmla="*/ 0 60000 65536"/>
              <a:gd name="T11" fmla="*/ 0 60000 65536"/>
              <a:gd name="T12" fmla="*/ 0 60000 65536"/>
              <a:gd name="T13" fmla="*/ 0 60000 65536"/>
              <a:gd name="T14" fmla="*/ 0 60000 65536"/>
              <a:gd name="T15" fmla="*/ 0 w 384"/>
              <a:gd name="T16" fmla="*/ 0 h 295"/>
              <a:gd name="T17" fmla="*/ 384 w 384"/>
              <a:gd name="T18" fmla="*/ 295 h 295"/>
            </a:gdLst>
            <a:ahLst/>
            <a:cxnLst>
              <a:cxn ang="T10">
                <a:pos x="T0" y="T1"/>
              </a:cxn>
              <a:cxn ang="T11">
                <a:pos x="T2" y="T3"/>
              </a:cxn>
              <a:cxn ang="T12">
                <a:pos x="T4" y="T5"/>
              </a:cxn>
              <a:cxn ang="T13">
                <a:pos x="T6" y="T7"/>
              </a:cxn>
              <a:cxn ang="T14">
                <a:pos x="T8" y="T9"/>
              </a:cxn>
            </a:cxnLst>
            <a:rect l="T15" t="T16" r="T17" b="T18"/>
            <a:pathLst>
              <a:path w="384" h="295">
                <a:moveTo>
                  <a:pt x="0" y="295"/>
                </a:moveTo>
                <a:lnTo>
                  <a:pt x="0" y="103"/>
                </a:lnTo>
                <a:lnTo>
                  <a:pt x="384" y="0"/>
                </a:lnTo>
                <a:lnTo>
                  <a:pt x="384" y="295"/>
                </a:lnTo>
                <a:lnTo>
                  <a:pt x="0" y="295"/>
                </a:lnTo>
                <a:close/>
              </a:path>
            </a:pathLst>
          </a:custGeom>
          <a:gradFill rotWithShape="1">
            <a:gsLst>
              <a:gs pos="0">
                <a:schemeClr val="accent1">
                  <a:gamma/>
                  <a:shade val="46275"/>
                  <a:invGamma/>
                </a:schemeClr>
              </a:gs>
              <a:gs pos="100000">
                <a:schemeClr val="accent1"/>
              </a:gs>
            </a:gsLst>
            <a:lin ang="2700000" scaled="1"/>
          </a:gradFill>
          <a:ln w="9525">
            <a:solidFill>
              <a:schemeClr val="accent1">
                <a:lumMod val="50000"/>
              </a:schemeClr>
            </a:solidFill>
            <a:round/>
            <a:headEnd/>
            <a:tailEnd/>
          </a:ln>
          <a:effectLst/>
        </p:spPr>
        <p:txBody>
          <a:bodyPr/>
          <a:lstStyle/>
          <a:p>
            <a:pPr>
              <a:defRPr/>
            </a:pPr>
            <a:endParaRPr lang="ko-KR" altLang="en-US">
              <a:latin typeface="+mn-ea"/>
              <a:ea typeface="+mn-ea"/>
            </a:endParaRPr>
          </a:p>
        </p:txBody>
      </p:sp>
      <p:sp>
        <p:nvSpPr>
          <p:cNvPr id="28" name="任意多边形 27"/>
          <p:cNvSpPr/>
          <p:nvPr/>
        </p:nvSpPr>
        <p:spPr bwMode="auto">
          <a:xfrm>
            <a:off x="158778" y="1786597"/>
            <a:ext cx="8772506" cy="3502855"/>
          </a:xfrm>
          <a:custGeom>
            <a:avLst/>
            <a:gdLst>
              <a:gd name="connsiteX0" fmla="*/ 0 w 9326880"/>
              <a:gd name="connsiteY0" fmla="*/ 3502855 h 3502855"/>
              <a:gd name="connsiteX1" fmla="*/ 562708 w 9326880"/>
              <a:gd name="connsiteY1" fmla="*/ 3502855 h 3502855"/>
              <a:gd name="connsiteX2" fmla="*/ 562708 w 9326880"/>
              <a:gd name="connsiteY2" fmla="*/ 2813538 h 3502855"/>
              <a:gd name="connsiteX3" fmla="*/ 2588456 w 9326880"/>
              <a:gd name="connsiteY3" fmla="*/ 2813538 h 3502855"/>
              <a:gd name="connsiteX4" fmla="*/ 2588456 w 9326880"/>
              <a:gd name="connsiteY4" fmla="*/ 2110154 h 3502855"/>
              <a:gd name="connsiteX5" fmla="*/ 5022166 w 9326880"/>
              <a:gd name="connsiteY5" fmla="*/ 2110154 h 3502855"/>
              <a:gd name="connsiteX6" fmla="*/ 5022166 w 9326880"/>
              <a:gd name="connsiteY6" fmla="*/ 1420837 h 3502855"/>
              <a:gd name="connsiteX7" fmla="*/ 7216726 w 9326880"/>
              <a:gd name="connsiteY7" fmla="*/ 1420837 h 3502855"/>
              <a:gd name="connsiteX8" fmla="*/ 7216726 w 9326880"/>
              <a:gd name="connsiteY8" fmla="*/ 703385 h 3502855"/>
              <a:gd name="connsiteX9" fmla="*/ 9129933 w 9326880"/>
              <a:gd name="connsiteY9" fmla="*/ 703385 h 3502855"/>
              <a:gd name="connsiteX10" fmla="*/ 9129933 w 9326880"/>
              <a:gd name="connsiteY10" fmla="*/ 0 h 3502855"/>
              <a:gd name="connsiteX11" fmla="*/ 9326880 w 9326880"/>
              <a:gd name="connsiteY11" fmla="*/ 0 h 350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26880" h="3502855">
                <a:moveTo>
                  <a:pt x="0" y="3502855"/>
                </a:moveTo>
                <a:lnTo>
                  <a:pt x="562708" y="3502855"/>
                </a:lnTo>
                <a:lnTo>
                  <a:pt x="562708" y="2813538"/>
                </a:lnTo>
                <a:lnTo>
                  <a:pt x="2588456" y="2813538"/>
                </a:lnTo>
                <a:lnTo>
                  <a:pt x="2588456" y="2110154"/>
                </a:lnTo>
                <a:lnTo>
                  <a:pt x="5022166" y="2110154"/>
                </a:lnTo>
                <a:lnTo>
                  <a:pt x="5022166" y="1420837"/>
                </a:lnTo>
                <a:lnTo>
                  <a:pt x="7216726" y="1420837"/>
                </a:lnTo>
                <a:lnTo>
                  <a:pt x="7216726" y="703385"/>
                </a:lnTo>
                <a:lnTo>
                  <a:pt x="9129933" y="703385"/>
                </a:lnTo>
                <a:lnTo>
                  <a:pt x="9129933" y="0"/>
                </a:lnTo>
                <a:lnTo>
                  <a:pt x="9326880" y="0"/>
                </a:lnTo>
              </a:path>
            </a:pathLst>
          </a:custGeom>
          <a:noFill/>
          <a:ln w="28575"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29" name="Rectangle 63"/>
          <p:cNvSpPr>
            <a:spLocks noChangeArrowheads="1"/>
          </p:cNvSpPr>
          <p:nvPr/>
        </p:nvSpPr>
        <p:spPr bwMode="gray">
          <a:xfrm>
            <a:off x="6520344" y="1933136"/>
            <a:ext cx="1791770" cy="588500"/>
          </a:xfrm>
          <a:prstGeom prst="rect">
            <a:avLst/>
          </a:prstGeom>
          <a:noFill/>
          <a:ln w="9525">
            <a:noFill/>
            <a:miter lim="800000"/>
            <a:headEnd/>
            <a:tailEnd/>
          </a:ln>
          <a:effectLst/>
        </p:spPr>
        <p:txBody>
          <a:bodyPr wrap="none" anchor="ctr"/>
          <a:lstStyle/>
          <a:p>
            <a:pPr algn="ctr">
              <a:defRPr/>
            </a:pPr>
            <a:r>
              <a:rPr lang="zh-CN" altLang="en-US" sz="2000" b="1" dirty="0" smtClean="0">
                <a:latin typeface="+mn-ea"/>
                <a:ea typeface="+mn-ea"/>
              </a:rPr>
              <a:t>云平台</a:t>
            </a:r>
            <a:endParaRPr lang="zh-CN" altLang="en-US" sz="2000" b="1" dirty="0">
              <a:latin typeface="+mn-ea"/>
              <a:ea typeface="+mn-ea"/>
            </a:endParaRPr>
          </a:p>
        </p:txBody>
      </p:sp>
      <p:sp>
        <p:nvSpPr>
          <p:cNvPr id="30" name="TextBox 29"/>
          <p:cNvSpPr txBox="1"/>
          <p:nvPr/>
        </p:nvSpPr>
        <p:spPr>
          <a:xfrm>
            <a:off x="6937136" y="2590800"/>
            <a:ext cx="2057400" cy="1754326"/>
          </a:xfrm>
          <a:prstGeom prst="rect">
            <a:avLst/>
          </a:prstGeom>
          <a:noFill/>
        </p:spPr>
        <p:txBody>
          <a:bodyPr wrap="square" rtlCol="0">
            <a:spAutoFit/>
          </a:bodyPr>
          <a:lstStyle/>
          <a:p>
            <a:r>
              <a:rPr lang="zh-CN" altLang="en-US" dirty="0" smtClean="0">
                <a:latin typeface="+mn-ea"/>
                <a:ea typeface="+mn-ea"/>
              </a:rPr>
              <a:t>云资源管理平台</a:t>
            </a:r>
            <a:endParaRPr lang="en-US" altLang="zh-CN" dirty="0" smtClean="0">
              <a:latin typeface="+mn-ea"/>
              <a:ea typeface="+mn-ea"/>
            </a:endParaRPr>
          </a:p>
          <a:p>
            <a:r>
              <a:rPr lang="zh-CN" altLang="en-US" dirty="0" smtClean="0">
                <a:latin typeface="+mn-ea"/>
                <a:ea typeface="+mn-ea"/>
              </a:rPr>
              <a:t>云应用开发平台</a:t>
            </a:r>
            <a:endParaRPr lang="en-US" altLang="zh-CN" dirty="0" smtClean="0">
              <a:latin typeface="+mn-ea"/>
              <a:ea typeface="+mn-ea"/>
            </a:endParaRPr>
          </a:p>
          <a:p>
            <a:r>
              <a:rPr lang="zh-CN" altLang="en-US" dirty="0" smtClean="0">
                <a:latin typeface="+mn-ea"/>
                <a:ea typeface="+mn-ea"/>
              </a:rPr>
              <a:t>云流程平台</a:t>
            </a:r>
            <a:endParaRPr lang="en-US" altLang="zh-CN" dirty="0" smtClean="0">
              <a:latin typeface="+mn-ea"/>
              <a:ea typeface="+mn-ea"/>
            </a:endParaRPr>
          </a:p>
          <a:p>
            <a:r>
              <a:rPr lang="zh-CN" altLang="en-US" dirty="0" smtClean="0">
                <a:latin typeface="+mn-ea"/>
                <a:ea typeface="+mn-ea"/>
              </a:rPr>
              <a:t>分布式数据挖掘</a:t>
            </a:r>
            <a:endParaRPr lang="en-US" altLang="zh-CN" dirty="0" smtClean="0">
              <a:latin typeface="+mn-ea"/>
              <a:ea typeface="+mn-ea"/>
            </a:endParaRPr>
          </a:p>
          <a:p>
            <a:r>
              <a:rPr lang="en-US" altLang="zh-CN" dirty="0" smtClean="0">
                <a:latin typeface="+mn-ea"/>
                <a:ea typeface="+mn-ea"/>
              </a:rPr>
              <a:t>…</a:t>
            </a:r>
          </a:p>
          <a:p>
            <a:endParaRPr lang="zh-CN" altLang="en-US" dirty="0">
              <a:latin typeface="+mn-ea"/>
              <a:ea typeface="+mn-ea"/>
            </a:endParaRPr>
          </a:p>
        </p:txBody>
      </p:sp>
      <p:cxnSp>
        <p:nvCxnSpPr>
          <p:cNvPr id="32" name="直接连接符 31"/>
          <p:cNvCxnSpPr/>
          <p:nvPr/>
        </p:nvCxnSpPr>
        <p:spPr bwMode="auto">
          <a:xfrm rot="5400000">
            <a:off x="7044759" y="5674519"/>
            <a:ext cx="71438" cy="0"/>
          </a:xfrm>
          <a:prstGeom prst="line">
            <a:avLst/>
          </a:prstGeom>
          <a:ln w="38100">
            <a:solidFill>
              <a:srgbClr val="CC3300"/>
            </a:solidFill>
          </a:ln>
        </p:spPr>
        <p:style>
          <a:lnRef idx="1">
            <a:schemeClr val="accent1"/>
          </a:lnRef>
          <a:fillRef idx="0">
            <a:schemeClr val="accent1"/>
          </a:fillRef>
          <a:effectRef idx="0">
            <a:schemeClr val="accent1"/>
          </a:effectRef>
          <a:fontRef idx="minor">
            <a:schemeClr val="tx1"/>
          </a:fontRef>
        </p:style>
      </p:cxnSp>
      <p:sp>
        <p:nvSpPr>
          <p:cNvPr id="33" name="TextBox 127"/>
          <p:cNvSpPr txBox="1">
            <a:spLocks noChangeArrowheads="1"/>
          </p:cNvSpPr>
          <p:nvPr/>
        </p:nvSpPr>
        <p:spPr bwMode="auto">
          <a:xfrm>
            <a:off x="7152149" y="5715000"/>
            <a:ext cx="1676400" cy="369332"/>
          </a:xfrm>
          <a:prstGeom prst="rect">
            <a:avLst/>
          </a:prstGeom>
          <a:noFill/>
          <a:ln w="9525">
            <a:noFill/>
            <a:miter lim="800000"/>
            <a:headEnd/>
            <a:tailEnd/>
          </a:ln>
        </p:spPr>
        <p:txBody>
          <a:bodyPr wrap="square">
            <a:spAutoFit/>
          </a:bodyPr>
          <a:lstStyle/>
          <a:p>
            <a:pPr algn="ctr"/>
            <a:r>
              <a:rPr lang="en-US" altLang="zh-CN" b="1" dirty="0" smtClean="0">
                <a:latin typeface="+mn-ea"/>
                <a:ea typeface="+mn-ea"/>
              </a:rPr>
              <a:t>2011~</a:t>
            </a:r>
            <a:endParaRPr lang="zh-CN" altLang="en-US" b="1" dirty="0">
              <a:latin typeface="+mn-ea"/>
              <a:ea typeface="+mn-ea"/>
            </a:endParaRPr>
          </a:p>
        </p:txBody>
      </p:sp>
      <p:sp>
        <p:nvSpPr>
          <p:cNvPr id="34" name="椭圆形标注 33"/>
          <p:cNvSpPr/>
          <p:nvPr/>
        </p:nvSpPr>
        <p:spPr bwMode="auto">
          <a:xfrm>
            <a:off x="0" y="2590800"/>
            <a:ext cx="1848510" cy="1295400"/>
          </a:xfrm>
          <a:prstGeom prst="wedgeEllipseCallout">
            <a:avLst>
              <a:gd name="adj1" fmla="val 13027"/>
              <a:gd name="adj2" fmla="val 77206"/>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重点解决应用开发的快速和灵活性问题</a:t>
            </a:r>
          </a:p>
        </p:txBody>
      </p:sp>
      <p:sp>
        <p:nvSpPr>
          <p:cNvPr id="35" name="椭圆形标注 34"/>
          <p:cNvSpPr/>
          <p:nvPr/>
        </p:nvSpPr>
        <p:spPr bwMode="auto">
          <a:xfrm>
            <a:off x="1776839" y="1905000"/>
            <a:ext cx="1791770" cy="1143000"/>
          </a:xfrm>
          <a:prstGeom prst="wedgeEllipseCallout">
            <a:avLst>
              <a:gd name="adj1" fmla="val 22744"/>
              <a:gd name="adj2" fmla="val 86030"/>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重点解决应用整合集成问题</a:t>
            </a:r>
          </a:p>
        </p:txBody>
      </p:sp>
      <p:sp>
        <p:nvSpPr>
          <p:cNvPr id="36" name="椭圆形标注 35"/>
          <p:cNvSpPr/>
          <p:nvPr/>
        </p:nvSpPr>
        <p:spPr bwMode="auto">
          <a:xfrm>
            <a:off x="3640280" y="914400"/>
            <a:ext cx="2150124" cy="1295400"/>
          </a:xfrm>
          <a:prstGeom prst="wedgeEllipseCallout">
            <a:avLst>
              <a:gd name="adj1" fmla="val 37260"/>
              <a:gd name="adj2" fmla="val 8161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重点解决对领域应用的平台化支撑问题（如交易能力）</a:t>
            </a:r>
          </a:p>
        </p:txBody>
      </p:sp>
      <p:sp>
        <p:nvSpPr>
          <p:cNvPr id="37" name="椭圆形标注 36"/>
          <p:cNvSpPr/>
          <p:nvPr/>
        </p:nvSpPr>
        <p:spPr bwMode="auto">
          <a:xfrm>
            <a:off x="6005416" y="228600"/>
            <a:ext cx="2006782" cy="1295400"/>
          </a:xfrm>
          <a:prstGeom prst="wedgeEllipseCallout">
            <a:avLst>
              <a:gd name="adj1" fmla="val 25653"/>
              <a:gd name="adj2" fmla="val 84559"/>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重点解决</a:t>
            </a:r>
            <a:r>
              <a:rPr kumimoji="0" lang="en-US" altLang="zh-CN" sz="2400" i="0" u="none" strike="noStrike" cap="none" normalizeH="0" baseline="-25000" dirty="0" smtClean="0">
                <a:ln>
                  <a:noFill/>
                </a:ln>
                <a:solidFill>
                  <a:schemeClr val="tx1"/>
                </a:solidFill>
                <a:effectLst/>
                <a:latin typeface="+mn-ea"/>
              </a:rPr>
              <a:t>IT</a:t>
            </a:r>
            <a:r>
              <a:rPr kumimoji="0" lang="zh-CN" altLang="en-US" sz="2400" i="0" u="none" strike="noStrike" cap="none" normalizeH="0" baseline="-25000" dirty="0" smtClean="0">
                <a:ln>
                  <a:noFill/>
                </a:ln>
                <a:solidFill>
                  <a:schemeClr val="tx1"/>
                </a:solidFill>
                <a:effectLst/>
                <a:latin typeface="+mn-ea"/>
              </a:rPr>
              <a:t>基础设施集约化、虚拟化问题</a:t>
            </a:r>
          </a:p>
        </p:txBody>
      </p:sp>
      <p:sp>
        <p:nvSpPr>
          <p:cNvPr id="39" name="Rectangle 2"/>
          <p:cNvSpPr txBox="1">
            <a:spLocks noChangeArrowheads="1"/>
          </p:cNvSpPr>
          <p:nvPr/>
        </p:nvSpPr>
        <p:spPr bwMode="auto">
          <a:xfrm>
            <a:off x="304800" y="152401"/>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普元技术与产品演进路线</a:t>
            </a:r>
            <a:endParaRPr lang="zh-CN" altLang="en-US" sz="2400" dirty="0" smtClean="0"/>
          </a:p>
        </p:txBody>
      </p:sp>
    </p:spTree>
    <p:extLst>
      <p:ext uri="{BB962C8B-B14F-4D97-AF65-F5344CB8AC3E}">
        <p14:creationId xmlns:p14="http://schemas.microsoft.com/office/powerpoint/2010/main" val="1562318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流程图: 可选过程 126"/>
          <p:cNvSpPr/>
          <p:nvPr/>
        </p:nvSpPr>
        <p:spPr>
          <a:xfrm>
            <a:off x="1295400" y="5679232"/>
            <a:ext cx="7562872" cy="721568"/>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ctr"/>
          <a:lstStyle/>
          <a:p>
            <a:r>
              <a:rPr lang="zh-CN" altLang="en-US" sz="1400" b="1" dirty="0">
                <a:solidFill>
                  <a:srgbClr val="000000"/>
                </a:solidFill>
                <a:latin typeface="微软雅黑" pitchFamily="34" charset="-122"/>
              </a:rPr>
              <a:t>运维</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平台</a:t>
            </a:r>
            <a:endParaRPr lang="en-US" altLang="zh-CN" sz="1400" b="1" dirty="0">
              <a:solidFill>
                <a:srgbClr val="000000"/>
              </a:solidFill>
              <a:latin typeface="微软雅黑" pitchFamily="34" charset="-122"/>
            </a:endParaRPr>
          </a:p>
        </p:txBody>
      </p:sp>
      <p:cxnSp>
        <p:nvCxnSpPr>
          <p:cNvPr id="124" name="直接连接符 123"/>
          <p:cNvCxnSpPr/>
          <p:nvPr/>
        </p:nvCxnSpPr>
        <p:spPr>
          <a:xfrm>
            <a:off x="6238729"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238729"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6238729"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375728"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375728"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375728"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504928"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504928"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504928"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流程图: 可选过程 59"/>
          <p:cNvSpPr/>
          <p:nvPr/>
        </p:nvSpPr>
        <p:spPr>
          <a:xfrm>
            <a:off x="1397283" y="1143000"/>
            <a:ext cx="1152000" cy="437400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t"/>
          <a:lstStyle/>
          <a:p>
            <a:pPr algn="ctr"/>
            <a:r>
              <a:rPr lang="zh-CN" altLang="en-US" sz="1400" b="1" dirty="0">
                <a:solidFill>
                  <a:srgbClr val="000000"/>
                </a:solidFill>
                <a:latin typeface="微软雅黑" pitchFamily="34" charset="-122"/>
              </a:rPr>
              <a:t>综合展现平台</a:t>
            </a:r>
            <a:endParaRPr lang="en-US" altLang="zh-CN" sz="1400" b="1" dirty="0">
              <a:solidFill>
                <a:srgbClr val="000000"/>
              </a:solidFill>
              <a:latin typeface="微软雅黑" pitchFamily="34" charset="-122"/>
            </a:endParaRPr>
          </a:p>
        </p:txBody>
      </p:sp>
      <p:sp>
        <p:nvSpPr>
          <p:cNvPr id="81" name="流程图: 可选过程 80"/>
          <p:cNvSpPr/>
          <p:nvPr/>
        </p:nvSpPr>
        <p:spPr>
          <a:xfrm>
            <a:off x="845118" y="192832"/>
            <a:ext cx="7562872" cy="721568"/>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ctr"/>
          <a:lstStyle/>
          <a:p>
            <a:r>
              <a:rPr lang="zh-CN" altLang="en-US" sz="1400" b="1" dirty="0">
                <a:solidFill>
                  <a:srgbClr val="000000"/>
                </a:solidFill>
                <a:latin typeface="微软雅黑" pitchFamily="34" charset="-122"/>
              </a:rPr>
              <a:t>    软件</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治理平台</a:t>
            </a:r>
            <a:endParaRPr lang="en-US" altLang="zh-CN" sz="1400" b="1" dirty="0">
              <a:solidFill>
                <a:srgbClr val="000000"/>
              </a:solidFill>
              <a:latin typeface="微软雅黑" pitchFamily="34" charset="-122"/>
            </a:endParaRPr>
          </a:p>
        </p:txBody>
      </p:sp>
      <p:sp>
        <p:nvSpPr>
          <p:cNvPr id="56" name="流程图: 可选过程 55"/>
          <p:cNvSpPr/>
          <p:nvPr/>
        </p:nvSpPr>
        <p:spPr>
          <a:xfrm>
            <a:off x="6915529" y="1143000"/>
            <a:ext cx="1152000" cy="437400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t"/>
          <a:lstStyle/>
          <a:p>
            <a:pPr algn="ctr"/>
            <a:r>
              <a:rPr lang="zh-CN" altLang="en-US" sz="1400" b="1" dirty="0">
                <a:solidFill>
                  <a:srgbClr val="000000"/>
                </a:solidFill>
                <a:latin typeface="微软雅黑" pitchFamily="34" charset="-122"/>
              </a:rPr>
              <a:t>数据应用平台</a:t>
            </a:r>
            <a:endParaRPr lang="en-US" altLang="zh-CN" sz="1400" b="1" dirty="0">
              <a:solidFill>
                <a:srgbClr val="000000"/>
              </a:solidFill>
              <a:latin typeface="微软雅黑" pitchFamily="34" charset="-122"/>
            </a:endParaRPr>
          </a:p>
        </p:txBody>
      </p:sp>
      <p:sp>
        <p:nvSpPr>
          <p:cNvPr id="57" name="圆角矩形 56"/>
          <p:cNvSpPr/>
          <p:nvPr/>
        </p:nvSpPr>
        <p:spPr>
          <a:xfrm>
            <a:off x="128980" y="1128682"/>
            <a:ext cx="972772" cy="4357718"/>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91" name="流程图: 可选过程 90"/>
          <p:cNvSpPr/>
          <p:nvPr/>
        </p:nvSpPr>
        <p:spPr>
          <a:xfrm>
            <a:off x="3236698" y="1143000"/>
            <a:ext cx="1152000" cy="437400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t"/>
          <a:lstStyle/>
          <a:p>
            <a:pPr algn="ctr"/>
            <a:r>
              <a:rPr lang="zh-CN" altLang="en-US" sz="1400" b="1" dirty="0" smtClean="0">
                <a:solidFill>
                  <a:srgbClr val="000000"/>
                </a:solidFill>
                <a:latin typeface="微软雅黑" pitchFamily="34" charset="-122"/>
              </a:rPr>
              <a:t>服务集成平台</a:t>
            </a:r>
            <a:endParaRPr lang="en-US" altLang="zh-CN" sz="1400" b="1" dirty="0">
              <a:solidFill>
                <a:srgbClr val="000000"/>
              </a:solidFill>
              <a:latin typeface="微软雅黑" pitchFamily="34" charset="-122"/>
            </a:endParaRPr>
          </a:p>
        </p:txBody>
      </p:sp>
      <p:sp>
        <p:nvSpPr>
          <p:cNvPr id="98" name="流程图: 可选过程 97"/>
          <p:cNvSpPr/>
          <p:nvPr/>
        </p:nvSpPr>
        <p:spPr>
          <a:xfrm>
            <a:off x="1855261" y="345232"/>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资源库</a:t>
            </a:r>
            <a:endParaRPr lang="en-US" altLang="zh-CN" sz="1600" dirty="0" smtClean="0">
              <a:solidFill>
                <a:schemeClr val="tx1"/>
              </a:solidFill>
            </a:endParaRPr>
          </a:p>
        </p:txBody>
      </p:sp>
      <p:sp>
        <p:nvSpPr>
          <p:cNvPr id="100" name="流程图: 可选过程 99"/>
          <p:cNvSpPr/>
          <p:nvPr/>
        </p:nvSpPr>
        <p:spPr>
          <a:xfrm>
            <a:off x="1514329" y="17904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企业</a:t>
            </a:r>
            <a:endParaRPr lang="en-US" altLang="zh-CN" sz="1600" dirty="0" smtClean="0">
              <a:solidFill>
                <a:schemeClr val="tx1"/>
              </a:solidFill>
            </a:endParaRPr>
          </a:p>
          <a:p>
            <a:pPr algn="ctr"/>
            <a:r>
              <a:rPr lang="zh-CN" altLang="en-US" sz="1600" dirty="0" smtClean="0">
                <a:solidFill>
                  <a:schemeClr val="tx1"/>
                </a:solidFill>
              </a:rPr>
              <a:t>门户</a:t>
            </a:r>
            <a:endParaRPr lang="en-US" altLang="zh-CN" sz="1600" dirty="0" smtClean="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295972" y="1485872"/>
            <a:ext cx="689701" cy="642942"/>
          </a:xfrm>
          <a:prstGeom prst="rect">
            <a:avLst/>
          </a:prstGeom>
          <a:noFill/>
          <a:ln w="9525">
            <a:noFill/>
            <a:miter lim="800000"/>
            <a:headEnd/>
            <a:tailEnd/>
          </a:ln>
          <a:effectLst/>
        </p:spPr>
      </p:pic>
      <p:sp>
        <p:nvSpPr>
          <p:cNvPr id="113" name="TextBox 112"/>
          <p:cNvSpPr txBox="1"/>
          <p:nvPr/>
        </p:nvSpPr>
        <p:spPr>
          <a:xfrm>
            <a:off x="199849" y="2085894"/>
            <a:ext cx="857256" cy="338554"/>
          </a:xfrm>
          <a:prstGeom prst="rect">
            <a:avLst/>
          </a:prstGeom>
          <a:noFill/>
        </p:spPr>
        <p:txBody>
          <a:bodyPr wrap="square" rtlCol="0">
            <a:spAutoFit/>
          </a:bodyPr>
          <a:lstStyle/>
          <a:p>
            <a:r>
              <a:rPr lang="zh-CN" altLang="en-US" sz="1600" dirty="0" smtClean="0">
                <a:latin typeface="+mn-ea"/>
                <a:ea typeface="+mn-ea"/>
              </a:rPr>
              <a:t>浏览器</a:t>
            </a:r>
            <a:endParaRPr lang="zh-CN" altLang="en-US" sz="1600" dirty="0">
              <a:latin typeface="+mn-ea"/>
              <a:ea typeface="+mn-ea"/>
            </a:endParaRPr>
          </a:p>
        </p:txBody>
      </p:sp>
      <p:pic>
        <p:nvPicPr>
          <p:cNvPr id="114" name="Picture 2"/>
          <p:cNvPicPr>
            <a:picLocks noChangeAspect="1" noChangeArrowheads="1"/>
          </p:cNvPicPr>
          <p:nvPr/>
        </p:nvPicPr>
        <p:blipFill>
          <a:blip r:embed="rId3" cstate="print"/>
          <a:srcRect/>
          <a:stretch>
            <a:fillRect/>
          </a:stretch>
        </p:blipFill>
        <p:spPr bwMode="auto">
          <a:xfrm>
            <a:off x="295972" y="3047626"/>
            <a:ext cx="689701" cy="642942"/>
          </a:xfrm>
          <a:prstGeom prst="rect">
            <a:avLst/>
          </a:prstGeom>
          <a:noFill/>
          <a:ln w="9525">
            <a:noFill/>
            <a:miter lim="800000"/>
            <a:headEnd/>
            <a:tailEnd/>
          </a:ln>
          <a:effectLst/>
        </p:spPr>
      </p:pic>
      <p:sp>
        <p:nvSpPr>
          <p:cNvPr id="115" name="TextBox 114"/>
          <p:cNvSpPr txBox="1"/>
          <p:nvPr/>
        </p:nvSpPr>
        <p:spPr>
          <a:xfrm>
            <a:off x="199849" y="3647648"/>
            <a:ext cx="857256" cy="338554"/>
          </a:xfrm>
          <a:prstGeom prst="rect">
            <a:avLst/>
          </a:prstGeom>
          <a:noFill/>
        </p:spPr>
        <p:txBody>
          <a:bodyPr wrap="square" rtlCol="0">
            <a:spAutoFit/>
          </a:bodyPr>
          <a:lstStyle/>
          <a:p>
            <a:r>
              <a:rPr lang="zh-CN" altLang="en-US" sz="1600" dirty="0" smtClean="0">
                <a:latin typeface="+mn-ea"/>
                <a:ea typeface="+mn-ea"/>
              </a:rPr>
              <a:t>   桌面</a:t>
            </a:r>
            <a:endParaRPr lang="zh-CN" altLang="en-US" sz="1600" dirty="0">
              <a:latin typeface="+mn-ea"/>
              <a:ea typeface="+mn-ea"/>
            </a:endParaRPr>
          </a:p>
        </p:txBody>
      </p:sp>
      <p:sp>
        <p:nvSpPr>
          <p:cNvPr id="117" name="TextBox 116"/>
          <p:cNvSpPr txBox="1"/>
          <p:nvPr/>
        </p:nvSpPr>
        <p:spPr>
          <a:xfrm>
            <a:off x="128411" y="5004970"/>
            <a:ext cx="1000132" cy="338554"/>
          </a:xfrm>
          <a:prstGeom prst="rect">
            <a:avLst/>
          </a:prstGeom>
          <a:noFill/>
        </p:spPr>
        <p:txBody>
          <a:bodyPr wrap="square" rtlCol="0">
            <a:spAutoFit/>
          </a:bodyPr>
          <a:lstStyle/>
          <a:p>
            <a:pPr algn="ctr"/>
            <a:r>
              <a:rPr lang="zh-CN" altLang="en-US" sz="1600" dirty="0" smtClean="0">
                <a:latin typeface="+mn-ea"/>
                <a:ea typeface="+mn-ea"/>
              </a:rPr>
              <a:t>移动设备</a:t>
            </a:r>
            <a:endParaRPr lang="zh-CN" altLang="en-US" sz="1600" dirty="0">
              <a:latin typeface="+mn-ea"/>
              <a:ea typeface="+mn-ea"/>
            </a:endParaRPr>
          </a:p>
        </p:txBody>
      </p:sp>
      <p:pic>
        <p:nvPicPr>
          <p:cNvPr id="118" name="Picture 66" descr="colour%2520blackberry%2520above">
            <a:hlinkClick r:id="rId4"/>
          </p:cNvPr>
          <p:cNvPicPr>
            <a:picLocks noChangeAspect="1" noChangeArrowheads="1"/>
          </p:cNvPicPr>
          <p:nvPr/>
        </p:nvPicPr>
        <p:blipFill>
          <a:blip r:embed="rId5" cstate="print"/>
          <a:srcRect/>
          <a:stretch>
            <a:fillRect/>
          </a:stretch>
        </p:blipFill>
        <p:spPr bwMode="auto">
          <a:xfrm>
            <a:off x="199849" y="4271954"/>
            <a:ext cx="785083" cy="785818"/>
          </a:xfrm>
          <a:prstGeom prst="rect">
            <a:avLst/>
          </a:prstGeom>
          <a:noFill/>
          <a:ln w="9525">
            <a:noFill/>
            <a:miter lim="800000"/>
            <a:headEnd/>
            <a:tailEnd/>
          </a:ln>
        </p:spPr>
      </p:pic>
      <p:cxnSp>
        <p:nvCxnSpPr>
          <p:cNvPr id="119" name="直接连接符 118"/>
          <p:cNvCxnSpPr/>
          <p:nvPr/>
        </p:nvCxnSpPr>
        <p:spPr>
          <a:xfrm>
            <a:off x="1128543" y="20574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128543" y="34290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128543" y="48768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流程图: 可选过程 72"/>
          <p:cNvSpPr/>
          <p:nvPr/>
        </p:nvSpPr>
        <p:spPr>
          <a:xfrm>
            <a:off x="1514329" y="27556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移动</a:t>
            </a:r>
            <a:endParaRPr lang="en-US" altLang="zh-CN" sz="1600" dirty="0" smtClean="0">
              <a:solidFill>
                <a:schemeClr val="tx1"/>
              </a:solidFill>
            </a:endParaRPr>
          </a:p>
          <a:p>
            <a:pPr algn="ctr"/>
            <a:r>
              <a:rPr lang="zh-CN" altLang="en-US" sz="1600" dirty="0" smtClean="0">
                <a:solidFill>
                  <a:schemeClr val="tx1"/>
                </a:solidFill>
              </a:rPr>
              <a:t>平台</a:t>
            </a:r>
            <a:endParaRPr lang="en-US" altLang="zh-CN" sz="1600" dirty="0" smtClean="0">
              <a:solidFill>
                <a:schemeClr val="tx1"/>
              </a:solidFill>
            </a:endParaRPr>
          </a:p>
        </p:txBody>
      </p:sp>
      <p:sp>
        <p:nvSpPr>
          <p:cNvPr id="83" name="流程图: 可选过程 82"/>
          <p:cNvSpPr/>
          <p:nvPr/>
        </p:nvSpPr>
        <p:spPr>
          <a:xfrm>
            <a:off x="2049648" y="5805264"/>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应用监控</a:t>
            </a:r>
            <a:endParaRPr lang="en-US" altLang="zh-CN" sz="1600" dirty="0" smtClean="0">
              <a:solidFill>
                <a:schemeClr val="tx1"/>
              </a:solidFill>
            </a:endParaRPr>
          </a:p>
        </p:txBody>
      </p:sp>
      <p:sp>
        <p:nvSpPr>
          <p:cNvPr id="87" name="流程图: 可选过程 86"/>
          <p:cNvSpPr/>
          <p:nvPr/>
        </p:nvSpPr>
        <p:spPr>
          <a:xfrm>
            <a:off x="4472701" y="345232"/>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开发治理</a:t>
            </a:r>
            <a:endParaRPr lang="en-US" altLang="zh-CN" sz="1600" dirty="0" smtClean="0">
              <a:solidFill>
                <a:schemeClr val="tx1"/>
              </a:solidFill>
            </a:endParaRPr>
          </a:p>
        </p:txBody>
      </p:sp>
      <p:sp>
        <p:nvSpPr>
          <p:cNvPr id="53" name="流程图: 可选过程 52"/>
          <p:cNvSpPr/>
          <p:nvPr/>
        </p:nvSpPr>
        <p:spPr>
          <a:xfrm>
            <a:off x="1514329" y="37208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集成</a:t>
            </a:r>
            <a:endParaRPr lang="en-US" altLang="zh-CN" sz="1600" dirty="0" smtClean="0">
              <a:solidFill>
                <a:schemeClr val="tx1"/>
              </a:solidFill>
            </a:endParaRPr>
          </a:p>
          <a:p>
            <a:pPr algn="ctr"/>
            <a:r>
              <a:rPr lang="zh-CN" altLang="en-US" sz="1600" dirty="0" smtClean="0">
                <a:solidFill>
                  <a:schemeClr val="tx1"/>
                </a:solidFill>
              </a:rPr>
              <a:t>桌面</a:t>
            </a:r>
            <a:endParaRPr lang="en-US" altLang="zh-CN" sz="1600" dirty="0" smtClean="0">
              <a:solidFill>
                <a:schemeClr val="tx1"/>
              </a:solidFill>
            </a:endParaRPr>
          </a:p>
        </p:txBody>
      </p:sp>
      <p:sp>
        <p:nvSpPr>
          <p:cNvPr id="67" name="流程图: 可选过程 66"/>
          <p:cNvSpPr/>
          <p:nvPr/>
        </p:nvSpPr>
        <p:spPr>
          <a:xfrm>
            <a:off x="5095729" y="1143000"/>
            <a:ext cx="1143000" cy="437520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vert="horz" anchor="t"/>
          <a:lstStyle/>
          <a:p>
            <a:pPr algn="ctr"/>
            <a:r>
              <a:rPr lang="zh-CN" altLang="en-US" sz="1400" b="1" dirty="0" smtClean="0">
                <a:solidFill>
                  <a:srgbClr val="000000"/>
                </a:solidFill>
                <a:latin typeface="微软雅黑" pitchFamily="34" charset="-122"/>
              </a:rPr>
              <a:t>应用交付平台</a:t>
            </a:r>
            <a:endParaRPr lang="en-US" altLang="zh-CN" sz="1400" b="1" dirty="0" smtClean="0">
              <a:solidFill>
                <a:srgbClr val="000000"/>
              </a:solidFill>
              <a:latin typeface="微软雅黑" pitchFamily="34" charset="-122"/>
            </a:endParaRPr>
          </a:p>
          <a:p>
            <a:pPr algn="ctr"/>
            <a:endParaRPr lang="en-US" altLang="zh-CN" sz="1400" b="1" dirty="0" smtClean="0">
              <a:solidFill>
                <a:srgbClr val="000000"/>
              </a:solidFill>
              <a:latin typeface="微软雅黑" pitchFamily="34" charset="-122"/>
            </a:endParaRPr>
          </a:p>
        </p:txBody>
      </p:sp>
      <p:sp>
        <p:nvSpPr>
          <p:cNvPr id="72" name="流程图: 可选过程 71"/>
          <p:cNvSpPr/>
          <p:nvPr/>
        </p:nvSpPr>
        <p:spPr>
          <a:xfrm>
            <a:off x="5229073" y="4510314"/>
            <a:ext cx="857256" cy="6858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600" b="1" dirty="0" smtClean="0">
                <a:solidFill>
                  <a:schemeClr val="bg1"/>
                </a:solidFill>
              </a:rPr>
              <a:t>应用</a:t>
            </a:r>
            <a:endParaRPr lang="en-US" altLang="zh-CN" sz="1600" b="1" dirty="0" smtClean="0">
              <a:solidFill>
                <a:schemeClr val="bg1"/>
              </a:solidFill>
            </a:endParaRPr>
          </a:p>
          <a:p>
            <a:pPr algn="ctr"/>
            <a:r>
              <a:rPr lang="zh-CN" altLang="en-US" sz="1600" b="1" dirty="0" smtClean="0">
                <a:solidFill>
                  <a:schemeClr val="bg1"/>
                </a:solidFill>
              </a:rPr>
              <a:t>服务器</a:t>
            </a:r>
            <a:endParaRPr lang="en-US" altLang="zh-CN" sz="1600" b="1" dirty="0" smtClean="0">
              <a:solidFill>
                <a:schemeClr val="bg1"/>
              </a:solidFill>
            </a:endParaRPr>
          </a:p>
        </p:txBody>
      </p:sp>
      <p:sp>
        <p:nvSpPr>
          <p:cNvPr id="110" name="流程图: 可选过程 109"/>
          <p:cNvSpPr/>
          <p:nvPr/>
        </p:nvSpPr>
        <p:spPr>
          <a:xfrm>
            <a:off x="5754901" y="345232"/>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数据治理</a:t>
            </a:r>
            <a:endParaRPr lang="en-US" altLang="zh-CN" sz="1600" dirty="0" smtClean="0">
              <a:solidFill>
                <a:schemeClr val="tx1"/>
              </a:solidFill>
            </a:endParaRPr>
          </a:p>
        </p:txBody>
      </p:sp>
      <p:sp>
        <p:nvSpPr>
          <p:cNvPr id="130" name="流程图: 可选过程 129"/>
          <p:cNvSpPr/>
          <p:nvPr/>
        </p:nvSpPr>
        <p:spPr>
          <a:xfrm>
            <a:off x="7076929" y="1905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数据分析与挖掘应用平台</a:t>
            </a:r>
            <a:endParaRPr lang="en-US" altLang="zh-CN" sz="1600" dirty="0" smtClean="0">
              <a:solidFill>
                <a:schemeClr val="tx1"/>
              </a:solidFill>
            </a:endParaRPr>
          </a:p>
        </p:txBody>
      </p:sp>
      <p:sp>
        <p:nvSpPr>
          <p:cNvPr id="132" name="流程图: 可选过程 131"/>
          <p:cNvSpPr/>
          <p:nvPr/>
        </p:nvSpPr>
        <p:spPr>
          <a:xfrm>
            <a:off x="7076929" y="3810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数据基础能力平台</a:t>
            </a:r>
            <a:endParaRPr lang="en-US" altLang="zh-CN" sz="1600" dirty="0" smtClean="0">
              <a:solidFill>
                <a:schemeClr val="tx1"/>
              </a:solidFill>
            </a:endParaRPr>
          </a:p>
        </p:txBody>
      </p:sp>
      <p:sp>
        <p:nvSpPr>
          <p:cNvPr id="54" name="流程图: 可选过程 53"/>
          <p:cNvSpPr/>
          <p:nvPr/>
        </p:nvSpPr>
        <p:spPr>
          <a:xfrm>
            <a:off x="3754032"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软件分发</a:t>
            </a:r>
            <a:endParaRPr lang="en-US" altLang="zh-CN" sz="1600" dirty="0" smtClean="0">
              <a:solidFill>
                <a:schemeClr val="tx1"/>
              </a:solidFill>
            </a:endParaRPr>
          </a:p>
        </p:txBody>
      </p:sp>
      <p:sp>
        <p:nvSpPr>
          <p:cNvPr id="55" name="流程图: 可选过程 54"/>
          <p:cNvSpPr/>
          <p:nvPr/>
        </p:nvSpPr>
        <p:spPr>
          <a:xfrm>
            <a:off x="5458416"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资源管理</a:t>
            </a:r>
            <a:endParaRPr lang="en-US" altLang="zh-CN" sz="1600" dirty="0" smtClean="0">
              <a:solidFill>
                <a:schemeClr val="tx1"/>
              </a:solidFill>
            </a:endParaRPr>
          </a:p>
        </p:txBody>
      </p:sp>
      <p:sp>
        <p:nvSpPr>
          <p:cNvPr id="59" name="流程图: 可选过程 58"/>
          <p:cNvSpPr/>
          <p:nvPr/>
        </p:nvSpPr>
        <p:spPr>
          <a:xfrm>
            <a:off x="7162800" y="5791200"/>
            <a:ext cx="13716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资源虚拟化</a:t>
            </a:r>
            <a:endParaRPr lang="en-US" altLang="zh-CN" sz="1600" dirty="0" smtClean="0">
              <a:solidFill>
                <a:schemeClr val="tx1"/>
              </a:solidFill>
            </a:endParaRPr>
          </a:p>
        </p:txBody>
      </p:sp>
      <p:sp>
        <p:nvSpPr>
          <p:cNvPr id="62" name="流程图: 可选过程 61"/>
          <p:cNvSpPr/>
          <p:nvPr/>
        </p:nvSpPr>
        <p:spPr>
          <a:xfrm>
            <a:off x="5229073" y="2704800"/>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BTP</a:t>
            </a:r>
          </a:p>
        </p:txBody>
      </p:sp>
      <p:sp>
        <p:nvSpPr>
          <p:cNvPr id="65" name="流程图: 可选过程 64"/>
          <p:cNvSpPr/>
          <p:nvPr/>
        </p:nvSpPr>
        <p:spPr>
          <a:xfrm>
            <a:off x="5229073" y="3614058"/>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EOS</a:t>
            </a:r>
          </a:p>
        </p:txBody>
      </p:sp>
      <p:sp>
        <p:nvSpPr>
          <p:cNvPr id="66" name="流程图: 可选过程 65"/>
          <p:cNvSpPr/>
          <p:nvPr/>
        </p:nvSpPr>
        <p:spPr>
          <a:xfrm>
            <a:off x="3400273" y="1777138"/>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BPS</a:t>
            </a:r>
          </a:p>
        </p:txBody>
      </p:sp>
      <p:sp>
        <p:nvSpPr>
          <p:cNvPr id="68" name="流程图: 可选过程 67"/>
          <p:cNvSpPr/>
          <p:nvPr/>
        </p:nvSpPr>
        <p:spPr>
          <a:xfrm>
            <a:off x="3447887" y="2946000"/>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ESB</a:t>
            </a:r>
          </a:p>
        </p:txBody>
      </p:sp>
      <p:sp>
        <p:nvSpPr>
          <p:cNvPr id="69" name="流程图: 可选过程 68"/>
          <p:cNvSpPr/>
          <p:nvPr/>
        </p:nvSpPr>
        <p:spPr>
          <a:xfrm>
            <a:off x="346723" y="5638800"/>
            <a:ext cx="720080" cy="32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1100" dirty="0" smtClean="0">
                <a:solidFill>
                  <a:schemeClr val="tx1"/>
                </a:solidFill>
              </a:rPr>
              <a:t>解决方案</a:t>
            </a:r>
            <a:endParaRPr lang="en-US" altLang="zh-CN" sz="1100" dirty="0" smtClean="0">
              <a:solidFill>
                <a:schemeClr val="tx1"/>
              </a:solidFill>
            </a:endParaRPr>
          </a:p>
        </p:txBody>
      </p:sp>
      <p:sp>
        <p:nvSpPr>
          <p:cNvPr id="75" name="流程图: 可选过程 74"/>
          <p:cNvSpPr/>
          <p:nvPr/>
        </p:nvSpPr>
        <p:spPr>
          <a:xfrm>
            <a:off x="346723" y="5998840"/>
            <a:ext cx="720080" cy="32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200" b="1" dirty="0" smtClean="0">
                <a:solidFill>
                  <a:schemeClr val="bg1"/>
                </a:solidFill>
              </a:rPr>
              <a:t>产品</a:t>
            </a:r>
            <a:endParaRPr lang="en-US" altLang="zh-CN" sz="1200" b="1" dirty="0" smtClean="0">
              <a:solidFill>
                <a:schemeClr val="bg1"/>
              </a:solidFill>
            </a:endParaRPr>
          </a:p>
        </p:txBody>
      </p:sp>
      <p:sp>
        <p:nvSpPr>
          <p:cNvPr id="76" name="流程图: 可选过程 75"/>
          <p:cNvSpPr/>
          <p:nvPr/>
        </p:nvSpPr>
        <p:spPr>
          <a:xfrm>
            <a:off x="346723" y="6305400"/>
            <a:ext cx="720080" cy="32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100" dirty="0" smtClean="0">
                <a:solidFill>
                  <a:schemeClr val="tx1"/>
                </a:solidFill>
              </a:rPr>
              <a:t>暂无</a:t>
            </a:r>
            <a:endParaRPr lang="en-US" altLang="zh-CN" sz="1100" dirty="0" smtClean="0">
              <a:solidFill>
                <a:schemeClr val="tx1"/>
              </a:solidFill>
            </a:endParaRPr>
          </a:p>
        </p:txBody>
      </p:sp>
      <p:sp>
        <p:nvSpPr>
          <p:cNvPr id="84" name="流程图: 可选过程 83"/>
          <p:cNvSpPr/>
          <p:nvPr/>
        </p:nvSpPr>
        <p:spPr>
          <a:xfrm>
            <a:off x="7126501" y="345232"/>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服务质量</a:t>
            </a:r>
            <a:endParaRPr lang="en-US" altLang="zh-CN" sz="1600" dirty="0" smtClean="0">
              <a:solidFill>
                <a:schemeClr val="tx1"/>
              </a:solidFill>
            </a:endParaRPr>
          </a:p>
        </p:txBody>
      </p:sp>
      <p:sp>
        <p:nvSpPr>
          <p:cNvPr id="85" name="流程图: 可选过程 84"/>
          <p:cNvSpPr/>
          <p:nvPr/>
        </p:nvSpPr>
        <p:spPr>
          <a:xfrm>
            <a:off x="3101101" y="345232"/>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架构治理</a:t>
            </a:r>
            <a:endParaRPr lang="en-US" altLang="zh-CN" sz="1600" dirty="0" smtClean="0">
              <a:solidFill>
                <a:schemeClr val="tx1"/>
              </a:solidFill>
            </a:endParaRPr>
          </a:p>
        </p:txBody>
      </p:sp>
      <p:sp>
        <p:nvSpPr>
          <p:cNvPr id="86" name="流程图: 可选过程 85"/>
          <p:cNvSpPr/>
          <p:nvPr/>
        </p:nvSpPr>
        <p:spPr>
          <a:xfrm>
            <a:off x="1514329" y="4686000"/>
            <a:ext cx="857256" cy="648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内容</a:t>
            </a:r>
            <a:endParaRPr lang="en-US" altLang="zh-CN" sz="1600" dirty="0" smtClean="0">
              <a:solidFill>
                <a:schemeClr val="tx1"/>
              </a:solidFill>
            </a:endParaRPr>
          </a:p>
          <a:p>
            <a:pPr algn="ctr"/>
            <a:r>
              <a:rPr lang="zh-CN" altLang="en-US" sz="1600" dirty="0" smtClean="0">
                <a:solidFill>
                  <a:schemeClr val="tx1"/>
                </a:solidFill>
              </a:rPr>
              <a:t>管理</a:t>
            </a:r>
            <a:endParaRPr lang="en-US" altLang="zh-CN" sz="1600" dirty="0" smtClean="0">
              <a:solidFill>
                <a:schemeClr val="tx1"/>
              </a:solidFill>
            </a:endParaRPr>
          </a:p>
        </p:txBody>
      </p:sp>
      <p:sp>
        <p:nvSpPr>
          <p:cNvPr id="90" name="流程图: 可选过程 89"/>
          <p:cNvSpPr/>
          <p:nvPr/>
        </p:nvSpPr>
        <p:spPr>
          <a:xfrm>
            <a:off x="3419329" y="4470000"/>
            <a:ext cx="857256" cy="86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smtClean="0">
                <a:solidFill>
                  <a:schemeClr val="tx1"/>
                </a:solidFill>
              </a:rPr>
              <a:t>复杂事件处理</a:t>
            </a:r>
            <a:endParaRPr lang="en-US" altLang="zh-CN" sz="1600" dirty="0" smtClean="0">
              <a:solidFill>
                <a:schemeClr val="tx1"/>
              </a:solidFill>
            </a:endParaRPr>
          </a:p>
        </p:txBody>
      </p:sp>
      <p:sp>
        <p:nvSpPr>
          <p:cNvPr id="92" name="流程图: 磁盘 91"/>
          <p:cNvSpPr/>
          <p:nvPr/>
        </p:nvSpPr>
        <p:spPr>
          <a:xfrm>
            <a:off x="8308286" y="1285860"/>
            <a:ext cx="714348" cy="642942"/>
          </a:xfrm>
          <a:prstGeom prst="flowChartMagneticDisk">
            <a:avLst/>
          </a:prstGeom>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altLang="zh-CN" sz="1600" dirty="0" smtClean="0">
                <a:solidFill>
                  <a:schemeClr val="tx1"/>
                </a:solidFill>
              </a:rPr>
              <a:t>RDB</a:t>
            </a:r>
            <a:endParaRPr lang="zh-CN" altLang="en-US" sz="1600" dirty="0" smtClean="0">
              <a:solidFill>
                <a:schemeClr val="tx1"/>
              </a:solidFill>
            </a:endParaRPr>
          </a:p>
        </p:txBody>
      </p:sp>
      <p:cxnSp>
        <p:nvCxnSpPr>
          <p:cNvPr id="93" name="肘形连接符 92"/>
          <p:cNvCxnSpPr>
            <a:endCxn id="92" idx="2"/>
          </p:cNvCxnSpPr>
          <p:nvPr/>
        </p:nvCxnSpPr>
        <p:spPr>
          <a:xfrm flipV="1">
            <a:off x="8067529" y="1607347"/>
            <a:ext cx="240756" cy="172266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流程图: 磁盘 93"/>
          <p:cNvSpPr/>
          <p:nvPr/>
        </p:nvSpPr>
        <p:spPr>
          <a:xfrm>
            <a:off x="8302558" y="3581400"/>
            <a:ext cx="714348" cy="570934"/>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rIns="0" rtlCol="0" anchor="t" anchorCtr="0"/>
          <a:lstStyle/>
          <a:p>
            <a:pPr algn="ctr"/>
            <a:r>
              <a:rPr lang="en-US" altLang="zh-CN" sz="1600" dirty="0" err="1" smtClean="0">
                <a:solidFill>
                  <a:schemeClr val="tx1"/>
                </a:solidFill>
              </a:rPr>
              <a:t>NoSQL</a:t>
            </a:r>
            <a:endParaRPr lang="zh-CN" altLang="en-US" sz="1600" dirty="0" smtClean="0">
              <a:solidFill>
                <a:schemeClr val="tx1"/>
              </a:solidFill>
            </a:endParaRPr>
          </a:p>
        </p:txBody>
      </p:sp>
      <p:sp>
        <p:nvSpPr>
          <p:cNvPr id="95" name="流程图: 磁盘 94"/>
          <p:cNvSpPr/>
          <p:nvPr/>
        </p:nvSpPr>
        <p:spPr>
          <a:xfrm>
            <a:off x="8302558" y="45419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smtClean="0">
                <a:solidFill>
                  <a:schemeClr val="tx1"/>
                </a:solidFill>
              </a:rPr>
              <a:t>内存数据库</a:t>
            </a:r>
          </a:p>
        </p:txBody>
      </p:sp>
      <p:cxnSp>
        <p:nvCxnSpPr>
          <p:cNvPr id="97" name="肘形连接符 96"/>
          <p:cNvCxnSpPr>
            <a:endCxn id="94" idx="2"/>
          </p:cNvCxnSpPr>
          <p:nvPr/>
        </p:nvCxnSpPr>
        <p:spPr>
          <a:xfrm>
            <a:off x="8067529" y="3330004"/>
            <a:ext cx="235024" cy="53686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endCxn id="95" idx="2"/>
          </p:cNvCxnSpPr>
          <p:nvPr/>
        </p:nvCxnSpPr>
        <p:spPr>
          <a:xfrm>
            <a:off x="8067529" y="3330000"/>
            <a:ext cx="235024" cy="160795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流程图: 磁盘 103"/>
          <p:cNvSpPr/>
          <p:nvPr/>
        </p:nvSpPr>
        <p:spPr>
          <a:xfrm>
            <a:off x="8296133" y="21797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smtClean="0">
                <a:solidFill>
                  <a:schemeClr val="tx1"/>
                </a:solidFill>
              </a:rPr>
              <a:t>数据</a:t>
            </a:r>
            <a:endParaRPr lang="en-US" altLang="zh-CN" sz="1600" dirty="0" smtClean="0">
              <a:solidFill>
                <a:schemeClr val="tx1"/>
              </a:solidFill>
            </a:endParaRPr>
          </a:p>
          <a:p>
            <a:pPr algn="ctr"/>
            <a:r>
              <a:rPr lang="zh-CN" altLang="en-US" sz="1600" dirty="0" smtClean="0">
                <a:solidFill>
                  <a:schemeClr val="tx1"/>
                </a:solidFill>
              </a:rPr>
              <a:t>仓库</a:t>
            </a:r>
          </a:p>
        </p:txBody>
      </p:sp>
      <p:cxnSp>
        <p:nvCxnSpPr>
          <p:cNvPr id="105" name="肘形连接符 104"/>
          <p:cNvCxnSpPr>
            <a:endCxn id="104" idx="2"/>
          </p:cNvCxnSpPr>
          <p:nvPr/>
        </p:nvCxnSpPr>
        <p:spPr>
          <a:xfrm flipV="1">
            <a:off x="8067529" y="2575756"/>
            <a:ext cx="228600" cy="75424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流程图: 可选过程 60"/>
          <p:cNvSpPr/>
          <p:nvPr/>
        </p:nvSpPr>
        <p:spPr>
          <a:xfrm>
            <a:off x="5249998" y="1828398"/>
            <a:ext cx="857256" cy="6354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IBS</a:t>
            </a:r>
          </a:p>
        </p:txBody>
      </p:sp>
      <p:sp>
        <p:nvSpPr>
          <p:cNvPr id="70" name="矩形标注 69"/>
          <p:cNvSpPr/>
          <p:nvPr/>
        </p:nvSpPr>
        <p:spPr bwMode="auto">
          <a:xfrm>
            <a:off x="6062887" y="11430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银行网点服务平台</a:t>
            </a:r>
            <a:endParaRPr kumimoji="0" lang="zh-CN" altLang="en-US" sz="1800" i="0" u="none" strike="noStrike" cap="none" normalizeH="0" baseline="-25000" dirty="0" smtClean="0">
              <a:ln>
                <a:noFill/>
              </a:ln>
              <a:solidFill>
                <a:schemeClr val="tx1"/>
              </a:solidFill>
              <a:effectLst/>
              <a:latin typeface="+mn-ea"/>
              <a:ea typeface="+mn-ea"/>
            </a:endParaRPr>
          </a:p>
        </p:txBody>
      </p:sp>
      <p:sp>
        <p:nvSpPr>
          <p:cNvPr id="71" name="矩形标注 70"/>
          <p:cNvSpPr/>
          <p:nvPr/>
        </p:nvSpPr>
        <p:spPr bwMode="auto">
          <a:xfrm>
            <a:off x="6062887" y="21336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银行交易平台</a:t>
            </a:r>
            <a:endParaRPr kumimoji="0" lang="zh-CN" altLang="en-US" sz="1800" i="0" u="none" strike="noStrike" cap="none" normalizeH="0" baseline="-25000" dirty="0" smtClean="0">
              <a:ln>
                <a:noFill/>
              </a:ln>
              <a:solidFill>
                <a:schemeClr val="tx1"/>
              </a:solidFill>
              <a:effectLst/>
              <a:latin typeface="+mn-ea"/>
              <a:ea typeface="+mn-ea"/>
            </a:endParaRPr>
          </a:p>
        </p:txBody>
      </p:sp>
      <p:sp>
        <p:nvSpPr>
          <p:cNvPr id="74" name="矩形标注 73"/>
          <p:cNvSpPr/>
          <p:nvPr/>
        </p:nvSpPr>
        <p:spPr bwMode="auto">
          <a:xfrm>
            <a:off x="6062887" y="32004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管理类应用开发平台</a:t>
            </a:r>
            <a:endParaRPr kumimoji="0" lang="zh-CN" altLang="en-US" sz="1800" i="0" u="none" strike="noStrike" cap="none" normalizeH="0" baseline="-25000" dirty="0" smtClean="0">
              <a:ln>
                <a:noFill/>
              </a:ln>
              <a:solidFill>
                <a:schemeClr val="tx1"/>
              </a:solidFill>
              <a:effectLst/>
              <a:latin typeface="+mn-ea"/>
              <a:ea typeface="+mn-ea"/>
            </a:endParaRPr>
          </a:p>
        </p:txBody>
      </p:sp>
      <p:sp>
        <p:nvSpPr>
          <p:cNvPr id="77" name="矩形标注 76"/>
          <p:cNvSpPr/>
          <p:nvPr/>
        </p:nvSpPr>
        <p:spPr bwMode="auto">
          <a:xfrm>
            <a:off x="1834310" y="26670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企业服务总线</a:t>
            </a:r>
            <a:endParaRPr kumimoji="0" lang="zh-CN" altLang="en-US" sz="1800" i="0" u="none" strike="noStrike" cap="none" normalizeH="0" baseline="-25000" dirty="0" smtClean="0">
              <a:ln>
                <a:noFill/>
              </a:ln>
              <a:solidFill>
                <a:schemeClr val="tx1"/>
              </a:solidFill>
              <a:effectLst/>
              <a:latin typeface="+mn-ea"/>
              <a:ea typeface="+mn-ea"/>
            </a:endParaRPr>
          </a:p>
        </p:txBody>
      </p:sp>
      <p:sp>
        <p:nvSpPr>
          <p:cNvPr id="79" name="矩形标注 78"/>
          <p:cNvSpPr/>
          <p:nvPr/>
        </p:nvSpPr>
        <p:spPr bwMode="auto">
          <a:xfrm>
            <a:off x="1834309" y="13716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流程集成平台</a:t>
            </a:r>
            <a:endParaRPr kumimoji="0" lang="zh-CN" altLang="en-US" sz="1800" i="0" u="none" strike="noStrike" cap="none" normalizeH="0" baseline="-25000" dirty="0" smtClean="0">
              <a:ln>
                <a:noFill/>
              </a:ln>
              <a:solidFill>
                <a:schemeClr val="tx1"/>
              </a:solidFill>
              <a:effectLst/>
              <a:latin typeface="+mn-ea"/>
              <a:ea typeface="+mn-ea"/>
            </a:endParaRPr>
          </a:p>
        </p:txBody>
      </p:sp>
    </p:spTree>
    <p:extLst>
      <p:ext uri="{BB962C8B-B14F-4D97-AF65-F5344CB8AC3E}">
        <p14:creationId xmlns:p14="http://schemas.microsoft.com/office/powerpoint/2010/main" val="252795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ppt_x"/>
                                          </p:val>
                                        </p:tav>
                                        <p:tav tm="100000">
                                          <p:val>
                                            <p:strVal val="#ppt_x"/>
                                          </p:val>
                                        </p:tav>
                                      </p:tavLst>
                                    </p:anim>
                                    <p:anim calcmode="lin" valueType="num">
                                      <p:cBhvr additive="base">
                                        <p:cTn id="2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ppt_x"/>
                                          </p:val>
                                        </p:tav>
                                        <p:tav tm="100000">
                                          <p:val>
                                            <p:strVal val="#ppt_x"/>
                                          </p:val>
                                        </p:tav>
                                      </p:tavLst>
                                    </p:anim>
                                    <p:anim calcmode="lin" valueType="num">
                                      <p:cBhvr additive="base">
                                        <p:cTn id="3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4" grpId="0" animBg="1"/>
      <p:bldP spid="77" grpId="0" animBg="1"/>
      <p:bldP spid="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3"/>
          <p:cNvSpPr>
            <a:spLocks noChangeArrowheads="1"/>
          </p:cNvSpPr>
          <p:nvPr/>
        </p:nvSpPr>
        <p:spPr bwMode="auto">
          <a:xfrm>
            <a:off x="1238726" y="1321212"/>
            <a:ext cx="7776864" cy="4896372"/>
          </a:xfrm>
          <a:prstGeom prst="rect">
            <a:avLst/>
          </a:prstGeom>
          <a:solidFill>
            <a:schemeClr val="accent1">
              <a:lumMod val="75000"/>
            </a:schemeClr>
          </a:solidFill>
          <a:ln>
            <a:headEnd/>
            <a:tailEnd/>
          </a:ln>
        </p:spPr>
        <p:style>
          <a:lnRef idx="0">
            <a:schemeClr val="accent5"/>
          </a:lnRef>
          <a:fillRef idx="3">
            <a:schemeClr val="accent5"/>
          </a:fillRef>
          <a:effectRef idx="3">
            <a:schemeClr val="accent5"/>
          </a:effectRef>
          <a:fontRef idx="minor">
            <a:schemeClr val="lt1"/>
          </a:fontRef>
        </p:style>
        <p:txBody>
          <a:bodyPr rot="10800000" wrap="none" lIns="78308" tIns="39154" rIns="78308" bIns="39154" anchor="ctr"/>
          <a:lstStyle/>
          <a:p>
            <a:pPr algn="ctr" defTabSz="784225"/>
            <a:endParaRPr lang="zh-CN" altLang="en-US" sz="1700" b="1">
              <a:latin typeface="华文细黑" pitchFamily="2" charset="-122"/>
              <a:ea typeface="华文细黑" pitchFamily="2" charset="-122"/>
            </a:endParaRPr>
          </a:p>
        </p:txBody>
      </p:sp>
      <p:sp>
        <p:nvSpPr>
          <p:cNvPr id="33796" name="AutoShape 2"/>
          <p:cNvSpPr>
            <a:spLocks noChangeArrowheads="1"/>
          </p:cNvSpPr>
          <p:nvPr/>
        </p:nvSpPr>
        <p:spPr bwMode="auto">
          <a:xfrm>
            <a:off x="1706764" y="2329092"/>
            <a:ext cx="3024344" cy="2484314"/>
          </a:xfrm>
          <a:prstGeom prst="roundRect">
            <a:avLst>
              <a:gd name="adj" fmla="val 4940"/>
            </a:avLst>
          </a:prstGeom>
          <a:solidFill>
            <a:srgbClr val="BBE0E3"/>
          </a:solidFill>
          <a:ln w="38100" algn="ctr">
            <a:solidFill>
              <a:srgbClr val="FFC000"/>
            </a:solidFill>
            <a:round/>
            <a:headEnd/>
            <a:tailEnd/>
          </a:ln>
        </p:spPr>
        <p:txBody>
          <a:bodyPr vert="eaVert" wrap="none" anchor="b"/>
          <a:lstStyle/>
          <a:p>
            <a:pPr algn="ctr"/>
            <a:r>
              <a:rPr lang="zh-CN" altLang="en-US" sz="1400" b="1" dirty="0" smtClean="0">
                <a:solidFill>
                  <a:srgbClr val="FF0000"/>
                </a:solidFill>
                <a:latin typeface="微软雅黑" pitchFamily="34" charset="-122"/>
                <a:ea typeface="微软雅黑" pitchFamily="34" charset="-122"/>
              </a:rPr>
              <a:t>云应用交付平台</a:t>
            </a:r>
            <a:endParaRPr lang="zh-CN" altLang="en-US" sz="1400" b="1" dirty="0">
              <a:solidFill>
                <a:srgbClr val="FF0000"/>
              </a:solidFill>
              <a:latin typeface="微软雅黑" pitchFamily="34" charset="-122"/>
              <a:ea typeface="微软雅黑" pitchFamily="34" charset="-122"/>
            </a:endParaRPr>
          </a:p>
        </p:txBody>
      </p:sp>
      <p:sp>
        <p:nvSpPr>
          <p:cNvPr id="33813" name="Freeform 75"/>
          <p:cNvSpPr>
            <a:spLocks/>
          </p:cNvSpPr>
          <p:nvPr/>
        </p:nvSpPr>
        <p:spPr bwMode="auto">
          <a:xfrm>
            <a:off x="6855182" y="4536526"/>
            <a:ext cx="242888" cy="204788"/>
          </a:xfrm>
          <a:custGeom>
            <a:avLst/>
            <a:gdLst>
              <a:gd name="T0" fmla="*/ 81484221 w 362"/>
              <a:gd name="T1" fmla="*/ 0 h 589"/>
              <a:gd name="T2" fmla="*/ 162968442 w 362"/>
              <a:gd name="T3" fmla="*/ 14264579 h 589"/>
              <a:gd name="T4" fmla="*/ 122001570 w 362"/>
              <a:gd name="T5" fmla="*/ 14264579 h 589"/>
              <a:gd name="T6" fmla="*/ 122001570 w 362"/>
              <a:gd name="T7" fmla="*/ 57058663 h 589"/>
              <a:gd name="T8" fmla="*/ 162968442 w 362"/>
              <a:gd name="T9" fmla="*/ 57058663 h 589"/>
              <a:gd name="T10" fmla="*/ 81484221 w 362"/>
              <a:gd name="T11" fmla="*/ 71202242 h 589"/>
              <a:gd name="T12" fmla="*/ 0 w 362"/>
              <a:gd name="T13" fmla="*/ 57058663 h 589"/>
              <a:gd name="T14" fmla="*/ 40517338 w 362"/>
              <a:gd name="T15" fmla="*/ 57058663 h 589"/>
              <a:gd name="T16" fmla="*/ 40517338 w 362"/>
              <a:gd name="T17" fmla="*/ 14264579 h 589"/>
              <a:gd name="T18" fmla="*/ 0 w 362"/>
              <a:gd name="T19" fmla="*/ 14264579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33814" name="Freeform 76"/>
          <p:cNvSpPr>
            <a:spLocks/>
          </p:cNvSpPr>
          <p:nvPr/>
        </p:nvSpPr>
        <p:spPr bwMode="auto">
          <a:xfrm>
            <a:off x="7863297" y="4536526"/>
            <a:ext cx="242887" cy="204788"/>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grpSp>
        <p:nvGrpSpPr>
          <p:cNvPr id="2" name="组合 99"/>
          <p:cNvGrpSpPr>
            <a:grpSpLocks/>
          </p:cNvGrpSpPr>
          <p:nvPr/>
        </p:nvGrpSpPr>
        <p:grpSpPr bwMode="auto">
          <a:xfrm>
            <a:off x="1166718" y="457200"/>
            <a:ext cx="7602611" cy="648000"/>
            <a:chOff x="1285151" y="1178859"/>
            <a:chExt cx="5368708" cy="645114"/>
          </a:xfrm>
        </p:grpSpPr>
        <p:sp>
          <p:nvSpPr>
            <p:cNvPr id="33870" name="AutoShape 15"/>
            <p:cNvSpPr>
              <a:spLocks noChangeArrowheads="1"/>
            </p:cNvSpPr>
            <p:nvPr/>
          </p:nvSpPr>
          <p:spPr bwMode="auto">
            <a:xfrm flipH="1" flipV="1">
              <a:off x="1285151" y="1178859"/>
              <a:ext cx="5368708" cy="645114"/>
            </a:xfrm>
            <a:prstGeom prst="roundRect">
              <a:avLst>
                <a:gd name="adj" fmla="val 17639"/>
              </a:avLst>
            </a:prstGeom>
            <a:noFill/>
            <a:ln w="9525">
              <a:solidFill>
                <a:schemeClr val="tx1"/>
              </a:solidFill>
              <a:prstDash val="dash"/>
              <a:round/>
              <a:headEnd/>
              <a:tailEnd/>
            </a:ln>
          </p:spPr>
          <p:txBody>
            <a:bodyPr wrap="none" anchor="ctr"/>
            <a:lstStyle/>
            <a:p>
              <a:endParaRPr lang="zh-CN" altLang="en-US">
                <a:latin typeface="微软雅黑" pitchFamily="34" charset="-122"/>
                <a:ea typeface="微软雅黑" pitchFamily="34" charset="-122"/>
              </a:endParaRPr>
            </a:p>
          </p:txBody>
        </p:sp>
        <p:sp>
          <p:nvSpPr>
            <p:cNvPr id="33871" name="Text Box 16"/>
            <p:cNvSpPr txBox="1">
              <a:spLocks noChangeArrowheads="1"/>
            </p:cNvSpPr>
            <p:nvPr/>
          </p:nvSpPr>
          <p:spPr bwMode="auto">
            <a:xfrm>
              <a:off x="2883169" y="1206738"/>
              <a:ext cx="2194352" cy="274890"/>
            </a:xfrm>
            <a:prstGeom prst="rect">
              <a:avLst/>
            </a:prstGeom>
            <a:noFill/>
            <a:ln w="9525" algn="ctr">
              <a:noFill/>
              <a:miter lim="800000"/>
              <a:headEnd/>
              <a:tailEnd/>
            </a:ln>
          </p:spPr>
          <p:txBody>
            <a:bodyPr lIns="91274" tIns="45632" rIns="91274" bIns="45632">
              <a:spAutoFit/>
            </a:bodyPr>
            <a:lstStyle/>
            <a:p>
              <a:pPr algn="ctr"/>
              <a:r>
                <a:rPr lang="zh-CN" altLang="en-US" sz="1200" b="1" dirty="0" smtClean="0">
                  <a:solidFill>
                    <a:schemeClr val="tx2"/>
                  </a:solidFill>
                  <a:latin typeface="微软雅黑" pitchFamily="34" charset="-122"/>
                  <a:ea typeface="微软雅黑" pitchFamily="34" charset="-122"/>
                </a:rPr>
                <a:t>开发者社区</a:t>
              </a:r>
              <a:endParaRPr lang="zh-CN" altLang="en-US" sz="1200" b="1" dirty="0">
                <a:solidFill>
                  <a:schemeClr val="tx2"/>
                </a:solidFill>
                <a:latin typeface="微软雅黑" pitchFamily="34" charset="-122"/>
                <a:ea typeface="微软雅黑" pitchFamily="34" charset="-122"/>
              </a:endParaRPr>
            </a:p>
          </p:txBody>
        </p:sp>
        <p:sp>
          <p:nvSpPr>
            <p:cNvPr id="15" name="Rectangle 21"/>
            <p:cNvSpPr>
              <a:spLocks noChangeArrowheads="1"/>
            </p:cNvSpPr>
            <p:nvPr/>
          </p:nvSpPr>
          <p:spPr bwMode="auto">
            <a:xfrm>
              <a:off x="1724898"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应用开发</a:t>
              </a:r>
              <a:endParaRPr lang="zh-CN" altLang="en-US" sz="1200" b="1" dirty="0">
                <a:solidFill>
                  <a:schemeClr val="bg1"/>
                </a:solidFill>
                <a:latin typeface="微软雅黑" pitchFamily="34" charset="-122"/>
                <a:ea typeface="微软雅黑" pitchFamily="34" charset="-122"/>
              </a:endParaRPr>
            </a:p>
          </p:txBody>
        </p:sp>
        <p:sp>
          <p:nvSpPr>
            <p:cNvPr id="16" name="Rectangle 22"/>
            <p:cNvSpPr>
              <a:spLocks noChangeArrowheads="1"/>
            </p:cNvSpPr>
            <p:nvPr/>
          </p:nvSpPr>
          <p:spPr bwMode="auto">
            <a:xfrm>
              <a:off x="5200572"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应用部署</a:t>
              </a:r>
              <a:endParaRPr lang="zh-CN" altLang="en-US" sz="1200" b="1" dirty="0">
                <a:solidFill>
                  <a:schemeClr val="bg1"/>
                </a:solidFill>
                <a:latin typeface="微软雅黑" pitchFamily="34" charset="-122"/>
                <a:ea typeface="微软雅黑" pitchFamily="34" charset="-122"/>
              </a:endParaRPr>
            </a:p>
          </p:txBody>
        </p:sp>
        <p:sp>
          <p:nvSpPr>
            <p:cNvPr id="69" name="Rectangle 21"/>
            <p:cNvSpPr>
              <a:spLocks noChangeArrowheads="1"/>
            </p:cNvSpPr>
            <p:nvPr/>
          </p:nvSpPr>
          <p:spPr bwMode="auto">
            <a:xfrm>
              <a:off x="3422991"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资源开通</a:t>
              </a:r>
              <a:endParaRPr lang="zh-CN" altLang="en-US" sz="1200" b="1" dirty="0">
                <a:solidFill>
                  <a:schemeClr val="bg1"/>
                </a:solidFill>
                <a:latin typeface="微软雅黑" pitchFamily="34" charset="-122"/>
                <a:ea typeface="微软雅黑" pitchFamily="34" charset="-122"/>
              </a:endParaRPr>
            </a:p>
          </p:txBody>
        </p:sp>
      </p:grpSp>
      <p:sp>
        <p:nvSpPr>
          <p:cNvPr id="81" name="Rectangle 18"/>
          <p:cNvSpPr>
            <a:spLocks noChangeArrowheads="1"/>
          </p:cNvSpPr>
          <p:nvPr/>
        </p:nvSpPr>
        <p:spPr bwMode="auto">
          <a:xfrm>
            <a:off x="2138964" y="4309378"/>
            <a:ext cx="2448136" cy="36002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a:latin typeface="微软雅黑" pitchFamily="34" charset="-122"/>
                <a:ea typeface="微软雅黑" pitchFamily="34" charset="-122"/>
              </a:rPr>
              <a:t>服务集成平</a:t>
            </a:r>
            <a:r>
              <a:rPr lang="zh-CN" altLang="en-US" sz="1200" b="1" dirty="0" smtClean="0">
                <a:latin typeface="微软雅黑" pitchFamily="34" charset="-122"/>
                <a:ea typeface="微软雅黑" pitchFamily="34" charset="-122"/>
              </a:rPr>
              <a:t>台</a:t>
            </a:r>
            <a:endParaRPr lang="zh-CN" altLang="en-US" sz="1200" b="1" dirty="0">
              <a:latin typeface="微软雅黑" pitchFamily="34" charset="-122"/>
              <a:ea typeface="微软雅黑" pitchFamily="34" charset="-122"/>
            </a:endParaRPr>
          </a:p>
        </p:txBody>
      </p:sp>
      <p:sp>
        <p:nvSpPr>
          <p:cNvPr id="41" name="Rectangle 54"/>
          <p:cNvSpPr>
            <a:spLocks noChangeArrowheads="1"/>
          </p:cNvSpPr>
          <p:nvPr/>
        </p:nvSpPr>
        <p:spPr bwMode="auto">
          <a:xfrm>
            <a:off x="3399034" y="2437274"/>
            <a:ext cx="1152064" cy="18001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b="1" dirty="0">
                <a:latin typeface="微软雅黑" pitchFamily="34" charset="-122"/>
                <a:ea typeface="微软雅黑" pitchFamily="34" charset="-122"/>
              </a:rPr>
              <a:t>业务运</a:t>
            </a:r>
            <a:r>
              <a:rPr lang="zh-CN" altLang="en-US" sz="1200" b="1" dirty="0" smtClean="0">
                <a:latin typeface="微软雅黑" pitchFamily="34" charset="-122"/>
                <a:ea typeface="微软雅黑" pitchFamily="34" charset="-122"/>
              </a:rPr>
              <a:t>行</a:t>
            </a:r>
            <a:r>
              <a:rPr lang="en-US" altLang="zh-CN" sz="1200" b="1" dirty="0" smtClean="0">
                <a:latin typeface="微软雅黑" pitchFamily="34" charset="-122"/>
                <a:ea typeface="微软雅黑" pitchFamily="34" charset="-122"/>
              </a:rPr>
              <a:t>(SEE)</a:t>
            </a:r>
            <a:endParaRPr lang="zh-CN" altLang="en-US" sz="1200" b="1" dirty="0">
              <a:latin typeface="微软雅黑" pitchFamily="34" charset="-122"/>
              <a:ea typeface="微软雅黑" pitchFamily="34" charset="-122"/>
            </a:endParaRPr>
          </a:p>
        </p:txBody>
      </p:sp>
      <p:sp>
        <p:nvSpPr>
          <p:cNvPr id="85" name="Rectangle 54"/>
          <p:cNvSpPr>
            <a:spLocks noChangeArrowheads="1"/>
          </p:cNvSpPr>
          <p:nvPr/>
        </p:nvSpPr>
        <p:spPr bwMode="auto">
          <a:xfrm>
            <a:off x="3507040" y="2869298"/>
            <a:ext cx="900932" cy="448838"/>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en-US" altLang="zh-CN" sz="1200" dirty="0">
                <a:latin typeface="微软雅黑" pitchFamily="34" charset="-122"/>
                <a:ea typeface="微软雅黑" pitchFamily="34" charset="-122"/>
              </a:rPr>
              <a:t>Framework</a:t>
            </a:r>
            <a:endParaRPr lang="zh-CN" altLang="en-US" sz="1200" dirty="0">
              <a:latin typeface="微软雅黑" pitchFamily="34" charset="-122"/>
              <a:ea typeface="微软雅黑" pitchFamily="34" charset="-122"/>
            </a:endParaRPr>
          </a:p>
        </p:txBody>
      </p:sp>
      <p:sp>
        <p:nvSpPr>
          <p:cNvPr id="86" name="Rectangle 54"/>
          <p:cNvSpPr>
            <a:spLocks noChangeArrowheads="1"/>
          </p:cNvSpPr>
          <p:nvPr/>
        </p:nvSpPr>
        <p:spPr bwMode="auto">
          <a:xfrm>
            <a:off x="3507040" y="3608524"/>
            <a:ext cx="900932" cy="44884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en-US" altLang="zh-CN" sz="1200" dirty="0">
                <a:latin typeface="微软雅黑" pitchFamily="34" charset="-122"/>
                <a:ea typeface="微软雅黑" pitchFamily="34" charset="-122"/>
              </a:rPr>
              <a:t>App Server</a:t>
            </a:r>
            <a:endParaRPr lang="zh-CN" altLang="en-US" sz="1200" dirty="0">
              <a:latin typeface="微软雅黑" pitchFamily="34" charset="-122"/>
              <a:ea typeface="微软雅黑" pitchFamily="34" charset="-122"/>
            </a:endParaRPr>
          </a:p>
        </p:txBody>
      </p:sp>
      <p:sp>
        <p:nvSpPr>
          <p:cNvPr id="33832" name="Freeform 74"/>
          <p:cNvSpPr>
            <a:spLocks/>
          </p:cNvSpPr>
          <p:nvPr/>
        </p:nvSpPr>
        <p:spPr bwMode="auto">
          <a:xfrm>
            <a:off x="2508009" y="1105088"/>
            <a:ext cx="242888"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75" name="AutoShape 2"/>
          <p:cNvSpPr>
            <a:spLocks noChangeArrowheads="1"/>
          </p:cNvSpPr>
          <p:nvPr/>
        </p:nvSpPr>
        <p:spPr bwMode="auto">
          <a:xfrm>
            <a:off x="1454750" y="5065520"/>
            <a:ext cx="7416824" cy="1044058"/>
          </a:xfrm>
          <a:prstGeom prst="roundRect">
            <a:avLst>
              <a:gd name="adj" fmla="val 4940"/>
            </a:avLst>
          </a:prstGeom>
          <a:solidFill>
            <a:srgbClr val="BBE0E3"/>
          </a:solidFill>
          <a:ln w="38100" algn="ctr">
            <a:solidFill>
              <a:srgbClr val="FFC000"/>
            </a:solidFill>
            <a:round/>
            <a:headEnd/>
            <a:tailEnd/>
          </a:ln>
        </p:spPr>
        <p:txBody>
          <a:bodyPr vert="horz" wrap="none" anchor="ctr" anchorCtr="0"/>
          <a:lstStyle/>
          <a:p>
            <a:r>
              <a:rPr lang="zh-CN" altLang="en-US" sz="1400" b="1" dirty="0" smtClean="0">
                <a:solidFill>
                  <a:srgbClr val="FF0000"/>
                </a:solidFill>
                <a:latin typeface="微软雅黑" pitchFamily="34" charset="-122"/>
                <a:ea typeface="微软雅黑" pitchFamily="34" charset="-122"/>
              </a:rPr>
              <a:t>  虚拟化</a:t>
            </a:r>
            <a:endParaRPr lang="en-US" altLang="zh-CN" sz="1400" b="1" dirty="0">
              <a:solidFill>
                <a:srgbClr val="FF0000"/>
              </a:solidFill>
              <a:latin typeface="微软雅黑" pitchFamily="34" charset="-122"/>
              <a:ea typeface="微软雅黑" pitchFamily="34" charset="-122"/>
            </a:endParaRPr>
          </a:p>
          <a:p>
            <a:r>
              <a:rPr lang="zh-CN" altLang="en-US" sz="1400" b="1" dirty="0" smtClean="0">
                <a:solidFill>
                  <a:srgbClr val="FF0000"/>
                </a:solidFill>
                <a:latin typeface="微软雅黑" pitchFamily="34" charset="-122"/>
                <a:ea typeface="微软雅黑" pitchFamily="34" charset="-122"/>
              </a:rPr>
              <a:t>资源平台</a:t>
            </a:r>
            <a:endParaRPr lang="zh-CN" altLang="en-US" sz="1400" b="1" dirty="0">
              <a:solidFill>
                <a:srgbClr val="FF0000"/>
              </a:solidFill>
              <a:latin typeface="微软雅黑" pitchFamily="34" charset="-122"/>
              <a:ea typeface="微软雅黑" pitchFamily="34" charset="-122"/>
            </a:endParaRPr>
          </a:p>
        </p:txBody>
      </p:sp>
      <p:sp>
        <p:nvSpPr>
          <p:cNvPr id="73" name="Rectangle 67"/>
          <p:cNvSpPr>
            <a:spLocks noChangeArrowheads="1"/>
          </p:cNvSpPr>
          <p:nvPr/>
        </p:nvSpPr>
        <p:spPr bwMode="auto">
          <a:xfrm>
            <a:off x="4797394" y="5569206"/>
            <a:ext cx="1274763"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计算资源虚拟化</a:t>
            </a:r>
            <a:endParaRPr lang="zh-CN" altLang="en-US" sz="1200" b="1" dirty="0">
              <a:latin typeface="微软雅黑" pitchFamily="34" charset="-122"/>
              <a:ea typeface="微软雅黑" pitchFamily="34" charset="-122"/>
            </a:endParaRPr>
          </a:p>
        </p:txBody>
      </p:sp>
      <p:sp>
        <p:nvSpPr>
          <p:cNvPr id="48" name="Rectangle 67"/>
          <p:cNvSpPr>
            <a:spLocks noChangeArrowheads="1"/>
          </p:cNvSpPr>
          <p:nvPr/>
        </p:nvSpPr>
        <p:spPr bwMode="auto">
          <a:xfrm>
            <a:off x="2376224" y="5569206"/>
            <a:ext cx="1274763"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存储资源虚拟化</a:t>
            </a:r>
            <a:endParaRPr lang="zh-CN" altLang="en-US" sz="1200" b="1" dirty="0">
              <a:latin typeface="微软雅黑" pitchFamily="34" charset="-122"/>
              <a:ea typeface="微软雅黑" pitchFamily="34" charset="-122"/>
            </a:endParaRPr>
          </a:p>
        </p:txBody>
      </p:sp>
      <p:sp>
        <p:nvSpPr>
          <p:cNvPr id="93" name="圆角矩形 92"/>
          <p:cNvSpPr/>
          <p:nvPr/>
        </p:nvSpPr>
        <p:spPr>
          <a:xfrm>
            <a:off x="159176" y="1105200"/>
            <a:ext cx="935534" cy="4572254"/>
          </a:xfrm>
          <a:prstGeom prst="roundRect">
            <a:avLst/>
          </a:prstGeom>
          <a:noFill/>
          <a:ln w="9525">
            <a:solidFill>
              <a:schemeClr val="tx1"/>
            </a:solidFill>
            <a:prstDash val="dash"/>
            <a:round/>
            <a:headEnd/>
            <a:tailEnd/>
          </a:ln>
        </p:spPr>
        <p:txBody>
          <a:bodyPr wrap="none" anchor="ctr"/>
          <a:lstStyle/>
          <a:p>
            <a:endParaRPr lang="zh-CN" altLang="en-US" dirty="0" smtClean="0">
              <a:solidFill>
                <a:schemeClr val="tx1"/>
              </a:solidFill>
              <a:latin typeface="微软雅黑" pitchFamily="34" charset="-122"/>
              <a:ea typeface="微软雅黑" pitchFamily="34" charset="-122"/>
            </a:endParaRPr>
          </a:p>
        </p:txBody>
      </p:sp>
      <p:grpSp>
        <p:nvGrpSpPr>
          <p:cNvPr id="3" name="组合 105"/>
          <p:cNvGrpSpPr/>
          <p:nvPr/>
        </p:nvGrpSpPr>
        <p:grpSpPr>
          <a:xfrm>
            <a:off x="230044" y="1501230"/>
            <a:ext cx="857256" cy="907799"/>
            <a:chOff x="178942" y="1913982"/>
            <a:chExt cx="857256" cy="907799"/>
          </a:xfrm>
        </p:grpSpPr>
        <p:pic>
          <p:nvPicPr>
            <p:cNvPr id="100" name="Picture 2"/>
            <p:cNvPicPr>
              <a:picLocks noChangeAspect="1" noChangeArrowheads="1"/>
            </p:cNvPicPr>
            <p:nvPr/>
          </p:nvPicPr>
          <p:blipFill>
            <a:blip r:embed="rId3" cstate="print"/>
            <a:srcRect/>
            <a:stretch>
              <a:fillRect/>
            </a:stretch>
          </p:blipFill>
          <p:spPr bwMode="auto">
            <a:xfrm>
              <a:off x="275059" y="1913982"/>
              <a:ext cx="689701" cy="642942"/>
            </a:xfrm>
            <a:prstGeom prst="rect">
              <a:avLst/>
            </a:prstGeom>
            <a:noFill/>
            <a:ln w="9525">
              <a:noFill/>
              <a:miter lim="800000"/>
              <a:headEnd/>
              <a:tailEnd/>
            </a:ln>
            <a:effectLst/>
          </p:spPr>
        </p:pic>
        <p:sp>
          <p:nvSpPr>
            <p:cNvPr id="101" name="TextBox 100"/>
            <p:cNvSpPr txBox="1"/>
            <p:nvPr/>
          </p:nvSpPr>
          <p:spPr>
            <a:xfrm>
              <a:off x="178942" y="2514004"/>
              <a:ext cx="857256" cy="307777"/>
            </a:xfrm>
            <a:prstGeom prst="rect">
              <a:avLst/>
            </a:prstGeom>
            <a:noFill/>
          </p:spPr>
          <p:txBody>
            <a:bodyPr wrap="square" rtlCol="0">
              <a:spAutoFit/>
            </a:bodyPr>
            <a:lstStyle/>
            <a:p>
              <a:r>
                <a:rPr lang="zh-CN" altLang="en-US" sz="1400" dirty="0" smtClean="0">
                  <a:latin typeface="+mn-ea"/>
                  <a:ea typeface="+mn-ea"/>
                </a:rPr>
                <a:t>浏览器</a:t>
              </a:r>
              <a:endParaRPr lang="zh-CN" altLang="en-US" sz="1400" dirty="0">
                <a:latin typeface="+mn-ea"/>
                <a:ea typeface="+mn-ea"/>
              </a:endParaRPr>
            </a:p>
          </p:txBody>
        </p:sp>
      </p:grpSp>
      <p:grpSp>
        <p:nvGrpSpPr>
          <p:cNvPr id="4" name="组合 106"/>
          <p:cNvGrpSpPr/>
          <p:nvPr/>
        </p:nvGrpSpPr>
        <p:grpSpPr>
          <a:xfrm>
            <a:off x="158854" y="3366146"/>
            <a:ext cx="1008870" cy="1123242"/>
            <a:chOff x="178942" y="3475736"/>
            <a:chExt cx="857256" cy="1123242"/>
          </a:xfrm>
        </p:grpSpPr>
        <p:pic>
          <p:nvPicPr>
            <p:cNvPr id="102" name="Picture 2"/>
            <p:cNvPicPr>
              <a:picLocks noChangeAspect="1" noChangeArrowheads="1"/>
            </p:cNvPicPr>
            <p:nvPr/>
          </p:nvPicPr>
          <p:blipFill>
            <a:blip r:embed="rId3" cstate="print"/>
            <a:srcRect/>
            <a:stretch>
              <a:fillRect/>
            </a:stretch>
          </p:blipFill>
          <p:spPr bwMode="auto">
            <a:xfrm>
              <a:off x="275059" y="3475736"/>
              <a:ext cx="689701" cy="642942"/>
            </a:xfrm>
            <a:prstGeom prst="rect">
              <a:avLst/>
            </a:prstGeom>
            <a:noFill/>
            <a:ln w="9525">
              <a:noFill/>
              <a:miter lim="800000"/>
              <a:headEnd/>
              <a:tailEnd/>
            </a:ln>
            <a:effectLst/>
          </p:spPr>
        </p:pic>
        <p:sp>
          <p:nvSpPr>
            <p:cNvPr id="103" name="TextBox 102"/>
            <p:cNvSpPr txBox="1"/>
            <p:nvPr/>
          </p:nvSpPr>
          <p:spPr>
            <a:xfrm>
              <a:off x="178942" y="4075758"/>
              <a:ext cx="857256" cy="523220"/>
            </a:xfrm>
            <a:prstGeom prst="rect">
              <a:avLst/>
            </a:prstGeom>
            <a:noFill/>
          </p:spPr>
          <p:txBody>
            <a:bodyPr wrap="square" rtlCol="0">
              <a:spAutoFit/>
            </a:bodyPr>
            <a:lstStyle/>
            <a:p>
              <a:pPr algn="ctr"/>
              <a:r>
                <a:rPr lang="zh-CN" altLang="en-US" sz="1400" dirty="0" smtClean="0">
                  <a:latin typeface="+mn-ea"/>
                  <a:ea typeface="+mn-ea"/>
                </a:rPr>
                <a:t>虚拟</a:t>
              </a:r>
              <a:endParaRPr lang="en-US" altLang="zh-CN" sz="1400" dirty="0" smtClean="0">
                <a:latin typeface="+mn-ea"/>
                <a:ea typeface="+mn-ea"/>
              </a:endParaRPr>
            </a:p>
            <a:p>
              <a:pPr algn="ctr"/>
              <a:r>
                <a:rPr lang="zh-CN" altLang="en-US" sz="1400" dirty="0" smtClean="0">
                  <a:latin typeface="+mn-ea"/>
                  <a:ea typeface="+mn-ea"/>
                </a:rPr>
                <a:t>桌</a:t>
              </a:r>
              <a:r>
                <a:rPr lang="zh-CN" altLang="en-US" sz="1400" dirty="0">
                  <a:latin typeface="+mn-ea"/>
                  <a:ea typeface="+mn-ea"/>
                </a:rPr>
                <a:t>面</a:t>
              </a:r>
              <a:endParaRPr lang="en-US" altLang="zh-CN" sz="1400" dirty="0" smtClean="0">
                <a:latin typeface="+mn-ea"/>
                <a:ea typeface="+mn-ea"/>
              </a:endParaRPr>
            </a:p>
          </p:txBody>
        </p:sp>
      </p:grpSp>
      <p:grpSp>
        <p:nvGrpSpPr>
          <p:cNvPr id="5" name="组合 107"/>
          <p:cNvGrpSpPr/>
          <p:nvPr/>
        </p:nvGrpSpPr>
        <p:grpSpPr>
          <a:xfrm>
            <a:off x="158609" y="2365278"/>
            <a:ext cx="1000132" cy="1040793"/>
            <a:chOff x="107504" y="4700064"/>
            <a:chExt cx="1000132" cy="1040793"/>
          </a:xfrm>
        </p:grpSpPr>
        <p:sp>
          <p:nvSpPr>
            <p:cNvPr id="104" name="TextBox 103"/>
            <p:cNvSpPr txBox="1"/>
            <p:nvPr/>
          </p:nvSpPr>
          <p:spPr>
            <a:xfrm>
              <a:off x="107504" y="5433080"/>
              <a:ext cx="1000132" cy="307777"/>
            </a:xfrm>
            <a:prstGeom prst="rect">
              <a:avLst/>
            </a:prstGeom>
            <a:noFill/>
          </p:spPr>
          <p:txBody>
            <a:bodyPr wrap="square" rtlCol="0">
              <a:spAutoFit/>
            </a:bodyPr>
            <a:lstStyle/>
            <a:p>
              <a:pPr algn="ctr"/>
              <a:r>
                <a:rPr lang="zh-CN" altLang="en-US" sz="1400" dirty="0" smtClean="0">
                  <a:latin typeface="+mn-ea"/>
                  <a:ea typeface="+mn-ea"/>
                </a:rPr>
                <a:t>移动设备</a:t>
              </a:r>
              <a:endParaRPr lang="zh-CN" altLang="en-US" sz="1400" dirty="0">
                <a:latin typeface="+mn-ea"/>
                <a:ea typeface="+mn-ea"/>
              </a:endParaRPr>
            </a:p>
          </p:txBody>
        </p:sp>
        <p:pic>
          <p:nvPicPr>
            <p:cNvPr id="105" name="Picture 66" descr="colour%2520blackberry%2520above">
              <a:hlinkClick r:id="rId4"/>
            </p:cNvPr>
            <p:cNvPicPr>
              <a:picLocks noChangeAspect="1" noChangeArrowheads="1"/>
            </p:cNvPicPr>
            <p:nvPr/>
          </p:nvPicPr>
          <p:blipFill>
            <a:blip r:embed="rId5" cstate="print"/>
            <a:srcRect/>
            <a:stretch>
              <a:fillRect/>
            </a:stretch>
          </p:blipFill>
          <p:spPr bwMode="auto">
            <a:xfrm>
              <a:off x="178942" y="4700064"/>
              <a:ext cx="785083" cy="785818"/>
            </a:xfrm>
            <a:prstGeom prst="rect">
              <a:avLst/>
            </a:prstGeom>
            <a:noFill/>
            <a:ln w="9525">
              <a:noFill/>
              <a:miter lim="800000"/>
              <a:headEnd/>
              <a:tailEnd/>
            </a:ln>
          </p:spPr>
        </p:pic>
      </p:grpSp>
      <p:sp>
        <p:nvSpPr>
          <p:cNvPr id="109" name="Freeform 64"/>
          <p:cNvSpPr>
            <a:spLocks/>
          </p:cNvSpPr>
          <p:nvPr/>
        </p:nvSpPr>
        <p:spPr bwMode="auto">
          <a:xfrm rot="5400000">
            <a:off x="1203661" y="2472527"/>
            <a:ext cx="286494" cy="4320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0" name="Freeform 64"/>
          <p:cNvSpPr>
            <a:spLocks/>
          </p:cNvSpPr>
          <p:nvPr/>
        </p:nvSpPr>
        <p:spPr bwMode="auto">
          <a:xfrm rot="5400000">
            <a:off x="1203661" y="3336574"/>
            <a:ext cx="286494" cy="4320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7" name="Freeform 64"/>
          <p:cNvSpPr>
            <a:spLocks/>
          </p:cNvSpPr>
          <p:nvPr/>
        </p:nvSpPr>
        <p:spPr bwMode="auto">
          <a:xfrm rot="5400000">
            <a:off x="1203661" y="4235167"/>
            <a:ext cx="286494" cy="4320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8" name="Freeform 74"/>
          <p:cNvSpPr>
            <a:spLocks/>
          </p:cNvSpPr>
          <p:nvPr/>
        </p:nvSpPr>
        <p:spPr bwMode="auto">
          <a:xfrm>
            <a:off x="5041718" y="1105088"/>
            <a:ext cx="242888"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9" name="Freeform 74"/>
          <p:cNvSpPr>
            <a:spLocks/>
          </p:cNvSpPr>
          <p:nvPr/>
        </p:nvSpPr>
        <p:spPr bwMode="auto">
          <a:xfrm>
            <a:off x="7575433" y="1105088"/>
            <a:ext cx="242888"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120" name="Text Box 16"/>
          <p:cNvSpPr txBox="1">
            <a:spLocks noChangeArrowheads="1"/>
          </p:cNvSpPr>
          <p:nvPr/>
        </p:nvSpPr>
        <p:spPr bwMode="auto">
          <a:xfrm>
            <a:off x="-140497" y="1105200"/>
            <a:ext cx="1595247" cy="274856"/>
          </a:xfrm>
          <a:prstGeom prst="rect">
            <a:avLst/>
          </a:prstGeom>
          <a:noFill/>
          <a:ln w="9525" algn="ctr">
            <a:noFill/>
            <a:miter lim="800000"/>
            <a:headEnd/>
            <a:tailEnd/>
          </a:ln>
        </p:spPr>
        <p:txBody>
          <a:bodyPr wrap="square" lIns="91274" tIns="45632" rIns="91274" bIns="45632">
            <a:spAutoFit/>
          </a:bodyPr>
          <a:lstStyle/>
          <a:p>
            <a:pPr algn="ctr"/>
            <a:r>
              <a:rPr lang="zh-CN" altLang="en-US" sz="1200" b="1" dirty="0" smtClean="0">
                <a:solidFill>
                  <a:schemeClr val="tx2"/>
                </a:solidFill>
                <a:latin typeface="微软雅黑" pitchFamily="34" charset="-122"/>
                <a:ea typeface="微软雅黑" pitchFamily="34" charset="-122"/>
              </a:rPr>
              <a:t>最终用户</a:t>
            </a:r>
            <a:endParaRPr lang="zh-CN" altLang="en-US" sz="1200" b="1" dirty="0">
              <a:solidFill>
                <a:schemeClr val="tx2"/>
              </a:solidFill>
              <a:latin typeface="微软雅黑" pitchFamily="34" charset="-122"/>
              <a:ea typeface="微软雅黑" pitchFamily="34" charset="-122"/>
            </a:endParaRPr>
          </a:p>
        </p:txBody>
      </p:sp>
      <p:sp>
        <p:nvSpPr>
          <p:cNvPr id="68" name="Rectangle 67"/>
          <p:cNvSpPr>
            <a:spLocks noChangeArrowheads="1"/>
          </p:cNvSpPr>
          <p:nvPr/>
        </p:nvSpPr>
        <p:spPr bwMode="auto">
          <a:xfrm>
            <a:off x="7218563" y="5569548"/>
            <a:ext cx="1274763"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网络资源虚拟化</a:t>
            </a:r>
            <a:endParaRPr lang="zh-CN" altLang="en-US" sz="1200" b="1" dirty="0">
              <a:latin typeface="微软雅黑" pitchFamily="34" charset="-122"/>
              <a:ea typeface="微软雅黑" pitchFamily="34" charset="-122"/>
            </a:endParaRPr>
          </a:p>
        </p:txBody>
      </p:sp>
      <p:grpSp>
        <p:nvGrpSpPr>
          <p:cNvPr id="6" name="组合 106"/>
          <p:cNvGrpSpPr/>
          <p:nvPr/>
        </p:nvGrpSpPr>
        <p:grpSpPr>
          <a:xfrm>
            <a:off x="158854" y="4489388"/>
            <a:ext cx="1008870" cy="1123242"/>
            <a:chOff x="178942" y="3475736"/>
            <a:chExt cx="857256" cy="1123242"/>
          </a:xfrm>
        </p:grpSpPr>
        <p:pic>
          <p:nvPicPr>
            <p:cNvPr id="82" name="Picture 2"/>
            <p:cNvPicPr>
              <a:picLocks noChangeAspect="1" noChangeArrowheads="1"/>
            </p:cNvPicPr>
            <p:nvPr/>
          </p:nvPicPr>
          <p:blipFill>
            <a:blip r:embed="rId3" cstate="print"/>
            <a:srcRect/>
            <a:stretch>
              <a:fillRect/>
            </a:stretch>
          </p:blipFill>
          <p:spPr bwMode="auto">
            <a:xfrm>
              <a:off x="275059" y="3475736"/>
              <a:ext cx="689701" cy="642942"/>
            </a:xfrm>
            <a:prstGeom prst="rect">
              <a:avLst/>
            </a:prstGeom>
            <a:noFill/>
            <a:ln w="9525">
              <a:noFill/>
              <a:miter lim="800000"/>
              <a:headEnd/>
              <a:tailEnd/>
            </a:ln>
            <a:effectLst/>
          </p:spPr>
        </p:pic>
        <p:sp>
          <p:nvSpPr>
            <p:cNvPr id="91" name="TextBox 90"/>
            <p:cNvSpPr txBox="1"/>
            <p:nvPr/>
          </p:nvSpPr>
          <p:spPr>
            <a:xfrm>
              <a:off x="178942" y="4075758"/>
              <a:ext cx="857256" cy="523220"/>
            </a:xfrm>
            <a:prstGeom prst="rect">
              <a:avLst/>
            </a:prstGeom>
            <a:noFill/>
          </p:spPr>
          <p:txBody>
            <a:bodyPr wrap="square" rtlCol="0">
              <a:spAutoFit/>
            </a:bodyPr>
            <a:lstStyle/>
            <a:p>
              <a:pPr algn="ctr"/>
              <a:r>
                <a:rPr lang="zh-CN" altLang="en-US" sz="1400" dirty="0" smtClean="0">
                  <a:latin typeface="+mn-ea"/>
                  <a:ea typeface="+mn-ea"/>
                </a:rPr>
                <a:t>   第三方</a:t>
              </a:r>
              <a:endParaRPr lang="en-US" altLang="zh-CN" sz="1400" dirty="0" smtClean="0">
                <a:latin typeface="+mn-ea"/>
                <a:ea typeface="+mn-ea"/>
              </a:endParaRPr>
            </a:p>
            <a:p>
              <a:pPr algn="ctr"/>
              <a:r>
                <a:rPr lang="zh-CN" altLang="en-US" sz="1400" dirty="0" smtClean="0">
                  <a:latin typeface="+mn-ea"/>
                  <a:ea typeface="+mn-ea"/>
                </a:rPr>
                <a:t>应用</a:t>
              </a:r>
              <a:endParaRPr lang="zh-CN" altLang="en-US" sz="1400" dirty="0">
                <a:latin typeface="+mn-ea"/>
                <a:ea typeface="+mn-ea"/>
              </a:endParaRPr>
            </a:p>
          </p:txBody>
        </p:sp>
      </p:grpSp>
      <p:sp>
        <p:nvSpPr>
          <p:cNvPr id="96" name="Rectangle 67"/>
          <p:cNvSpPr>
            <a:spLocks noChangeArrowheads="1"/>
          </p:cNvSpPr>
          <p:nvPr/>
        </p:nvSpPr>
        <p:spPr bwMode="auto">
          <a:xfrm>
            <a:off x="4741474" y="5216742"/>
            <a:ext cx="15017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资源开通</a:t>
            </a:r>
            <a:endParaRPr lang="zh-CN" altLang="en-US" sz="1200" dirty="0">
              <a:latin typeface="微软雅黑" pitchFamily="34" charset="-122"/>
              <a:ea typeface="微软雅黑" pitchFamily="34" charset="-122"/>
            </a:endParaRPr>
          </a:p>
        </p:txBody>
      </p:sp>
      <p:sp>
        <p:nvSpPr>
          <p:cNvPr id="98" name="Rectangle 70"/>
          <p:cNvSpPr>
            <a:spLocks noChangeArrowheads="1"/>
          </p:cNvSpPr>
          <p:nvPr/>
        </p:nvSpPr>
        <p:spPr bwMode="auto">
          <a:xfrm>
            <a:off x="3049380" y="5216742"/>
            <a:ext cx="15017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a:latin typeface="微软雅黑" pitchFamily="34" charset="-122"/>
                <a:ea typeface="微软雅黑" pitchFamily="34" charset="-122"/>
              </a:rPr>
              <a:t>应</a:t>
            </a:r>
            <a:r>
              <a:rPr lang="zh-CN" altLang="en-US" sz="1200" dirty="0" smtClean="0">
                <a:latin typeface="微软雅黑" pitchFamily="34" charset="-122"/>
                <a:ea typeface="微软雅黑" pitchFamily="34" charset="-122"/>
              </a:rPr>
              <a:t>用管</a:t>
            </a:r>
            <a:r>
              <a:rPr lang="zh-CN" altLang="en-US" sz="1200" dirty="0">
                <a:latin typeface="微软雅黑" pitchFamily="34" charset="-122"/>
                <a:ea typeface="微软雅黑" pitchFamily="34" charset="-122"/>
              </a:rPr>
              <a:t>理</a:t>
            </a:r>
          </a:p>
        </p:txBody>
      </p:sp>
      <p:sp>
        <p:nvSpPr>
          <p:cNvPr id="99" name="Rectangle 70"/>
          <p:cNvSpPr>
            <a:spLocks noChangeArrowheads="1"/>
          </p:cNvSpPr>
          <p:nvPr/>
        </p:nvSpPr>
        <p:spPr bwMode="auto">
          <a:xfrm>
            <a:off x="6469570" y="5216742"/>
            <a:ext cx="15017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资源管</a:t>
            </a:r>
            <a:r>
              <a:rPr lang="zh-CN" altLang="en-US" sz="1200" dirty="0">
                <a:latin typeface="微软雅黑" pitchFamily="34" charset="-122"/>
                <a:ea typeface="微软雅黑" pitchFamily="34" charset="-122"/>
              </a:rPr>
              <a:t>理</a:t>
            </a:r>
          </a:p>
        </p:txBody>
      </p:sp>
      <p:sp>
        <p:nvSpPr>
          <p:cNvPr id="92" name="Rectangle 54"/>
          <p:cNvSpPr>
            <a:spLocks noChangeArrowheads="1"/>
          </p:cNvSpPr>
          <p:nvPr/>
        </p:nvSpPr>
        <p:spPr bwMode="auto">
          <a:xfrm>
            <a:off x="2138963" y="2437274"/>
            <a:ext cx="1152064" cy="1368076"/>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b="1" dirty="0">
                <a:latin typeface="微软雅黑" pitchFamily="34" charset="-122"/>
                <a:ea typeface="微软雅黑" pitchFamily="34" charset="-122"/>
              </a:rPr>
              <a:t>业</a:t>
            </a:r>
            <a:r>
              <a:rPr lang="zh-CN" altLang="en-US" sz="1200" b="1" dirty="0" smtClean="0">
                <a:latin typeface="微软雅黑" pitchFamily="34" charset="-122"/>
                <a:ea typeface="微软雅黑" pitchFamily="34" charset="-122"/>
              </a:rPr>
              <a:t>务开发</a:t>
            </a:r>
            <a:r>
              <a:rPr lang="en-US" altLang="zh-CN" sz="1200" b="1" dirty="0" smtClean="0">
                <a:latin typeface="微软雅黑" pitchFamily="34" charset="-122"/>
                <a:ea typeface="微软雅黑" pitchFamily="34" charset="-122"/>
              </a:rPr>
              <a:t>(SCE)</a:t>
            </a:r>
            <a:endParaRPr lang="zh-CN" altLang="en-US" sz="1200" b="1" dirty="0">
              <a:latin typeface="微软雅黑" pitchFamily="34" charset="-122"/>
              <a:ea typeface="微软雅黑" pitchFamily="34" charset="-122"/>
            </a:endParaRPr>
          </a:p>
        </p:txBody>
      </p:sp>
      <p:sp>
        <p:nvSpPr>
          <p:cNvPr id="71" name="Rectangle 26"/>
          <p:cNvSpPr>
            <a:spLocks noChangeArrowheads="1"/>
          </p:cNvSpPr>
          <p:nvPr/>
        </p:nvSpPr>
        <p:spPr bwMode="auto">
          <a:xfrm>
            <a:off x="2138963" y="3877354"/>
            <a:ext cx="1152064" cy="36002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a:latin typeface="微软雅黑" pitchFamily="34" charset="-122"/>
                <a:ea typeface="微软雅黑" pitchFamily="34" charset="-122"/>
              </a:rPr>
              <a:t>业务测</a:t>
            </a:r>
            <a:r>
              <a:rPr lang="zh-CN" altLang="en-US" sz="1200" b="1" dirty="0" smtClean="0">
                <a:latin typeface="微软雅黑" pitchFamily="34" charset="-122"/>
                <a:ea typeface="微软雅黑" pitchFamily="34" charset="-122"/>
              </a:rPr>
              <a:t>试</a:t>
            </a:r>
            <a:endParaRPr lang="en-US" altLang="zh-CN" sz="1200" b="1" dirty="0" smtClean="0">
              <a:latin typeface="微软雅黑" pitchFamily="34" charset="-122"/>
              <a:ea typeface="微软雅黑" pitchFamily="34" charset="-122"/>
            </a:endParaRPr>
          </a:p>
          <a:p>
            <a:pPr algn="ctr">
              <a:defRPr/>
            </a:pPr>
            <a:r>
              <a:rPr lang="en-US" altLang="zh-CN" sz="1200" b="1" dirty="0" smtClean="0">
                <a:latin typeface="微软雅黑" pitchFamily="34" charset="-122"/>
                <a:ea typeface="微软雅黑" pitchFamily="34" charset="-122"/>
              </a:rPr>
              <a:t>(STE</a:t>
            </a:r>
            <a:r>
              <a:rPr lang="en-US" altLang="zh-CN" sz="1200" b="1" dirty="0">
                <a:latin typeface="微软雅黑" pitchFamily="34" charset="-122"/>
                <a:ea typeface="微软雅黑" pitchFamily="34" charset="-122"/>
              </a:rPr>
              <a:t>)</a:t>
            </a:r>
            <a:endParaRPr lang="zh-CN" altLang="en-US" sz="900" dirty="0">
              <a:latin typeface="微软雅黑" pitchFamily="34" charset="-122"/>
              <a:ea typeface="微软雅黑" pitchFamily="34" charset="-122"/>
            </a:endParaRPr>
          </a:p>
        </p:txBody>
      </p:sp>
      <p:sp>
        <p:nvSpPr>
          <p:cNvPr id="88" name="Rectangle 54"/>
          <p:cNvSpPr>
            <a:spLocks noChangeArrowheads="1"/>
          </p:cNvSpPr>
          <p:nvPr/>
        </p:nvSpPr>
        <p:spPr bwMode="auto">
          <a:xfrm>
            <a:off x="2318977" y="2770115"/>
            <a:ext cx="782397" cy="387207"/>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en-US" altLang="zh-CN" sz="1200" dirty="0">
                <a:latin typeface="微软雅黑" pitchFamily="34" charset="-122"/>
                <a:ea typeface="微软雅黑" pitchFamily="34" charset="-122"/>
              </a:rPr>
              <a:t>Web</a:t>
            </a:r>
            <a:r>
              <a:rPr lang="zh-CN" altLang="en-US" sz="1200" dirty="0">
                <a:latin typeface="微软雅黑" pitchFamily="34" charset="-122"/>
                <a:ea typeface="微软雅黑" pitchFamily="34" charset="-122"/>
              </a:rPr>
              <a:t>应用</a:t>
            </a:r>
          </a:p>
        </p:txBody>
      </p:sp>
      <p:sp>
        <p:nvSpPr>
          <p:cNvPr id="89" name="Rectangle 54"/>
          <p:cNvSpPr>
            <a:spLocks noChangeArrowheads="1"/>
          </p:cNvSpPr>
          <p:nvPr/>
        </p:nvSpPr>
        <p:spPr bwMode="auto">
          <a:xfrm>
            <a:off x="2328621" y="3274136"/>
            <a:ext cx="782397" cy="387206"/>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dirty="0" smtClean="0">
                <a:latin typeface="微软雅黑" pitchFamily="34" charset="-122"/>
                <a:ea typeface="微软雅黑" pitchFamily="34" charset="-122"/>
              </a:rPr>
              <a:t>移动应</a:t>
            </a:r>
            <a:r>
              <a:rPr lang="zh-CN" altLang="en-US" sz="1200" dirty="0">
                <a:latin typeface="微软雅黑" pitchFamily="34" charset="-122"/>
                <a:ea typeface="微软雅黑" pitchFamily="34" charset="-122"/>
              </a:rPr>
              <a:t>用</a:t>
            </a:r>
          </a:p>
        </p:txBody>
      </p:sp>
      <p:sp>
        <p:nvSpPr>
          <p:cNvPr id="106" name="AutoShape 2"/>
          <p:cNvSpPr>
            <a:spLocks noChangeArrowheads="1"/>
          </p:cNvSpPr>
          <p:nvPr/>
        </p:nvSpPr>
        <p:spPr bwMode="auto">
          <a:xfrm>
            <a:off x="5630982" y="2329092"/>
            <a:ext cx="2988342" cy="2484314"/>
          </a:xfrm>
          <a:prstGeom prst="roundRect">
            <a:avLst>
              <a:gd name="adj" fmla="val 4940"/>
            </a:avLst>
          </a:prstGeom>
          <a:solidFill>
            <a:srgbClr val="BBE0E3"/>
          </a:solidFill>
          <a:ln w="38100" algn="ctr">
            <a:solidFill>
              <a:srgbClr val="FFC000"/>
            </a:solidFill>
            <a:round/>
            <a:headEnd/>
            <a:tailEnd/>
          </a:ln>
        </p:spPr>
        <p:txBody>
          <a:bodyPr vert="eaVert" wrap="none" anchor="b"/>
          <a:lstStyle/>
          <a:p>
            <a:pPr algn="ctr"/>
            <a:r>
              <a:rPr lang="zh-CN" altLang="en-US" sz="1400" b="1" dirty="0" smtClean="0">
                <a:solidFill>
                  <a:srgbClr val="FF0000"/>
                </a:solidFill>
                <a:latin typeface="微软雅黑" pitchFamily="34" charset="-122"/>
                <a:ea typeface="微软雅黑" pitchFamily="34" charset="-122"/>
              </a:rPr>
              <a:t>大数据平台</a:t>
            </a:r>
            <a:endParaRPr lang="zh-CN" altLang="en-US" sz="1400" b="1" dirty="0">
              <a:solidFill>
                <a:srgbClr val="FF0000"/>
              </a:solidFill>
              <a:latin typeface="微软雅黑" pitchFamily="34" charset="-122"/>
              <a:ea typeface="微软雅黑" pitchFamily="34" charset="-122"/>
            </a:endParaRPr>
          </a:p>
        </p:txBody>
      </p:sp>
      <p:sp>
        <p:nvSpPr>
          <p:cNvPr id="77" name="Rectangle 54"/>
          <p:cNvSpPr>
            <a:spLocks noChangeArrowheads="1"/>
          </p:cNvSpPr>
          <p:nvPr/>
        </p:nvSpPr>
        <p:spPr bwMode="auto">
          <a:xfrm>
            <a:off x="6063006" y="3991321"/>
            <a:ext cx="720336" cy="426009"/>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en-US" altLang="zh-CN" sz="1200" b="1" dirty="0" err="1" smtClean="0">
                <a:latin typeface="微软雅黑" pitchFamily="34" charset="-122"/>
                <a:ea typeface="微软雅黑" pitchFamily="34" charset="-122"/>
              </a:rPr>
              <a:t>NoSQL</a:t>
            </a:r>
            <a:endParaRPr lang="en-US" altLang="zh-CN" sz="1200" b="1" dirty="0" smtClean="0">
              <a:latin typeface="微软雅黑" pitchFamily="34" charset="-122"/>
              <a:ea typeface="微软雅黑" pitchFamily="34" charset="-122"/>
            </a:endParaRPr>
          </a:p>
          <a:p>
            <a:pPr algn="ctr" defTabSz="801688">
              <a:defRPr/>
            </a:pPr>
            <a:r>
              <a:rPr lang="en-US" altLang="zh-CN" sz="1200" b="1" dirty="0" smtClean="0">
                <a:latin typeface="微软雅黑" pitchFamily="34" charset="-122"/>
                <a:ea typeface="微软雅黑" pitchFamily="34" charset="-122"/>
              </a:rPr>
              <a:t>DB</a:t>
            </a:r>
            <a:endParaRPr lang="zh-CN" altLang="en-US" sz="1200" b="1" dirty="0">
              <a:latin typeface="微软雅黑" pitchFamily="34" charset="-122"/>
              <a:ea typeface="微软雅黑" pitchFamily="34" charset="-122"/>
            </a:endParaRPr>
          </a:p>
        </p:txBody>
      </p:sp>
      <p:sp>
        <p:nvSpPr>
          <p:cNvPr id="78" name="L 形 77"/>
          <p:cNvSpPr/>
          <p:nvPr/>
        </p:nvSpPr>
        <p:spPr>
          <a:xfrm rot="10800000">
            <a:off x="6063006" y="3457918"/>
            <a:ext cx="2304128" cy="990600"/>
          </a:xfrm>
          <a:prstGeom prst="corner">
            <a:avLst>
              <a:gd name="adj1" fmla="val 44203"/>
              <a:gd name="adj2" fmla="val 74638"/>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endParaRPr lang="zh-CN" altLang="en-US" sz="1200" b="1" dirty="0" err="1">
              <a:latin typeface="微软雅黑" pitchFamily="34" charset="-122"/>
              <a:ea typeface="微软雅黑" pitchFamily="34" charset="-122"/>
            </a:endParaRPr>
          </a:p>
        </p:txBody>
      </p:sp>
      <p:sp>
        <p:nvSpPr>
          <p:cNvPr id="80" name="Rectangle 54"/>
          <p:cNvSpPr>
            <a:spLocks noChangeArrowheads="1"/>
          </p:cNvSpPr>
          <p:nvPr/>
        </p:nvSpPr>
        <p:spPr bwMode="auto">
          <a:xfrm>
            <a:off x="6063006" y="2619718"/>
            <a:ext cx="2232124" cy="584448"/>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分布式数据挖掘平台</a:t>
            </a:r>
            <a:endParaRPr lang="zh-CN" altLang="en-US" sz="1200" b="1" dirty="0">
              <a:latin typeface="微软雅黑" pitchFamily="34" charset="-122"/>
              <a:ea typeface="微软雅黑" pitchFamily="34" charset="-122"/>
            </a:endParaRPr>
          </a:p>
        </p:txBody>
      </p:sp>
      <p:sp>
        <p:nvSpPr>
          <p:cNvPr id="79" name="Text Box 80"/>
          <p:cNvSpPr txBox="1">
            <a:spLocks noChangeArrowheads="1"/>
          </p:cNvSpPr>
          <p:nvPr/>
        </p:nvSpPr>
        <p:spPr bwMode="auto">
          <a:xfrm>
            <a:off x="6423025" y="3610318"/>
            <a:ext cx="1440160" cy="276993"/>
          </a:xfrm>
          <a:prstGeom prst="rect">
            <a:avLst/>
          </a:prstGeom>
          <a:noFill/>
          <a:ln w="19050" algn="ctr">
            <a:noFill/>
            <a:miter lim="800000"/>
            <a:headEnd/>
            <a:tailEnd/>
          </a:ln>
        </p:spPr>
        <p:txBody>
          <a:bodyPr wrap="square" lIns="91434" tIns="45717" rIns="91434" bIns="45717">
            <a:spAutoFit/>
          </a:bodyPr>
          <a:lstStyle/>
          <a:p>
            <a:pPr algn="ctr">
              <a:spcBef>
                <a:spcPct val="50000"/>
              </a:spcBef>
            </a:pPr>
            <a:r>
              <a:rPr lang="zh-CN" altLang="en-US" sz="1200" b="1" dirty="0" smtClean="0">
                <a:latin typeface="微软雅黑" pitchFamily="34" charset="-122"/>
                <a:ea typeface="微软雅黑" pitchFamily="34" charset="-122"/>
              </a:rPr>
              <a:t>并行计算框架</a:t>
            </a:r>
            <a:endParaRPr lang="zh-CN" altLang="en-US" sz="1200" b="1" dirty="0">
              <a:latin typeface="微软雅黑" pitchFamily="34" charset="-122"/>
              <a:ea typeface="微软雅黑" pitchFamily="34" charset="-122"/>
            </a:endParaRPr>
          </a:p>
        </p:txBody>
      </p:sp>
      <p:grpSp>
        <p:nvGrpSpPr>
          <p:cNvPr id="7" name="组合 107"/>
          <p:cNvGrpSpPr/>
          <p:nvPr/>
        </p:nvGrpSpPr>
        <p:grpSpPr>
          <a:xfrm>
            <a:off x="1994956" y="1537224"/>
            <a:ext cx="6264348" cy="540030"/>
            <a:chOff x="1907852" y="2024922"/>
            <a:chExt cx="6264348" cy="540030"/>
          </a:xfrm>
        </p:grpSpPr>
        <p:sp>
          <p:nvSpPr>
            <p:cNvPr id="33822" name="AutoShape 2"/>
            <p:cNvSpPr>
              <a:spLocks noChangeArrowheads="1"/>
            </p:cNvSpPr>
            <p:nvPr/>
          </p:nvSpPr>
          <p:spPr bwMode="auto">
            <a:xfrm>
              <a:off x="1979856" y="2024922"/>
              <a:ext cx="6192344" cy="540030"/>
            </a:xfrm>
            <a:prstGeom prst="roundRect">
              <a:avLst>
                <a:gd name="adj" fmla="val 4940"/>
              </a:avLst>
            </a:prstGeom>
            <a:solidFill>
              <a:srgbClr val="BBE0E3"/>
            </a:solidFill>
            <a:ln w="38100" algn="ctr">
              <a:solidFill>
                <a:srgbClr val="FFC000"/>
              </a:solidFill>
              <a:round/>
              <a:headEnd/>
              <a:tailEnd/>
            </a:ln>
          </p:spPr>
          <p:txBody>
            <a:bodyPr wrap="none" anchor="ctr"/>
            <a:lstStyle/>
            <a:p>
              <a:endParaRPr lang="zh-CN" altLang="en-US">
                <a:latin typeface="微软雅黑" pitchFamily="34" charset="-122"/>
                <a:ea typeface="微软雅黑" pitchFamily="34" charset="-122"/>
              </a:endParaRPr>
            </a:p>
          </p:txBody>
        </p:sp>
        <p:sp>
          <p:nvSpPr>
            <p:cNvPr id="33825" name="Text Box 69"/>
            <p:cNvSpPr txBox="1">
              <a:spLocks noChangeArrowheads="1"/>
            </p:cNvSpPr>
            <p:nvPr/>
          </p:nvSpPr>
          <p:spPr bwMode="auto">
            <a:xfrm>
              <a:off x="1907852" y="2024922"/>
              <a:ext cx="1152065" cy="523042"/>
            </a:xfrm>
            <a:prstGeom prst="rect">
              <a:avLst/>
            </a:prstGeom>
            <a:noFill/>
            <a:ln w="9525" algn="ctr">
              <a:noFill/>
              <a:miter lim="800000"/>
              <a:headEnd/>
              <a:tailEnd/>
            </a:ln>
          </p:spPr>
          <p:txBody>
            <a:bodyPr wrap="square" lIns="91274" tIns="45632" rIns="91274" bIns="45632">
              <a:spAutoFit/>
            </a:bodyPr>
            <a:lstStyle/>
            <a:p>
              <a:pPr algn="ctr"/>
              <a:r>
                <a:rPr lang="zh-CN" altLang="en-US" sz="1400" b="1" dirty="0">
                  <a:solidFill>
                    <a:srgbClr val="FF0000"/>
                  </a:solidFill>
                  <a:latin typeface="微软雅黑" pitchFamily="34" charset="-122"/>
                  <a:ea typeface="微软雅黑" pitchFamily="34" charset="-122"/>
                </a:rPr>
                <a:t>应</a:t>
              </a:r>
              <a:r>
                <a:rPr lang="zh-CN" altLang="en-US" sz="1400" b="1" dirty="0" smtClean="0">
                  <a:solidFill>
                    <a:srgbClr val="FF0000"/>
                  </a:solidFill>
                  <a:latin typeface="微软雅黑" pitchFamily="34" charset="-122"/>
                  <a:ea typeface="微软雅黑" pitchFamily="34" charset="-122"/>
                </a:rPr>
                <a:t>用</a:t>
              </a:r>
              <a:endParaRPr lang="en-US" altLang="zh-CN" sz="1400" b="1" dirty="0" smtClean="0">
                <a:solidFill>
                  <a:srgbClr val="FF0000"/>
                </a:solidFill>
                <a:latin typeface="微软雅黑" pitchFamily="34" charset="-122"/>
                <a:ea typeface="微软雅黑" pitchFamily="34" charset="-122"/>
              </a:endParaRPr>
            </a:p>
            <a:p>
              <a:pPr algn="ctr"/>
              <a:r>
                <a:rPr lang="zh-CN" altLang="en-US" sz="1400" b="1" dirty="0" smtClean="0">
                  <a:solidFill>
                    <a:srgbClr val="FF0000"/>
                  </a:solidFill>
                  <a:latin typeface="微软雅黑" pitchFamily="34" charset="-122"/>
                  <a:ea typeface="微软雅黑" pitchFamily="34" charset="-122"/>
                </a:rPr>
                <a:t>治理平</a:t>
              </a:r>
              <a:r>
                <a:rPr lang="zh-CN" altLang="en-US" sz="1400" b="1" dirty="0">
                  <a:solidFill>
                    <a:srgbClr val="FF0000"/>
                  </a:solidFill>
                  <a:latin typeface="微软雅黑" pitchFamily="34" charset="-122"/>
                  <a:ea typeface="微软雅黑" pitchFamily="34" charset="-122"/>
                </a:rPr>
                <a:t>台</a:t>
              </a:r>
            </a:p>
          </p:txBody>
        </p:sp>
        <p:sp>
          <p:nvSpPr>
            <p:cNvPr id="87" name="Rectangle 18"/>
            <p:cNvSpPr>
              <a:spLocks noChangeArrowheads="1"/>
            </p:cNvSpPr>
            <p:nvPr/>
          </p:nvSpPr>
          <p:spPr bwMode="auto">
            <a:xfrm>
              <a:off x="2902294"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软件资源库</a:t>
              </a:r>
              <a:endParaRPr lang="zh-CN" altLang="en-US" sz="1200" dirty="0">
                <a:latin typeface="微软雅黑" pitchFamily="34" charset="-122"/>
                <a:ea typeface="微软雅黑" pitchFamily="34" charset="-122"/>
              </a:endParaRPr>
            </a:p>
          </p:txBody>
        </p:sp>
        <p:sp>
          <p:nvSpPr>
            <p:cNvPr id="95" name="Rectangle 18"/>
            <p:cNvSpPr>
              <a:spLocks noChangeArrowheads="1"/>
            </p:cNvSpPr>
            <p:nvPr/>
          </p:nvSpPr>
          <p:spPr bwMode="auto">
            <a:xfrm>
              <a:off x="4238906"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开发治理</a:t>
              </a:r>
              <a:endParaRPr lang="zh-CN" altLang="en-US" sz="1200" dirty="0">
                <a:latin typeface="微软雅黑" pitchFamily="34" charset="-122"/>
                <a:ea typeface="微软雅黑" pitchFamily="34" charset="-122"/>
              </a:endParaRPr>
            </a:p>
          </p:txBody>
        </p:sp>
        <p:sp>
          <p:nvSpPr>
            <p:cNvPr id="130" name="Rectangle 18"/>
            <p:cNvSpPr>
              <a:spLocks noChangeArrowheads="1"/>
            </p:cNvSpPr>
            <p:nvPr/>
          </p:nvSpPr>
          <p:spPr bwMode="auto">
            <a:xfrm>
              <a:off x="5575518"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数据治理</a:t>
              </a:r>
              <a:endParaRPr lang="zh-CN" altLang="en-US" sz="1200" dirty="0">
                <a:latin typeface="微软雅黑" pitchFamily="34" charset="-122"/>
                <a:ea typeface="微软雅黑" pitchFamily="34" charset="-122"/>
              </a:endParaRPr>
            </a:p>
          </p:txBody>
        </p:sp>
        <p:sp>
          <p:nvSpPr>
            <p:cNvPr id="131" name="Rectangle 18"/>
            <p:cNvSpPr>
              <a:spLocks noChangeArrowheads="1"/>
            </p:cNvSpPr>
            <p:nvPr/>
          </p:nvSpPr>
          <p:spPr bwMode="auto">
            <a:xfrm>
              <a:off x="6912130"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应用监控</a:t>
              </a:r>
              <a:endParaRPr lang="zh-CN" altLang="en-US" sz="1200" dirty="0">
                <a:latin typeface="微软雅黑" pitchFamily="34" charset="-122"/>
                <a:ea typeface="微软雅黑" pitchFamily="34" charset="-122"/>
              </a:endParaRPr>
            </a:p>
          </p:txBody>
        </p:sp>
      </p:grpSp>
      <p:sp>
        <p:nvSpPr>
          <p:cNvPr id="112" name="Freeform 76"/>
          <p:cNvSpPr>
            <a:spLocks/>
          </p:cNvSpPr>
          <p:nvPr/>
        </p:nvSpPr>
        <p:spPr bwMode="auto">
          <a:xfrm>
            <a:off x="6720348" y="4777488"/>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5" name="Freeform 76"/>
          <p:cNvSpPr>
            <a:spLocks/>
          </p:cNvSpPr>
          <p:nvPr/>
        </p:nvSpPr>
        <p:spPr bwMode="auto">
          <a:xfrm>
            <a:off x="7656398" y="4777504"/>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16" name="Freeform 76"/>
          <p:cNvSpPr>
            <a:spLocks/>
          </p:cNvSpPr>
          <p:nvPr/>
        </p:nvSpPr>
        <p:spPr bwMode="auto">
          <a:xfrm>
            <a:off x="2678997" y="4777504"/>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21" name="Freeform 76"/>
          <p:cNvSpPr>
            <a:spLocks/>
          </p:cNvSpPr>
          <p:nvPr/>
        </p:nvSpPr>
        <p:spPr bwMode="auto">
          <a:xfrm>
            <a:off x="3615046" y="4777520"/>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22" name="Freeform 64"/>
          <p:cNvSpPr>
            <a:spLocks/>
          </p:cNvSpPr>
          <p:nvPr/>
        </p:nvSpPr>
        <p:spPr bwMode="auto">
          <a:xfrm rot="5400000">
            <a:off x="5019899" y="2979332"/>
            <a:ext cx="286494" cy="504056"/>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23" name="Freeform 64"/>
          <p:cNvSpPr>
            <a:spLocks/>
          </p:cNvSpPr>
          <p:nvPr/>
        </p:nvSpPr>
        <p:spPr bwMode="auto">
          <a:xfrm rot="5400000">
            <a:off x="5019899" y="3877925"/>
            <a:ext cx="286494" cy="504056"/>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29" name="Freeform 76"/>
          <p:cNvSpPr>
            <a:spLocks/>
          </p:cNvSpPr>
          <p:nvPr/>
        </p:nvSpPr>
        <p:spPr bwMode="auto">
          <a:xfrm>
            <a:off x="6648341" y="2077254"/>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2" name="Freeform 76"/>
          <p:cNvSpPr>
            <a:spLocks/>
          </p:cNvSpPr>
          <p:nvPr/>
        </p:nvSpPr>
        <p:spPr bwMode="auto">
          <a:xfrm>
            <a:off x="7584396" y="2077270"/>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3" name="Freeform 76"/>
          <p:cNvSpPr>
            <a:spLocks/>
          </p:cNvSpPr>
          <p:nvPr/>
        </p:nvSpPr>
        <p:spPr bwMode="auto">
          <a:xfrm>
            <a:off x="2606993" y="2077270"/>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4" name="Freeform 76"/>
          <p:cNvSpPr>
            <a:spLocks/>
          </p:cNvSpPr>
          <p:nvPr/>
        </p:nvSpPr>
        <p:spPr bwMode="auto">
          <a:xfrm>
            <a:off x="3543045" y="2077286"/>
            <a:ext cx="242887"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135" name="圆角矩形 134"/>
          <p:cNvSpPr/>
          <p:nvPr/>
        </p:nvSpPr>
        <p:spPr>
          <a:xfrm>
            <a:off x="2787000" y="5137424"/>
            <a:ext cx="5319582" cy="360020"/>
          </a:xfrm>
          <a:prstGeom prst="roundRect">
            <a:avLst/>
          </a:prstGeom>
          <a:noFill/>
          <a:ln w="9525">
            <a:solidFill>
              <a:schemeClr val="tx1"/>
            </a:solidFill>
            <a:prstDash val="dash"/>
            <a:round/>
            <a:headEnd/>
            <a:tailEnd/>
          </a:ln>
        </p:spPr>
        <p:txBody>
          <a:bodyPr wrap="none" anchor="ctr"/>
          <a:lstStyle/>
          <a:p>
            <a:endParaRPr lang="zh-CN" altLang="en-US" dirty="0" smtClean="0">
              <a:solidFill>
                <a:schemeClr val="tx1"/>
              </a:solidFill>
              <a:latin typeface="微软雅黑" pitchFamily="34" charset="-122"/>
              <a:ea typeface="微软雅黑" pitchFamily="34" charset="-122"/>
            </a:endParaRPr>
          </a:p>
        </p:txBody>
      </p:sp>
      <p:sp>
        <p:nvSpPr>
          <p:cNvPr id="84" name="Rectangle 54"/>
          <p:cNvSpPr>
            <a:spLocks noChangeArrowheads="1"/>
          </p:cNvSpPr>
          <p:nvPr/>
        </p:nvSpPr>
        <p:spPr bwMode="auto">
          <a:xfrm>
            <a:off x="6855097" y="3991321"/>
            <a:ext cx="720336" cy="426009"/>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en-US" altLang="zh-CN" sz="1200" b="1" dirty="0" smtClean="0">
                <a:latin typeface="微软雅黑" pitchFamily="34" charset="-122"/>
                <a:ea typeface="微软雅黑" pitchFamily="34" charset="-122"/>
              </a:rPr>
              <a:t>RDB</a:t>
            </a:r>
            <a:endParaRPr lang="zh-CN" altLang="en-US" sz="1200" b="1" dirty="0">
              <a:latin typeface="微软雅黑" pitchFamily="34" charset="-122"/>
              <a:ea typeface="微软雅黑" pitchFamily="34" charset="-122"/>
            </a:endParaRPr>
          </a:p>
        </p:txBody>
      </p:sp>
    </p:spTree>
    <p:extLst>
      <p:ext uri="{BB962C8B-B14F-4D97-AF65-F5344CB8AC3E}">
        <p14:creationId xmlns:p14="http://schemas.microsoft.com/office/powerpoint/2010/main" val="991937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圆角矩形 85"/>
          <p:cNvSpPr/>
          <p:nvPr/>
        </p:nvSpPr>
        <p:spPr>
          <a:xfrm>
            <a:off x="271757" y="1128932"/>
            <a:ext cx="8242141" cy="914400"/>
          </a:xfrm>
          <a:prstGeom prst="roundRect">
            <a:avLst>
              <a:gd name="adj" fmla="val 3588"/>
            </a:avLst>
          </a:prstGeom>
          <a:solidFill>
            <a:srgbClr val="FFC000"/>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87" name="圆角矩形 86"/>
          <p:cNvSpPr/>
          <p:nvPr/>
        </p:nvSpPr>
        <p:spPr>
          <a:xfrm>
            <a:off x="328486" y="1066800"/>
            <a:ext cx="716708" cy="97653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sz="1800" dirty="0" smtClean="0">
                <a:solidFill>
                  <a:schemeClr val="tx1"/>
                </a:solidFill>
                <a:latin typeface="微软雅黑" pitchFamily="34" charset="-122"/>
                <a:ea typeface="微软雅黑" pitchFamily="34" charset="-122"/>
              </a:rPr>
              <a:t>客户定制平台</a:t>
            </a:r>
          </a:p>
        </p:txBody>
      </p:sp>
      <p:sp>
        <p:nvSpPr>
          <p:cNvPr id="83" name="圆角矩形 82"/>
          <p:cNvSpPr/>
          <p:nvPr/>
        </p:nvSpPr>
        <p:spPr>
          <a:xfrm>
            <a:off x="273462" y="2286000"/>
            <a:ext cx="8240437" cy="914400"/>
          </a:xfrm>
          <a:prstGeom prst="roundRect">
            <a:avLst>
              <a:gd name="adj" fmla="val 3588"/>
            </a:avLst>
          </a:prstGeom>
          <a:solidFill>
            <a:schemeClr val="accent2">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2" name="标题 1"/>
          <p:cNvSpPr>
            <a:spLocks noGrp="1"/>
          </p:cNvSpPr>
          <p:nvPr>
            <p:ph type="title"/>
          </p:nvPr>
        </p:nvSpPr>
        <p:spPr>
          <a:xfrm>
            <a:off x="200081" y="76209"/>
            <a:ext cx="8610600" cy="561975"/>
          </a:xfrm>
        </p:spPr>
        <p:txBody>
          <a:bodyPr/>
          <a:lstStyle/>
          <a:p>
            <a:r>
              <a:rPr lang="zh-CN" altLang="en-US" dirty="0" smtClean="0"/>
              <a:t>基于技术平台的多层次平台软件产品架构</a:t>
            </a:r>
            <a:endParaRPr lang="zh-CN" altLang="en-US" dirty="0"/>
          </a:p>
        </p:txBody>
      </p:sp>
      <p:sp>
        <p:nvSpPr>
          <p:cNvPr id="4" name="圆角矩形 3"/>
          <p:cNvSpPr/>
          <p:nvPr/>
        </p:nvSpPr>
        <p:spPr>
          <a:xfrm>
            <a:off x="285722" y="3312840"/>
            <a:ext cx="8228174" cy="3011760"/>
          </a:xfrm>
          <a:prstGeom prst="roundRect">
            <a:avLst>
              <a:gd name="adj" fmla="val 3588"/>
            </a:avLst>
          </a:prstGeom>
          <a:solidFill>
            <a:schemeClr val="accent2">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9" name="圆角矩形 8"/>
          <p:cNvSpPr/>
          <p:nvPr/>
        </p:nvSpPr>
        <p:spPr>
          <a:xfrm>
            <a:off x="845118" y="5022574"/>
            <a:ext cx="7525434" cy="652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p:txBody>
      </p:sp>
      <p:sp>
        <p:nvSpPr>
          <p:cNvPr id="10" name="圆角矩形 9"/>
          <p:cNvSpPr/>
          <p:nvPr/>
        </p:nvSpPr>
        <p:spPr>
          <a:xfrm>
            <a:off x="845118" y="5136292"/>
            <a:ext cx="1428760" cy="428628"/>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sz="1800" dirty="0" smtClean="0">
                <a:solidFill>
                  <a:schemeClr val="tx1"/>
                </a:solidFill>
                <a:latin typeface="微软雅黑" pitchFamily="34" charset="-122"/>
                <a:ea typeface="微软雅黑" pitchFamily="34" charset="-122"/>
              </a:rPr>
              <a:t>基础能力</a:t>
            </a:r>
          </a:p>
        </p:txBody>
      </p:sp>
      <p:sp>
        <p:nvSpPr>
          <p:cNvPr id="11" name="圆角矩形 10"/>
          <p:cNvSpPr/>
          <p:nvPr/>
        </p:nvSpPr>
        <p:spPr>
          <a:xfrm>
            <a:off x="1991851" y="5136292"/>
            <a:ext cx="1791770"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开发工具基础框架</a:t>
            </a:r>
            <a:endParaRPr lang="en-US" altLang="zh-CN" sz="1600" dirty="0" smtClean="0">
              <a:solidFill>
                <a:schemeClr val="tx1"/>
              </a:solidFill>
            </a:endParaRPr>
          </a:p>
        </p:txBody>
      </p:sp>
      <p:sp>
        <p:nvSpPr>
          <p:cNvPr id="12" name="圆角矩形 11"/>
          <p:cNvSpPr/>
          <p:nvPr/>
        </p:nvSpPr>
        <p:spPr>
          <a:xfrm>
            <a:off x="4141980" y="5136292"/>
            <a:ext cx="1862975"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运行平台基础框架</a:t>
            </a:r>
            <a:endParaRPr lang="en-US" altLang="zh-CN" sz="1600" dirty="0" smtClean="0">
              <a:solidFill>
                <a:schemeClr val="tx1"/>
              </a:solidFill>
            </a:endParaRPr>
          </a:p>
        </p:txBody>
      </p:sp>
      <p:sp>
        <p:nvSpPr>
          <p:cNvPr id="13" name="圆角矩形 12"/>
          <p:cNvSpPr/>
          <p:nvPr/>
        </p:nvSpPr>
        <p:spPr>
          <a:xfrm>
            <a:off x="6358420" y="5136292"/>
            <a:ext cx="1797125"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smtClean="0">
                <a:solidFill>
                  <a:schemeClr val="tx1"/>
                </a:solidFill>
              </a:rPr>
              <a:t>治理平台基础框架</a:t>
            </a:r>
            <a:endParaRPr lang="en-US" altLang="zh-CN" sz="1600" dirty="0" smtClean="0">
              <a:solidFill>
                <a:schemeClr val="tx1"/>
              </a:solidFill>
            </a:endParaRPr>
          </a:p>
        </p:txBody>
      </p:sp>
      <p:sp>
        <p:nvSpPr>
          <p:cNvPr id="14" name="圆角矩形 13"/>
          <p:cNvSpPr/>
          <p:nvPr/>
        </p:nvSpPr>
        <p:spPr>
          <a:xfrm>
            <a:off x="415097" y="4114800"/>
            <a:ext cx="500066" cy="135732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sz="1800" dirty="0" smtClean="0">
                <a:solidFill>
                  <a:schemeClr val="tx1"/>
                </a:solidFill>
                <a:latin typeface="微软雅黑" pitchFamily="34" charset="-122"/>
                <a:ea typeface="微软雅黑" pitchFamily="34" charset="-122"/>
              </a:rPr>
              <a:t>技术平台</a:t>
            </a:r>
          </a:p>
        </p:txBody>
      </p:sp>
      <p:sp>
        <p:nvSpPr>
          <p:cNvPr id="16" name="圆角矩形 15"/>
          <p:cNvSpPr/>
          <p:nvPr/>
        </p:nvSpPr>
        <p:spPr>
          <a:xfrm>
            <a:off x="3383859" y="2438400"/>
            <a:ext cx="1151248" cy="61775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业务流程平台（</a:t>
            </a:r>
            <a:r>
              <a:rPr lang="en-US" altLang="zh-CN" sz="1400" dirty="0" smtClean="0">
                <a:solidFill>
                  <a:schemeClr val="tx1"/>
                </a:solidFill>
              </a:rPr>
              <a:t>BPS</a:t>
            </a:r>
            <a:r>
              <a:rPr lang="zh-CN" altLang="en-US" sz="1400" dirty="0" smtClean="0">
                <a:solidFill>
                  <a:schemeClr val="tx1"/>
                </a:solidFill>
              </a:rPr>
              <a:t>）</a:t>
            </a:r>
          </a:p>
        </p:txBody>
      </p:sp>
      <p:sp>
        <p:nvSpPr>
          <p:cNvPr id="18" name="圆角矩形 17"/>
          <p:cNvSpPr/>
          <p:nvPr/>
        </p:nvSpPr>
        <p:spPr>
          <a:xfrm>
            <a:off x="918383" y="2438400"/>
            <a:ext cx="1151248" cy="60960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应用开发平台（</a:t>
            </a:r>
            <a:r>
              <a:rPr lang="en-US" altLang="zh-CN" sz="1400" dirty="0" smtClean="0">
                <a:solidFill>
                  <a:schemeClr val="tx1"/>
                </a:solidFill>
              </a:rPr>
              <a:t>EOS</a:t>
            </a:r>
            <a:r>
              <a:rPr lang="zh-CN" altLang="en-US" sz="1400" dirty="0" smtClean="0">
                <a:solidFill>
                  <a:schemeClr val="tx1"/>
                </a:solidFill>
              </a:rPr>
              <a:t>）</a:t>
            </a:r>
          </a:p>
        </p:txBody>
      </p:sp>
      <p:sp>
        <p:nvSpPr>
          <p:cNvPr id="19" name="圆角矩形 18"/>
          <p:cNvSpPr/>
          <p:nvPr/>
        </p:nvSpPr>
        <p:spPr>
          <a:xfrm>
            <a:off x="2151121" y="2438400"/>
            <a:ext cx="1151248" cy="61775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服务集成平台</a:t>
            </a:r>
            <a:endParaRPr lang="en-US" altLang="zh-CN" sz="1400" dirty="0" smtClean="0">
              <a:solidFill>
                <a:schemeClr val="tx1"/>
              </a:solidFill>
            </a:endParaRPr>
          </a:p>
          <a:p>
            <a:pPr algn="ctr"/>
            <a:r>
              <a:rPr lang="zh-CN" altLang="en-US" sz="1400" dirty="0" smtClean="0">
                <a:solidFill>
                  <a:schemeClr val="tx1"/>
                </a:solidFill>
              </a:rPr>
              <a:t>（</a:t>
            </a:r>
            <a:r>
              <a:rPr lang="en-US" altLang="zh-CN" sz="1400" dirty="0" smtClean="0">
                <a:solidFill>
                  <a:schemeClr val="tx1"/>
                </a:solidFill>
              </a:rPr>
              <a:t>ESB</a:t>
            </a:r>
            <a:r>
              <a:rPr lang="zh-CN" altLang="en-US" sz="1400" dirty="0" smtClean="0">
                <a:solidFill>
                  <a:schemeClr val="tx1"/>
                </a:solidFill>
              </a:rPr>
              <a:t>）</a:t>
            </a:r>
          </a:p>
        </p:txBody>
      </p:sp>
      <p:sp>
        <p:nvSpPr>
          <p:cNvPr id="42" name="圆角矩形 41"/>
          <p:cNvSpPr/>
          <p:nvPr/>
        </p:nvSpPr>
        <p:spPr>
          <a:xfrm>
            <a:off x="845123" y="5751240"/>
            <a:ext cx="3711027" cy="501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400" dirty="0" smtClean="0">
                <a:solidFill>
                  <a:schemeClr val="tx1"/>
                </a:solidFill>
                <a:latin typeface="+mn-ea"/>
              </a:rPr>
              <a:t>产品安</a:t>
            </a:r>
            <a:endParaRPr lang="en-US" altLang="zh-CN" sz="1400" dirty="0" smtClean="0">
              <a:solidFill>
                <a:schemeClr val="tx1"/>
              </a:solidFill>
              <a:latin typeface="+mn-ea"/>
            </a:endParaRPr>
          </a:p>
          <a:p>
            <a:r>
              <a:rPr lang="zh-CN" altLang="en-US" sz="1400" dirty="0" smtClean="0">
                <a:solidFill>
                  <a:schemeClr val="tx1"/>
                </a:solidFill>
                <a:latin typeface="+mn-ea"/>
              </a:rPr>
              <a:t>装框架</a:t>
            </a:r>
          </a:p>
        </p:txBody>
      </p:sp>
      <p:sp>
        <p:nvSpPr>
          <p:cNvPr id="44" name="圆角矩形 43"/>
          <p:cNvSpPr/>
          <p:nvPr/>
        </p:nvSpPr>
        <p:spPr>
          <a:xfrm>
            <a:off x="1776843" y="5827440"/>
            <a:ext cx="1003391"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安装工具</a:t>
            </a:r>
          </a:p>
        </p:txBody>
      </p:sp>
      <p:sp>
        <p:nvSpPr>
          <p:cNvPr id="45" name="圆角矩形 44"/>
          <p:cNvSpPr/>
          <p:nvPr/>
        </p:nvSpPr>
        <p:spPr>
          <a:xfrm>
            <a:off x="3210255" y="5827440"/>
            <a:ext cx="100979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rPr>
              <a:t>升级工具</a:t>
            </a:r>
          </a:p>
        </p:txBody>
      </p:sp>
      <p:sp>
        <p:nvSpPr>
          <p:cNvPr id="51" name="圆角矩形 50"/>
          <p:cNvSpPr/>
          <p:nvPr/>
        </p:nvSpPr>
        <p:spPr>
          <a:xfrm>
            <a:off x="4930356" y="5751240"/>
            <a:ext cx="3509846" cy="501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400" dirty="0" smtClean="0">
                <a:solidFill>
                  <a:schemeClr val="tx1"/>
                </a:solidFill>
                <a:latin typeface="+mn-ea"/>
              </a:rPr>
              <a:t>产品集</a:t>
            </a:r>
            <a:endParaRPr lang="en-US" altLang="zh-CN" sz="1400" dirty="0" smtClean="0">
              <a:solidFill>
                <a:schemeClr val="tx1"/>
              </a:solidFill>
              <a:latin typeface="+mn-ea"/>
            </a:endParaRPr>
          </a:p>
          <a:p>
            <a:r>
              <a:rPr lang="zh-CN" altLang="en-US" sz="1400" dirty="0" smtClean="0">
                <a:solidFill>
                  <a:schemeClr val="tx1"/>
                </a:solidFill>
                <a:latin typeface="+mn-ea"/>
              </a:rPr>
              <a:t>成框架</a:t>
            </a:r>
          </a:p>
        </p:txBody>
      </p:sp>
      <p:sp>
        <p:nvSpPr>
          <p:cNvPr id="50" name="圆角矩形 49"/>
          <p:cNvSpPr/>
          <p:nvPr/>
        </p:nvSpPr>
        <p:spPr>
          <a:xfrm>
            <a:off x="7223824" y="5791200"/>
            <a:ext cx="1003391"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rPr>
              <a:t>BVT</a:t>
            </a:r>
            <a:endParaRPr lang="zh-CN" altLang="en-US" sz="1400" dirty="0" smtClean="0">
              <a:solidFill>
                <a:schemeClr val="tx1"/>
              </a:solidFill>
            </a:endParaRPr>
          </a:p>
        </p:txBody>
      </p:sp>
      <p:sp>
        <p:nvSpPr>
          <p:cNvPr id="49" name="圆角矩形 48"/>
          <p:cNvSpPr/>
          <p:nvPr/>
        </p:nvSpPr>
        <p:spPr>
          <a:xfrm>
            <a:off x="5793197" y="5820264"/>
            <a:ext cx="8572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dirty="0" smtClean="0">
                <a:solidFill>
                  <a:schemeClr val="tx1"/>
                </a:solidFill>
              </a:rPr>
              <a:t>配置管理</a:t>
            </a:r>
          </a:p>
        </p:txBody>
      </p:sp>
      <p:sp>
        <p:nvSpPr>
          <p:cNvPr id="38" name="圆角矩形 37"/>
          <p:cNvSpPr/>
          <p:nvPr/>
        </p:nvSpPr>
        <p:spPr>
          <a:xfrm>
            <a:off x="4616597" y="2438400"/>
            <a:ext cx="1151248" cy="60960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银行交易平台</a:t>
            </a:r>
            <a:endParaRPr lang="en-US" altLang="zh-CN" sz="1400" dirty="0" smtClean="0">
              <a:solidFill>
                <a:schemeClr val="tx1"/>
              </a:solidFill>
            </a:endParaRPr>
          </a:p>
          <a:p>
            <a:pPr algn="ctr"/>
            <a:r>
              <a:rPr lang="en-US" altLang="zh-CN" sz="1400" dirty="0" smtClean="0">
                <a:solidFill>
                  <a:schemeClr val="tx1"/>
                </a:solidFill>
              </a:rPr>
              <a:t>(BTP)</a:t>
            </a:r>
            <a:endParaRPr lang="zh-CN" altLang="en-US" sz="1400" dirty="0" smtClean="0">
              <a:solidFill>
                <a:schemeClr val="tx1"/>
              </a:solidFill>
            </a:endParaRPr>
          </a:p>
        </p:txBody>
      </p:sp>
      <p:sp>
        <p:nvSpPr>
          <p:cNvPr id="47" name="圆角矩形 46"/>
          <p:cNvSpPr/>
          <p:nvPr/>
        </p:nvSpPr>
        <p:spPr>
          <a:xfrm>
            <a:off x="7082072" y="2438400"/>
            <a:ext cx="1151248" cy="60960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数据治理平台</a:t>
            </a:r>
            <a:endParaRPr lang="en-US" altLang="zh-CN" sz="1400" dirty="0" smtClean="0">
              <a:solidFill>
                <a:schemeClr val="tx1"/>
              </a:solidFill>
            </a:endParaRPr>
          </a:p>
          <a:p>
            <a:pPr algn="ctr"/>
            <a:r>
              <a:rPr lang="zh-CN" altLang="en-US" sz="1400" dirty="0" smtClean="0">
                <a:solidFill>
                  <a:schemeClr val="tx1"/>
                </a:solidFill>
              </a:rPr>
              <a:t>（</a:t>
            </a:r>
            <a:r>
              <a:rPr lang="en-US" altLang="zh-CN" sz="1400" dirty="0" smtClean="0">
                <a:solidFill>
                  <a:schemeClr val="tx1"/>
                </a:solidFill>
              </a:rPr>
              <a:t>Smart Data</a:t>
            </a:r>
            <a:r>
              <a:rPr lang="zh-CN" altLang="en-US" sz="1400" dirty="0" smtClean="0">
                <a:solidFill>
                  <a:schemeClr val="tx1"/>
                </a:solidFill>
              </a:rPr>
              <a:t>）</a:t>
            </a:r>
          </a:p>
        </p:txBody>
      </p:sp>
      <p:sp>
        <p:nvSpPr>
          <p:cNvPr id="53" name="圆角矩形 52"/>
          <p:cNvSpPr/>
          <p:nvPr/>
        </p:nvSpPr>
        <p:spPr>
          <a:xfrm>
            <a:off x="845118" y="3392760"/>
            <a:ext cx="7597105" cy="1560240"/>
          </a:xfrm>
          <a:prstGeom prst="roundRect">
            <a:avLst>
              <a:gd name="adj" fmla="val 1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p:txBody>
      </p:sp>
      <p:sp>
        <p:nvSpPr>
          <p:cNvPr id="62" name="圆角矩形 61"/>
          <p:cNvSpPr/>
          <p:nvPr/>
        </p:nvSpPr>
        <p:spPr>
          <a:xfrm>
            <a:off x="1533058" y="3465240"/>
            <a:ext cx="1677196"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smtClean="0">
                <a:solidFill>
                  <a:schemeClr val="tx1"/>
                </a:solidFill>
              </a:rPr>
              <a:t>应用开发组件库</a:t>
            </a:r>
          </a:p>
        </p:txBody>
      </p:sp>
      <p:sp>
        <p:nvSpPr>
          <p:cNvPr id="65" name="圆角矩形 64"/>
          <p:cNvSpPr/>
          <p:nvPr/>
        </p:nvSpPr>
        <p:spPr>
          <a:xfrm>
            <a:off x="3284076" y="3465240"/>
            <a:ext cx="1717948"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smtClean="0">
                <a:solidFill>
                  <a:schemeClr val="tx1"/>
                </a:solidFill>
              </a:rPr>
              <a:t>业务流程组件库</a:t>
            </a:r>
            <a:endParaRPr lang="en-US" altLang="zh-CN" sz="1600" dirty="0" smtClean="0">
              <a:solidFill>
                <a:schemeClr val="tx1"/>
              </a:solidFill>
            </a:endParaRPr>
          </a:p>
        </p:txBody>
      </p:sp>
      <p:sp>
        <p:nvSpPr>
          <p:cNvPr id="66" name="圆角矩形 65"/>
          <p:cNvSpPr/>
          <p:nvPr/>
        </p:nvSpPr>
        <p:spPr>
          <a:xfrm>
            <a:off x="5048331" y="3485168"/>
            <a:ext cx="1673797" cy="1351672"/>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smtClean="0">
                <a:solidFill>
                  <a:schemeClr val="tx1"/>
                </a:solidFill>
              </a:rPr>
              <a:t>企业集成组件库</a:t>
            </a:r>
          </a:p>
        </p:txBody>
      </p:sp>
      <p:sp>
        <p:nvSpPr>
          <p:cNvPr id="67" name="圆角矩形 66"/>
          <p:cNvSpPr/>
          <p:nvPr/>
        </p:nvSpPr>
        <p:spPr>
          <a:xfrm>
            <a:off x="6786112" y="3465240"/>
            <a:ext cx="1584440"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smtClean="0">
                <a:solidFill>
                  <a:schemeClr val="tx1"/>
                </a:solidFill>
              </a:rPr>
              <a:t>数据平台组件库</a:t>
            </a:r>
            <a:endParaRPr lang="en-US" altLang="zh-CN" sz="1600" dirty="0" smtClean="0">
              <a:solidFill>
                <a:schemeClr val="tx1"/>
              </a:solidFill>
            </a:endParaRPr>
          </a:p>
        </p:txBody>
      </p:sp>
      <p:sp>
        <p:nvSpPr>
          <p:cNvPr id="68" name="圆角矩形 67"/>
          <p:cNvSpPr/>
          <p:nvPr/>
        </p:nvSpPr>
        <p:spPr>
          <a:xfrm>
            <a:off x="845118" y="3617640"/>
            <a:ext cx="838200" cy="990600"/>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smtClean="0">
                <a:solidFill>
                  <a:schemeClr val="tx1"/>
                </a:solidFill>
                <a:latin typeface="微软雅黑" pitchFamily="34" charset="-122"/>
                <a:ea typeface="微软雅黑" pitchFamily="34" charset="-122"/>
              </a:rPr>
              <a:t>产品组件货架</a:t>
            </a:r>
            <a:endParaRPr lang="zh-CN" altLang="en-US" sz="1800" dirty="0" smtClean="0">
              <a:solidFill>
                <a:schemeClr val="tx1"/>
              </a:solidFill>
              <a:latin typeface="微软雅黑" pitchFamily="34" charset="-122"/>
              <a:ea typeface="微软雅黑" pitchFamily="34" charset="-122"/>
            </a:endParaRPr>
          </a:p>
        </p:txBody>
      </p:sp>
      <p:sp>
        <p:nvSpPr>
          <p:cNvPr id="69" name="圆角矩形 68"/>
          <p:cNvSpPr/>
          <p:nvPr/>
        </p:nvSpPr>
        <p:spPr>
          <a:xfrm>
            <a:off x="1633497"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0" name="圆角矩形 69"/>
          <p:cNvSpPr/>
          <p:nvPr/>
        </p:nvSpPr>
        <p:spPr>
          <a:xfrm>
            <a:off x="2421876"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1" name="圆角矩形 70"/>
          <p:cNvSpPr/>
          <p:nvPr/>
        </p:nvSpPr>
        <p:spPr>
          <a:xfrm>
            <a:off x="1633497"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2" name="圆角矩形 71"/>
          <p:cNvSpPr/>
          <p:nvPr/>
        </p:nvSpPr>
        <p:spPr>
          <a:xfrm>
            <a:off x="2421876"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smtClean="0">
                <a:solidFill>
                  <a:schemeClr val="tx1"/>
                </a:solidFill>
              </a:rPr>
              <a:t>…</a:t>
            </a:r>
            <a:endParaRPr lang="zh-CN" altLang="en-US" sz="1200" dirty="0" smtClean="0">
              <a:solidFill>
                <a:schemeClr val="tx1"/>
              </a:solidFill>
            </a:endParaRPr>
          </a:p>
        </p:txBody>
      </p:sp>
      <p:sp>
        <p:nvSpPr>
          <p:cNvPr id="73" name="圆角矩形 72"/>
          <p:cNvSpPr/>
          <p:nvPr/>
        </p:nvSpPr>
        <p:spPr>
          <a:xfrm>
            <a:off x="3425267"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4" name="圆角矩形 73"/>
          <p:cNvSpPr/>
          <p:nvPr/>
        </p:nvSpPr>
        <p:spPr>
          <a:xfrm>
            <a:off x="4213646"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5" name="圆角矩形 74"/>
          <p:cNvSpPr/>
          <p:nvPr/>
        </p:nvSpPr>
        <p:spPr>
          <a:xfrm>
            <a:off x="3425267"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6" name="圆角矩形 75"/>
          <p:cNvSpPr/>
          <p:nvPr/>
        </p:nvSpPr>
        <p:spPr>
          <a:xfrm>
            <a:off x="4213646"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smtClean="0">
                <a:solidFill>
                  <a:schemeClr val="tx1"/>
                </a:solidFill>
              </a:rPr>
              <a:t>…</a:t>
            </a:r>
            <a:endParaRPr lang="zh-CN" altLang="en-US" sz="1200" dirty="0" smtClean="0">
              <a:solidFill>
                <a:schemeClr val="tx1"/>
              </a:solidFill>
            </a:endParaRPr>
          </a:p>
        </p:txBody>
      </p:sp>
      <p:sp>
        <p:nvSpPr>
          <p:cNvPr id="77" name="圆角矩形 76"/>
          <p:cNvSpPr/>
          <p:nvPr/>
        </p:nvSpPr>
        <p:spPr>
          <a:xfrm>
            <a:off x="5145366"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8" name="圆角矩形 77"/>
          <p:cNvSpPr/>
          <p:nvPr/>
        </p:nvSpPr>
        <p:spPr>
          <a:xfrm>
            <a:off x="5933745"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79" name="圆角矩形 78"/>
          <p:cNvSpPr/>
          <p:nvPr/>
        </p:nvSpPr>
        <p:spPr>
          <a:xfrm>
            <a:off x="5145366"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80" name="圆角矩形 79"/>
          <p:cNvSpPr/>
          <p:nvPr/>
        </p:nvSpPr>
        <p:spPr>
          <a:xfrm>
            <a:off x="5933745"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smtClean="0">
                <a:solidFill>
                  <a:schemeClr val="tx1"/>
                </a:solidFill>
              </a:rPr>
              <a:t>…</a:t>
            </a:r>
            <a:endParaRPr lang="zh-CN" altLang="en-US" sz="1200" dirty="0" smtClean="0">
              <a:solidFill>
                <a:schemeClr val="tx1"/>
              </a:solidFill>
            </a:endParaRPr>
          </a:p>
        </p:txBody>
      </p:sp>
      <p:sp>
        <p:nvSpPr>
          <p:cNvPr id="81" name="圆角矩形 80"/>
          <p:cNvSpPr/>
          <p:nvPr/>
        </p:nvSpPr>
        <p:spPr>
          <a:xfrm>
            <a:off x="7223820" y="3886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smtClean="0">
                <a:solidFill>
                  <a:schemeClr val="tx1"/>
                </a:solidFill>
              </a:rPr>
              <a:t>产品组件</a:t>
            </a:r>
          </a:p>
        </p:txBody>
      </p:sp>
      <p:sp>
        <p:nvSpPr>
          <p:cNvPr id="82" name="圆角矩形 81"/>
          <p:cNvSpPr/>
          <p:nvPr/>
        </p:nvSpPr>
        <p:spPr>
          <a:xfrm>
            <a:off x="7223820" y="4343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smtClean="0">
                <a:solidFill>
                  <a:schemeClr val="tx1"/>
                </a:solidFill>
              </a:rPr>
              <a:t>…</a:t>
            </a:r>
            <a:endParaRPr lang="zh-CN" altLang="en-US" sz="1200" dirty="0" smtClean="0">
              <a:solidFill>
                <a:schemeClr val="tx1"/>
              </a:solidFill>
            </a:endParaRPr>
          </a:p>
        </p:txBody>
      </p:sp>
      <p:sp>
        <p:nvSpPr>
          <p:cNvPr id="84" name="圆角矩形 83"/>
          <p:cNvSpPr/>
          <p:nvPr/>
        </p:nvSpPr>
        <p:spPr>
          <a:xfrm>
            <a:off x="330191" y="2223868"/>
            <a:ext cx="716708" cy="97653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sz="1800" dirty="0" smtClean="0">
                <a:solidFill>
                  <a:schemeClr val="tx1"/>
                </a:solidFill>
                <a:latin typeface="微软雅黑" pitchFamily="34" charset="-122"/>
                <a:ea typeface="微软雅黑" pitchFamily="34" charset="-122"/>
              </a:rPr>
              <a:t>标准平台产品</a:t>
            </a:r>
          </a:p>
        </p:txBody>
      </p:sp>
      <p:sp>
        <p:nvSpPr>
          <p:cNvPr id="85" name="圆角矩形 84"/>
          <p:cNvSpPr/>
          <p:nvPr/>
        </p:nvSpPr>
        <p:spPr>
          <a:xfrm>
            <a:off x="988464" y="1281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smtClean="0">
                <a:solidFill>
                  <a:schemeClr val="tx1"/>
                </a:solidFill>
              </a:rPr>
              <a:t>建行</a:t>
            </a:r>
            <a:r>
              <a:rPr lang="en-US" altLang="zh-CN" sz="1400" dirty="0" smtClean="0">
                <a:solidFill>
                  <a:schemeClr val="tx1"/>
                </a:solidFill>
              </a:rPr>
              <a:t>SUP</a:t>
            </a:r>
            <a:endParaRPr lang="zh-CN" altLang="en-US" sz="1400" dirty="0" smtClean="0">
              <a:solidFill>
                <a:schemeClr val="tx1"/>
              </a:solidFill>
            </a:endParaRPr>
          </a:p>
        </p:txBody>
      </p:sp>
      <p:sp>
        <p:nvSpPr>
          <p:cNvPr id="88" name="圆角矩形 87"/>
          <p:cNvSpPr/>
          <p:nvPr/>
        </p:nvSpPr>
        <p:spPr>
          <a:xfrm>
            <a:off x="2435896" y="1281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smtClean="0">
                <a:solidFill>
                  <a:schemeClr val="tx1"/>
                </a:solidFill>
              </a:rPr>
              <a:t>中信</a:t>
            </a:r>
            <a:r>
              <a:rPr lang="en-US" altLang="zh-CN" sz="1400" dirty="0" smtClean="0">
                <a:solidFill>
                  <a:schemeClr val="tx1"/>
                </a:solidFill>
              </a:rPr>
              <a:t>CBJUP</a:t>
            </a:r>
            <a:endParaRPr lang="zh-CN" altLang="en-US" sz="1400" dirty="0" smtClean="0">
              <a:solidFill>
                <a:schemeClr val="tx1"/>
              </a:solidFill>
            </a:endParaRPr>
          </a:p>
        </p:txBody>
      </p:sp>
      <p:sp>
        <p:nvSpPr>
          <p:cNvPr id="89" name="圆角矩形 88"/>
          <p:cNvSpPr/>
          <p:nvPr/>
        </p:nvSpPr>
        <p:spPr>
          <a:xfrm>
            <a:off x="3883327" y="1281332"/>
            <a:ext cx="1216809"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smtClean="0">
                <a:solidFill>
                  <a:schemeClr val="tx1"/>
                </a:solidFill>
              </a:rPr>
              <a:t>国开</a:t>
            </a:r>
            <a:r>
              <a:rPr lang="en-US" altLang="zh-CN" sz="1400" dirty="0" smtClean="0">
                <a:solidFill>
                  <a:schemeClr val="tx1"/>
                </a:solidFill>
              </a:rPr>
              <a:t>USE</a:t>
            </a:r>
            <a:endParaRPr lang="zh-CN" altLang="en-US" sz="1400" dirty="0" smtClean="0">
              <a:solidFill>
                <a:schemeClr val="tx1"/>
              </a:solidFill>
            </a:endParaRPr>
          </a:p>
        </p:txBody>
      </p:sp>
      <p:sp>
        <p:nvSpPr>
          <p:cNvPr id="90" name="圆角矩形 89"/>
          <p:cNvSpPr/>
          <p:nvPr/>
        </p:nvSpPr>
        <p:spPr>
          <a:xfrm>
            <a:off x="5187417" y="1281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smtClean="0">
                <a:solidFill>
                  <a:schemeClr val="tx1"/>
                </a:solidFill>
              </a:rPr>
              <a:t>华为</a:t>
            </a:r>
            <a:r>
              <a:rPr lang="en-US" altLang="zh-CN" sz="1400" dirty="0" smtClean="0">
                <a:solidFill>
                  <a:schemeClr val="tx1"/>
                </a:solidFill>
              </a:rPr>
              <a:t>EOS4HW</a:t>
            </a:r>
            <a:endParaRPr lang="zh-CN" altLang="en-US" sz="1400" dirty="0" smtClean="0">
              <a:solidFill>
                <a:schemeClr val="tx1"/>
              </a:solidFill>
            </a:endParaRPr>
          </a:p>
        </p:txBody>
      </p:sp>
      <p:sp>
        <p:nvSpPr>
          <p:cNvPr id="91" name="圆角矩形 90"/>
          <p:cNvSpPr/>
          <p:nvPr/>
        </p:nvSpPr>
        <p:spPr>
          <a:xfrm>
            <a:off x="6634844" y="1281332"/>
            <a:ext cx="1075062"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smtClean="0">
                <a:solidFill>
                  <a:schemeClr val="tx1"/>
                </a:solidFill>
              </a:rPr>
              <a:t>国网</a:t>
            </a:r>
            <a:r>
              <a:rPr lang="en-US" altLang="zh-CN" sz="1400" dirty="0" smtClean="0">
                <a:solidFill>
                  <a:schemeClr val="tx1"/>
                </a:solidFill>
              </a:rPr>
              <a:t>BPM</a:t>
            </a:r>
            <a:endParaRPr lang="zh-CN" altLang="en-US" sz="1400" dirty="0" smtClean="0">
              <a:solidFill>
                <a:schemeClr val="tx1"/>
              </a:solidFill>
            </a:endParaRPr>
          </a:p>
        </p:txBody>
      </p:sp>
      <p:sp>
        <p:nvSpPr>
          <p:cNvPr id="92" name="圆角矩形 91"/>
          <p:cNvSpPr/>
          <p:nvPr/>
        </p:nvSpPr>
        <p:spPr>
          <a:xfrm>
            <a:off x="7797186" y="1281332"/>
            <a:ext cx="501696"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dirty="0" smtClean="0">
                <a:solidFill>
                  <a:schemeClr val="tx1"/>
                </a:solidFill>
              </a:rPr>
              <a:t>…</a:t>
            </a:r>
            <a:endParaRPr lang="zh-CN" altLang="en-US" sz="1400" dirty="0" smtClean="0">
              <a:solidFill>
                <a:schemeClr val="tx1"/>
              </a:solidFill>
            </a:endParaRPr>
          </a:p>
        </p:txBody>
      </p:sp>
      <p:sp>
        <p:nvSpPr>
          <p:cNvPr id="93" name="下箭头 92"/>
          <p:cNvSpPr/>
          <p:nvPr/>
        </p:nvSpPr>
        <p:spPr>
          <a:xfrm rot="10800000">
            <a:off x="1418487" y="1919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smtClean="0">
              <a:solidFill>
                <a:schemeClr val="tx1"/>
              </a:solidFill>
            </a:endParaRPr>
          </a:p>
        </p:txBody>
      </p:sp>
      <p:sp>
        <p:nvSpPr>
          <p:cNvPr id="94" name="下箭头 93"/>
          <p:cNvSpPr/>
          <p:nvPr/>
        </p:nvSpPr>
        <p:spPr>
          <a:xfrm rot="10800000">
            <a:off x="3312539" y="1919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smtClean="0">
              <a:solidFill>
                <a:schemeClr val="tx1"/>
              </a:solidFill>
            </a:endParaRPr>
          </a:p>
        </p:txBody>
      </p:sp>
      <p:sp>
        <p:nvSpPr>
          <p:cNvPr id="95" name="下箭头 94"/>
          <p:cNvSpPr/>
          <p:nvPr/>
        </p:nvSpPr>
        <p:spPr>
          <a:xfrm rot="10800000">
            <a:off x="5032638" y="1919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smtClean="0">
              <a:solidFill>
                <a:schemeClr val="tx1"/>
              </a:solidFill>
            </a:endParaRPr>
          </a:p>
        </p:txBody>
      </p:sp>
      <p:sp>
        <p:nvSpPr>
          <p:cNvPr id="96" name="下箭头 95"/>
          <p:cNvSpPr/>
          <p:nvPr/>
        </p:nvSpPr>
        <p:spPr>
          <a:xfrm rot="10800000">
            <a:off x="6793800" y="1905000"/>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smtClean="0">
              <a:solidFill>
                <a:schemeClr val="tx1"/>
              </a:solidFill>
            </a:endParaRPr>
          </a:p>
        </p:txBody>
      </p:sp>
      <p:sp>
        <p:nvSpPr>
          <p:cNvPr id="107" name="TextBox 106"/>
          <p:cNvSpPr txBox="1"/>
          <p:nvPr/>
        </p:nvSpPr>
        <p:spPr>
          <a:xfrm>
            <a:off x="3711950" y="1981200"/>
            <a:ext cx="1433416" cy="369332"/>
          </a:xfrm>
          <a:prstGeom prst="rect">
            <a:avLst/>
          </a:prstGeom>
          <a:noFill/>
        </p:spPr>
        <p:txBody>
          <a:bodyPr wrap="square" rtlCol="0">
            <a:spAutoFit/>
          </a:bodyPr>
          <a:lstStyle/>
          <a:p>
            <a:pPr algn="ctr"/>
            <a:r>
              <a:rPr lang="zh-CN" altLang="en-US" dirty="0" smtClean="0">
                <a:latin typeface="+mn-ea"/>
                <a:ea typeface="+mn-ea"/>
              </a:rPr>
              <a:t>扩展式定制</a:t>
            </a:r>
            <a:endParaRPr lang="zh-CN" altLang="en-US" dirty="0">
              <a:latin typeface="+mn-ea"/>
              <a:ea typeface="+mn-ea"/>
            </a:endParaRPr>
          </a:p>
        </p:txBody>
      </p:sp>
      <p:cxnSp>
        <p:nvCxnSpPr>
          <p:cNvPr id="109" name="形状 108"/>
          <p:cNvCxnSpPr>
            <a:stCxn id="4" idx="3"/>
            <a:endCxn id="86" idx="3"/>
          </p:cNvCxnSpPr>
          <p:nvPr/>
        </p:nvCxnSpPr>
        <p:spPr bwMode="auto">
          <a:xfrm flipV="1">
            <a:off x="8513894" y="1586132"/>
            <a:ext cx="1494" cy="3232588"/>
          </a:xfrm>
          <a:prstGeom prst="bentConnector3">
            <a:avLst>
              <a:gd name="adj1" fmla="val 14395466"/>
            </a:avLst>
          </a:prstGeom>
          <a:solidFill>
            <a:schemeClr val="accent1"/>
          </a:solidFill>
          <a:ln w="38100" cap="flat" cmpd="sng" algn="ctr">
            <a:solidFill>
              <a:schemeClr val="accent1">
                <a:lumMod val="75000"/>
              </a:schemeClr>
            </a:solidFill>
            <a:prstDash val="solid"/>
            <a:round/>
            <a:headEnd type="none" w="med" len="med"/>
            <a:tailEnd type="arrow"/>
          </a:ln>
          <a:effectLst/>
        </p:spPr>
      </p:cxnSp>
      <p:sp>
        <p:nvSpPr>
          <p:cNvPr id="114" name="TextBox 113"/>
          <p:cNvSpPr txBox="1"/>
          <p:nvPr/>
        </p:nvSpPr>
        <p:spPr>
          <a:xfrm>
            <a:off x="8699047" y="2256472"/>
            <a:ext cx="388217" cy="1477328"/>
          </a:xfrm>
          <a:prstGeom prst="rect">
            <a:avLst/>
          </a:prstGeom>
          <a:noFill/>
        </p:spPr>
        <p:txBody>
          <a:bodyPr wrap="square" rtlCol="0">
            <a:spAutoFit/>
          </a:bodyPr>
          <a:lstStyle/>
          <a:p>
            <a:pPr algn="ctr"/>
            <a:r>
              <a:rPr lang="zh-CN" altLang="en-US" dirty="0" smtClean="0">
                <a:latin typeface="+mn-ea"/>
                <a:ea typeface="+mn-ea"/>
              </a:rPr>
              <a:t>改造式定制</a:t>
            </a:r>
            <a:endParaRPr lang="zh-CN" altLang="en-US" dirty="0">
              <a:latin typeface="+mn-ea"/>
              <a:ea typeface="+mn-ea"/>
            </a:endParaRPr>
          </a:p>
        </p:txBody>
      </p:sp>
      <p:sp>
        <p:nvSpPr>
          <p:cNvPr id="115" name="圆角矩形 114"/>
          <p:cNvSpPr/>
          <p:nvPr/>
        </p:nvSpPr>
        <p:spPr>
          <a:xfrm>
            <a:off x="5849334" y="2438400"/>
            <a:ext cx="1151248" cy="609608"/>
          </a:xfrm>
          <a:prstGeom prst="roundRect">
            <a:avLst/>
          </a:prstGeom>
          <a:solidFill>
            <a:srgbClr val="FFC000"/>
          </a:solidFill>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400" dirty="0" smtClean="0">
                <a:solidFill>
                  <a:schemeClr val="tx1"/>
                </a:solidFill>
              </a:rPr>
              <a:t>网点服务平台</a:t>
            </a:r>
            <a:endParaRPr lang="en-US" altLang="zh-CN" sz="1400" dirty="0" smtClean="0">
              <a:solidFill>
                <a:schemeClr val="tx1"/>
              </a:solidFill>
            </a:endParaRPr>
          </a:p>
          <a:p>
            <a:pPr algn="ctr"/>
            <a:r>
              <a:rPr lang="en-US" altLang="zh-CN" sz="1400" dirty="0" smtClean="0">
                <a:solidFill>
                  <a:schemeClr val="tx1"/>
                </a:solidFill>
              </a:rPr>
              <a:t>(IBS)</a:t>
            </a:r>
            <a:endParaRPr lang="zh-CN" altLang="en-US" sz="1400" dirty="0" smtClean="0">
              <a:solidFill>
                <a:schemeClr val="tx1"/>
              </a:solidFill>
            </a:endParaRPr>
          </a:p>
        </p:txBody>
      </p:sp>
    </p:spTree>
    <p:extLst>
      <p:ext uri="{BB962C8B-B14F-4D97-AF65-F5344CB8AC3E}">
        <p14:creationId xmlns:p14="http://schemas.microsoft.com/office/powerpoint/2010/main" val="674569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572000" y="2514600"/>
            <a:ext cx="4191000" cy="1143000"/>
          </a:xfrm>
          <a:prstGeom prst="rect">
            <a:avLst/>
          </a:prstGeom>
          <a:noFill/>
          <a:ln w="9525">
            <a:noFill/>
            <a:miter lim="800000"/>
            <a:headEnd/>
            <a:tailEnd/>
          </a:ln>
          <a:effectLst/>
        </p:spPr>
        <p:txBody>
          <a:bodyPr anchor="ctr"/>
          <a:lstStyle/>
          <a:p>
            <a:r>
              <a:rPr lang="en-US" altLang="zh-CN" sz="2400" b="1" dirty="0" smtClean="0">
                <a:solidFill>
                  <a:srgbClr val="C00000"/>
                </a:solidFill>
                <a:latin typeface="微软雅黑" pitchFamily="34" charset="-122"/>
                <a:ea typeface="微软雅黑" pitchFamily="34" charset="-122"/>
              </a:rPr>
              <a:t>EOS Platform</a:t>
            </a:r>
            <a:r>
              <a:rPr lang="zh-CN" altLang="en-US" sz="2400" b="1" dirty="0" smtClean="0">
                <a:solidFill>
                  <a:srgbClr val="C00000"/>
                </a:solidFill>
                <a:latin typeface="微软雅黑" pitchFamily="34" charset="-122"/>
                <a:ea typeface="微软雅黑" pitchFamily="34" charset="-122"/>
              </a:rPr>
              <a:t>产品理念</a:t>
            </a:r>
            <a:r>
              <a:rPr lang="zh-CN" altLang="en-US" sz="2400" b="1" dirty="0" smtClean="0">
                <a:solidFill>
                  <a:srgbClr val="C00000"/>
                </a:solidFill>
                <a:latin typeface="微软雅黑" pitchFamily="34" charset="-122"/>
                <a:ea typeface="微软雅黑" pitchFamily="34" charset="-122"/>
                <a:cs typeface="宋体" pitchFamily="2" charset="-122"/>
              </a:rPr>
              <a:t>简介</a:t>
            </a:r>
            <a:endParaRPr lang="zh-CN" altLang="en-US" sz="24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Group 4"/>
          <p:cNvGrpSpPr>
            <a:grpSpLocks/>
          </p:cNvGrpSpPr>
          <p:nvPr/>
        </p:nvGrpSpPr>
        <p:grpSpPr bwMode="auto">
          <a:xfrm>
            <a:off x="1114425" y="1268413"/>
            <a:ext cx="7058025" cy="4681537"/>
            <a:chOff x="960" y="1056"/>
            <a:chExt cx="3840" cy="2832"/>
          </a:xfrm>
        </p:grpSpPr>
        <p:sp>
          <p:nvSpPr>
            <p:cNvPr id="18438" name="Rectangle 5"/>
            <p:cNvSpPr>
              <a:spLocks noChangeArrowheads="1"/>
            </p:cNvSpPr>
            <p:nvPr/>
          </p:nvSpPr>
          <p:spPr bwMode="auto">
            <a:xfrm>
              <a:off x="960" y="3552"/>
              <a:ext cx="3840" cy="336"/>
            </a:xfrm>
            <a:prstGeom prst="rect">
              <a:avLst/>
            </a:prstGeom>
            <a:gradFill rotWithShape="0">
              <a:gsLst>
                <a:gs pos="0">
                  <a:srgbClr val="009999"/>
                </a:gs>
                <a:gs pos="100000">
                  <a:srgbClr val="004747"/>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b="1">
                  <a:solidFill>
                    <a:schemeClr val="bg1"/>
                  </a:solidFill>
                  <a:latin typeface="Times New Roman" pitchFamily="18" charset="0"/>
                  <a:ea typeface="华文细黑" pitchFamily="2" charset="-122"/>
                </a:rPr>
                <a:t>计算机硬件</a:t>
              </a:r>
            </a:p>
          </p:txBody>
        </p:sp>
        <p:sp>
          <p:nvSpPr>
            <p:cNvPr id="18439" name="Rectangle 6"/>
            <p:cNvSpPr>
              <a:spLocks noChangeArrowheads="1"/>
            </p:cNvSpPr>
            <p:nvPr/>
          </p:nvSpPr>
          <p:spPr bwMode="auto">
            <a:xfrm>
              <a:off x="1392" y="3072"/>
              <a:ext cx="3408" cy="336"/>
            </a:xfrm>
            <a:prstGeom prst="rect">
              <a:avLst/>
            </a:prstGeom>
            <a:gradFill rotWithShape="0">
              <a:gsLst>
                <a:gs pos="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b="1">
                  <a:solidFill>
                    <a:schemeClr val="bg1"/>
                  </a:solidFill>
                  <a:latin typeface="Times New Roman" pitchFamily="18" charset="0"/>
                  <a:ea typeface="华文细黑" pitchFamily="2" charset="-122"/>
                </a:rPr>
                <a:t>操作系统</a:t>
              </a:r>
            </a:p>
          </p:txBody>
        </p:sp>
        <p:sp>
          <p:nvSpPr>
            <p:cNvPr id="18440" name="Rectangle 7"/>
            <p:cNvSpPr>
              <a:spLocks noChangeArrowheads="1"/>
            </p:cNvSpPr>
            <p:nvPr/>
          </p:nvSpPr>
          <p:spPr bwMode="auto">
            <a:xfrm>
              <a:off x="1872" y="2592"/>
              <a:ext cx="2928" cy="336"/>
            </a:xfrm>
            <a:prstGeom prst="rect">
              <a:avLst/>
            </a:prstGeom>
            <a:gradFill rotWithShape="0">
              <a:gsLst>
                <a:gs pos="0">
                  <a:srgbClr val="33CCCC"/>
                </a:gs>
                <a:gs pos="100000">
                  <a:srgbClr val="185E5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b="1">
                  <a:solidFill>
                    <a:schemeClr val="bg1"/>
                  </a:solidFill>
                  <a:latin typeface="Times New Roman" pitchFamily="18" charset="0"/>
                  <a:ea typeface="华文细黑" pitchFamily="2" charset="-122"/>
                </a:rPr>
                <a:t>数据库</a:t>
              </a:r>
            </a:p>
          </p:txBody>
        </p:sp>
        <p:sp>
          <p:nvSpPr>
            <p:cNvPr id="18441" name="Rectangle 8"/>
            <p:cNvSpPr>
              <a:spLocks noChangeArrowheads="1"/>
            </p:cNvSpPr>
            <p:nvPr/>
          </p:nvSpPr>
          <p:spPr bwMode="auto">
            <a:xfrm>
              <a:off x="2304" y="2112"/>
              <a:ext cx="2496" cy="336"/>
            </a:xfrm>
            <a:prstGeom prst="rect">
              <a:avLst/>
            </a:prstGeom>
            <a:gradFill rotWithShape="0">
              <a:gsLst>
                <a:gs pos="0">
                  <a:srgbClr val="00CCFF"/>
                </a:gs>
                <a:gs pos="100000">
                  <a:srgbClr val="005E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b="1">
                  <a:solidFill>
                    <a:schemeClr val="bg1"/>
                  </a:solidFill>
                  <a:latin typeface="Times New Roman" pitchFamily="18" charset="0"/>
                  <a:ea typeface="华文细黑" pitchFamily="2" charset="-122"/>
                </a:rPr>
                <a:t>分布式计算中间件</a:t>
              </a:r>
              <a:r>
                <a:rPr kumimoji="1" lang="en-US" altLang="zh-CN" b="1">
                  <a:solidFill>
                    <a:schemeClr val="bg1"/>
                  </a:solidFill>
                  <a:latin typeface="Times New Roman" pitchFamily="18" charset="0"/>
                  <a:ea typeface="华文细黑" pitchFamily="2" charset="-122"/>
                </a:rPr>
                <a:t>/EAI</a:t>
              </a:r>
              <a:endParaRPr kumimoji="1" lang="en-US" altLang="zh-CN" sz="800">
                <a:solidFill>
                  <a:schemeClr val="bg1"/>
                </a:solidFill>
                <a:latin typeface="Times New Roman" pitchFamily="18" charset="0"/>
                <a:ea typeface="华文细黑" pitchFamily="2" charset="-122"/>
              </a:endParaRPr>
            </a:p>
          </p:txBody>
        </p:sp>
        <p:sp>
          <p:nvSpPr>
            <p:cNvPr id="18442" name="Rectangle 9"/>
            <p:cNvSpPr>
              <a:spLocks noChangeArrowheads="1"/>
            </p:cNvSpPr>
            <p:nvPr/>
          </p:nvSpPr>
          <p:spPr bwMode="auto">
            <a:xfrm>
              <a:off x="2736" y="1632"/>
              <a:ext cx="2064" cy="336"/>
            </a:xfrm>
            <a:prstGeom prst="rect">
              <a:avLst/>
            </a:prstGeom>
            <a:gradFill rotWithShape="0">
              <a:gsLst>
                <a:gs pos="0">
                  <a:srgbClr val="00FF00"/>
                </a:gs>
                <a:gs pos="100000">
                  <a:srgbClr val="0076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sz="1600" b="1">
                  <a:solidFill>
                    <a:schemeClr val="bg1"/>
                  </a:solidFill>
                  <a:latin typeface="Times New Roman" pitchFamily="18" charset="0"/>
                  <a:ea typeface="华文细黑" pitchFamily="2" charset="-122"/>
                </a:rPr>
                <a:t>面向构件的</a:t>
              </a:r>
              <a:r>
                <a:rPr kumimoji="1" lang="en-US" altLang="zh-CN" sz="1600" b="1">
                  <a:solidFill>
                    <a:schemeClr val="bg1"/>
                  </a:solidFill>
                  <a:latin typeface="Times New Roman" pitchFamily="18" charset="0"/>
                  <a:ea typeface="华文细黑" pitchFamily="2" charset="-122"/>
                </a:rPr>
                <a:t>SOA</a:t>
              </a:r>
              <a:r>
                <a:rPr kumimoji="1" lang="zh-CN" altLang="en-US" sz="1600" b="1">
                  <a:solidFill>
                    <a:schemeClr val="bg1"/>
                  </a:solidFill>
                  <a:latin typeface="Times New Roman" pitchFamily="18" charset="0"/>
                  <a:ea typeface="华文细黑" pitchFamily="2" charset="-122"/>
                </a:rPr>
                <a:t>应用平台</a:t>
              </a:r>
            </a:p>
          </p:txBody>
        </p:sp>
        <p:sp>
          <p:nvSpPr>
            <p:cNvPr id="18443" name="Rectangle 10"/>
            <p:cNvSpPr>
              <a:spLocks noChangeArrowheads="1"/>
            </p:cNvSpPr>
            <p:nvPr/>
          </p:nvSpPr>
          <p:spPr bwMode="auto">
            <a:xfrm>
              <a:off x="960" y="1056"/>
              <a:ext cx="3840" cy="336"/>
            </a:xfrm>
            <a:prstGeom prst="rect">
              <a:avLst/>
            </a:prstGeom>
            <a:gradFill rotWithShape="0">
              <a:gsLst>
                <a:gs pos="0">
                  <a:srgbClr val="CC99FF"/>
                </a:gs>
                <a:gs pos="100000">
                  <a:srgbClr val="5E47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pPr algn="ctr"/>
              <a:r>
                <a:rPr kumimoji="1" lang="zh-CN" altLang="en-US" b="1">
                  <a:solidFill>
                    <a:schemeClr val="bg1"/>
                  </a:solidFill>
                  <a:latin typeface="Times New Roman" pitchFamily="18" charset="0"/>
                  <a:ea typeface="华文细黑" pitchFamily="2" charset="-122"/>
                </a:rPr>
                <a:t>应用软件</a:t>
              </a:r>
            </a:p>
          </p:txBody>
        </p:sp>
        <p:sp>
          <p:nvSpPr>
            <p:cNvPr id="18444" name="AutoShape 11"/>
            <p:cNvSpPr>
              <a:spLocks noChangeArrowheads="1"/>
            </p:cNvSpPr>
            <p:nvPr/>
          </p:nvSpPr>
          <p:spPr bwMode="auto">
            <a:xfrm>
              <a:off x="1056" y="1392"/>
              <a:ext cx="192" cy="2160"/>
            </a:xfrm>
            <a:prstGeom prst="upDownArrow">
              <a:avLst>
                <a:gd name="adj1" fmla="val 60417"/>
                <a:gd name="adj2" fmla="val 123750"/>
              </a:avLst>
            </a:prstGeom>
            <a:gradFill rotWithShape="0">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endParaRPr lang="zh-CN" altLang="zh-CN" sz="2000" b="1">
                <a:latin typeface="Arial" pitchFamily="34" charset="0"/>
                <a:ea typeface="宋体" pitchFamily="2" charset="-122"/>
              </a:endParaRPr>
            </a:p>
          </p:txBody>
        </p:sp>
        <p:sp>
          <p:nvSpPr>
            <p:cNvPr id="18445" name="AutoShape 12"/>
            <p:cNvSpPr>
              <a:spLocks noChangeArrowheads="1"/>
            </p:cNvSpPr>
            <p:nvPr/>
          </p:nvSpPr>
          <p:spPr bwMode="auto">
            <a:xfrm>
              <a:off x="1536" y="1392"/>
              <a:ext cx="192" cy="1680"/>
            </a:xfrm>
            <a:prstGeom prst="upDownArrow">
              <a:avLst>
                <a:gd name="adj1" fmla="val 51037"/>
                <a:gd name="adj2" fmla="val 126510"/>
              </a:avLst>
            </a:prstGeom>
            <a:gradFill rotWithShape="0">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endParaRPr lang="zh-CN" altLang="zh-CN" sz="2000" b="1">
                <a:latin typeface="Arial" pitchFamily="34" charset="0"/>
                <a:ea typeface="宋体" pitchFamily="2" charset="-122"/>
              </a:endParaRPr>
            </a:p>
          </p:txBody>
        </p:sp>
        <p:sp>
          <p:nvSpPr>
            <p:cNvPr id="18446" name="AutoShape 13"/>
            <p:cNvSpPr>
              <a:spLocks noChangeArrowheads="1"/>
            </p:cNvSpPr>
            <p:nvPr/>
          </p:nvSpPr>
          <p:spPr bwMode="auto">
            <a:xfrm>
              <a:off x="2016" y="1392"/>
              <a:ext cx="192" cy="1200"/>
            </a:xfrm>
            <a:prstGeom prst="upDownArrow">
              <a:avLst>
                <a:gd name="adj1" fmla="val 41667"/>
                <a:gd name="adj2" fmla="val 133044"/>
              </a:avLst>
            </a:prstGeom>
            <a:gradFill rotWithShape="0">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endParaRPr lang="zh-CN" altLang="zh-CN" sz="2000" b="1">
                <a:latin typeface="Arial" pitchFamily="34" charset="0"/>
                <a:ea typeface="宋体" pitchFamily="2" charset="-122"/>
              </a:endParaRPr>
            </a:p>
          </p:txBody>
        </p:sp>
        <p:sp>
          <p:nvSpPr>
            <p:cNvPr id="18447" name="AutoShape 14"/>
            <p:cNvSpPr>
              <a:spLocks noChangeArrowheads="1"/>
            </p:cNvSpPr>
            <p:nvPr/>
          </p:nvSpPr>
          <p:spPr bwMode="auto">
            <a:xfrm>
              <a:off x="2400" y="1392"/>
              <a:ext cx="192" cy="720"/>
            </a:xfrm>
            <a:prstGeom prst="upDownArrow">
              <a:avLst>
                <a:gd name="adj1" fmla="val 41667"/>
                <a:gd name="adj2" fmla="val 79826"/>
              </a:avLst>
            </a:prstGeom>
            <a:gradFill rotWithShape="0">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endParaRPr lang="zh-CN" altLang="zh-CN" sz="2000" b="1">
                <a:latin typeface="Arial" pitchFamily="34" charset="0"/>
                <a:ea typeface="宋体" pitchFamily="2" charset="-122"/>
              </a:endParaRPr>
            </a:p>
          </p:txBody>
        </p:sp>
        <p:sp>
          <p:nvSpPr>
            <p:cNvPr id="18448" name="AutoShape 15"/>
            <p:cNvSpPr>
              <a:spLocks noChangeArrowheads="1"/>
            </p:cNvSpPr>
            <p:nvPr/>
          </p:nvSpPr>
          <p:spPr bwMode="auto">
            <a:xfrm>
              <a:off x="3504" y="1392"/>
              <a:ext cx="288" cy="240"/>
            </a:xfrm>
            <a:prstGeom prst="upDownArrow">
              <a:avLst>
                <a:gd name="adj1" fmla="val 41667"/>
                <a:gd name="adj2" fmla="val 28750"/>
              </a:avLst>
            </a:prstGeom>
            <a:gradFill rotWithShape="0">
              <a:gsLst>
                <a:gs pos="0">
                  <a:srgbClr val="762F00"/>
                </a:gs>
                <a:gs pos="50000">
                  <a:srgbClr val="FF6600"/>
                </a:gs>
                <a:gs pos="100000">
                  <a:srgbClr val="76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43810" tIns="6991" rIns="43810" bIns="6991" anchor="ctr"/>
            <a:lstStyle/>
            <a:p>
              <a:endParaRPr lang="zh-CN" altLang="zh-CN" sz="2000" b="1">
                <a:latin typeface="Arial" pitchFamily="34" charset="0"/>
                <a:ea typeface="宋体" pitchFamily="2" charset="-122"/>
              </a:endParaRPr>
            </a:p>
          </p:txBody>
        </p:sp>
      </p:grpSp>
      <p:sp>
        <p:nvSpPr>
          <p:cNvPr id="505872" name="AutoShape 16"/>
          <p:cNvSpPr>
            <a:spLocks noChangeArrowheads="1"/>
          </p:cNvSpPr>
          <p:nvPr/>
        </p:nvSpPr>
        <p:spPr bwMode="auto">
          <a:xfrm>
            <a:off x="7667625" y="2060575"/>
            <a:ext cx="1301750" cy="952500"/>
          </a:xfrm>
          <a:prstGeom prst="irregularSeal1">
            <a:avLst/>
          </a:prstGeom>
          <a:solidFill>
            <a:srgbClr val="FF6600"/>
          </a:solidFill>
          <a:ln w="9525">
            <a:solidFill>
              <a:schemeClr val="tx1"/>
            </a:solidFill>
            <a:miter lim="800000"/>
            <a:headEnd/>
            <a:tailEnd/>
          </a:ln>
        </p:spPr>
        <p:txBody>
          <a:bodyPr wrap="none" anchor="ctr"/>
          <a:lstStyle/>
          <a:p>
            <a:pPr algn="ctr"/>
            <a:r>
              <a:rPr kumimoji="1" lang="zh-CN" altLang="en-US" sz="1400" b="1">
                <a:solidFill>
                  <a:schemeClr val="bg1"/>
                </a:solidFill>
                <a:latin typeface="Times New Roman" pitchFamily="18" charset="0"/>
                <a:ea typeface="宋体" pitchFamily="2" charset="-122"/>
              </a:rPr>
              <a:t>普元</a:t>
            </a:r>
            <a:r>
              <a:rPr kumimoji="1" lang="en-US" altLang="zh-CN" sz="1400" b="1">
                <a:solidFill>
                  <a:schemeClr val="bg1"/>
                </a:solidFill>
                <a:latin typeface="Times New Roman" pitchFamily="18" charset="0"/>
                <a:ea typeface="宋体" pitchFamily="2" charset="-122"/>
              </a:rPr>
              <a:t>EOS</a:t>
            </a:r>
          </a:p>
        </p:txBody>
      </p:sp>
      <p:sp>
        <p:nvSpPr>
          <p:cNvPr id="18437" name="Rectangle 19"/>
          <p:cNvSpPr>
            <a:spLocks noChangeArrowheads="1"/>
          </p:cNvSpPr>
          <p:nvPr/>
        </p:nvSpPr>
        <p:spPr bwMode="auto">
          <a:xfrm>
            <a:off x="1835150" y="5949950"/>
            <a:ext cx="5840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zh-CN" altLang="en-US" sz="2800" b="1">
                <a:solidFill>
                  <a:schemeClr val="bg1"/>
                </a:solidFill>
                <a:latin typeface="Arial" pitchFamily="34" charset="0"/>
                <a:ea typeface="黑体" pitchFamily="49" charset="-122"/>
              </a:rPr>
              <a:t>面向应用，承接技术</a:t>
            </a:r>
          </a:p>
        </p:txBody>
      </p:sp>
      <p:sp>
        <p:nvSpPr>
          <p:cNvPr id="17" name="Rectangle 2"/>
          <p:cNvSpPr txBox="1">
            <a:spLocks noChangeArrowheads="1"/>
          </p:cNvSpPr>
          <p:nvPr/>
        </p:nvSpPr>
        <p:spPr>
          <a:xfrm>
            <a:off x="304800" y="352425"/>
            <a:ext cx="8610600" cy="561975"/>
          </a:xfrm>
          <a:prstGeom prst="rect">
            <a:avLst/>
          </a:prstGeom>
        </p:spPr>
        <p:txBody>
          <a:bodyPr/>
          <a:lst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pPr>
              <a:defRPr/>
            </a:pPr>
            <a:r>
              <a:rPr lang="zh-CN" altLang="en-US" smtClean="0"/>
              <a:t>普元</a:t>
            </a:r>
            <a:r>
              <a:rPr lang="en-US" altLang="zh-CN" smtClean="0"/>
              <a:t>EOS Platform</a:t>
            </a:r>
            <a:r>
              <a:rPr lang="zh-CN" altLang="en-US" smtClean="0"/>
              <a:t>产品定位</a:t>
            </a:r>
            <a:endParaRPr lang="zh-CN" altLang="en-US" dirty="0" smtClean="0"/>
          </a:p>
        </p:txBody>
      </p:sp>
    </p:spTree>
    <p:extLst>
      <p:ext uri="{BB962C8B-B14F-4D97-AF65-F5344CB8AC3E}">
        <p14:creationId xmlns:p14="http://schemas.microsoft.com/office/powerpoint/2010/main" val="336974207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fill="hold" nodeType="afterEffect">
                                  <p:stCondLst>
                                    <p:cond delay="0"/>
                                  </p:stCondLst>
                                  <p:childTnLst>
                                    <p:animClr clrSpc="rgb" dir="cw">
                                      <p:cBhvr>
                                        <p:cTn id="6" dur="2000" fill="hold"/>
                                        <p:tgtEl>
                                          <p:spTgt spid="505872"/>
                                        </p:tgtEl>
                                        <p:attrNameLst>
                                          <p:attrName>fillcolor</p:attrName>
                                        </p:attrNameLst>
                                      </p:cBhvr>
                                      <p:to>
                                        <a:schemeClr val="accent2"/>
                                      </p:to>
                                    </p:animClr>
                                    <p:set>
                                      <p:cBhvr>
                                        <p:cTn id="7" dur="2000" fill="hold"/>
                                        <p:tgtEl>
                                          <p:spTgt spid="505872"/>
                                        </p:tgtEl>
                                        <p:attrNameLst>
                                          <p:attrName>fill.type</p:attrName>
                                        </p:attrNameLst>
                                      </p:cBhvr>
                                      <p:to>
                                        <p:strVal val="solid"/>
                                      </p:to>
                                    </p:set>
                                    <p:set>
                                      <p:cBhvr>
                                        <p:cTn id="8" dur="2000" fill="hold"/>
                                        <p:tgtEl>
                                          <p:spTgt spid="50587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572000" y="2514600"/>
            <a:ext cx="4191000" cy="1143000"/>
          </a:xfrm>
          <a:prstGeom prst="rect">
            <a:avLst/>
          </a:prstGeom>
          <a:noFill/>
          <a:ln w="9525">
            <a:noFill/>
            <a:miter lim="800000"/>
            <a:headEnd/>
            <a:tailEnd/>
          </a:ln>
          <a:effectLst/>
        </p:spPr>
        <p:txBody>
          <a:bodyPr anchor="ctr"/>
          <a:lstStyle/>
          <a:p>
            <a:r>
              <a:rPr lang="en-US" altLang="zh-CN" sz="2400" b="1" dirty="0" smtClean="0">
                <a:solidFill>
                  <a:srgbClr val="C00000"/>
                </a:solidFill>
                <a:latin typeface="微软雅黑" pitchFamily="34" charset="-122"/>
                <a:ea typeface="微软雅黑" pitchFamily="34" charset="-122"/>
              </a:rPr>
              <a:t>POC</a:t>
            </a:r>
            <a:r>
              <a:rPr lang="zh-CN" altLang="en-US" sz="2400" b="1" dirty="0" smtClean="0">
                <a:solidFill>
                  <a:srgbClr val="C00000"/>
                </a:solidFill>
                <a:latin typeface="微软雅黑" pitchFamily="34" charset="-122"/>
                <a:ea typeface="微软雅黑" pitchFamily="34" charset="-122"/>
              </a:rPr>
              <a:t>核心功能分析与设计</a:t>
            </a:r>
            <a:endParaRPr lang="zh-CN" altLang="en-US" sz="24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915666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4"/>
          <p:cNvSpPr>
            <a:spLocks noChangeArrowheads="1"/>
          </p:cNvSpPr>
          <p:nvPr/>
        </p:nvSpPr>
        <p:spPr bwMode="gray">
          <a:xfrm>
            <a:off x="381000" y="914400"/>
            <a:ext cx="8229600" cy="5572140"/>
          </a:xfrm>
          <a:prstGeom prst="roundRect">
            <a:avLst>
              <a:gd name="adj" fmla="val 2759"/>
            </a:avLst>
          </a:prstGeom>
          <a:solidFill>
            <a:schemeClr val="accent1">
              <a:lumMod val="20000"/>
              <a:lumOff val="80000"/>
            </a:schemeClr>
          </a:solidFill>
          <a:ln w="57150">
            <a:noFill/>
            <a:round/>
            <a:headEnd/>
            <a:tailEnd/>
          </a:ln>
          <a:effectLst>
            <a:outerShdw blurRad="50800" dist="38100" dir="2700000" algn="tl" rotWithShape="0">
              <a:prstClr val="black">
                <a:alpha val="40000"/>
              </a:prstClr>
            </a:outerShdw>
          </a:effectLst>
        </p:spPr>
        <p:txBody>
          <a:bodyPr wrap="none"/>
          <a:lstStyle/>
          <a:p>
            <a:pPr algn="ctr">
              <a:defRPr/>
            </a:pPr>
            <a:r>
              <a:rPr lang="en-US" altLang="zh-CN" sz="2000" b="1" dirty="0">
                <a:latin typeface="Arial" charset="0"/>
                <a:ea typeface="宋体" charset="-122"/>
              </a:rPr>
              <a:t>Primeton </a:t>
            </a:r>
            <a:r>
              <a:rPr lang="en-US" altLang="zh-CN" sz="2000" b="1" dirty="0" smtClean="0">
                <a:latin typeface="Arial" charset="0"/>
                <a:ea typeface="宋体" charset="-122"/>
              </a:rPr>
              <a:t>EOS</a:t>
            </a:r>
            <a:r>
              <a:rPr lang="en-US" altLang="zh-CN" sz="2000" b="1" baseline="30000" dirty="0" smtClean="0">
                <a:latin typeface="Arial" charset="0"/>
                <a:ea typeface="宋体" charset="-122"/>
              </a:rPr>
              <a:t>TM </a:t>
            </a:r>
            <a:r>
              <a:rPr lang="en-US" altLang="zh-CN" sz="2000" b="1" dirty="0" smtClean="0">
                <a:ea typeface="宋体" charset="-122"/>
              </a:rPr>
              <a:t>Platform </a:t>
            </a:r>
            <a:endParaRPr lang="en-US" altLang="zh-CN" sz="2000" b="1" dirty="0">
              <a:latin typeface="Arial" charset="0"/>
              <a:ea typeface="宋体" charset="-122"/>
            </a:endParaRPr>
          </a:p>
        </p:txBody>
      </p:sp>
      <p:sp>
        <p:nvSpPr>
          <p:cNvPr id="2" name="标题 1"/>
          <p:cNvSpPr>
            <a:spLocks noGrp="1"/>
          </p:cNvSpPr>
          <p:nvPr>
            <p:ph type="title"/>
          </p:nvPr>
        </p:nvSpPr>
        <p:spPr/>
        <p:txBody>
          <a:bodyPr/>
          <a:lstStyle/>
          <a:p>
            <a:r>
              <a:rPr lang="en-US" altLang="zh-CN" dirty="0" smtClean="0"/>
              <a:t>EOS Platform </a:t>
            </a:r>
            <a:r>
              <a:rPr lang="zh-CN" altLang="en-US" dirty="0" smtClean="0"/>
              <a:t>产品架构</a:t>
            </a:r>
            <a:endParaRPr lang="zh-CN" altLang="en-US" dirty="0"/>
          </a:p>
        </p:txBody>
      </p:sp>
      <p:sp>
        <p:nvSpPr>
          <p:cNvPr id="152" name="AutoShape 19"/>
          <p:cNvSpPr>
            <a:spLocks noChangeArrowheads="1"/>
          </p:cNvSpPr>
          <p:nvPr/>
        </p:nvSpPr>
        <p:spPr bwMode="auto">
          <a:xfrm>
            <a:off x="533400" y="1447800"/>
            <a:ext cx="914400" cy="4876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eaLnBrk="1" fontAlgn="base" hangingPunct="1">
              <a:defRPr/>
            </a:pPr>
            <a:r>
              <a:rPr lang="zh-CN" altLang="en-US" sz="1400" b="1" dirty="0" smtClean="0">
                <a:solidFill>
                  <a:srgbClr val="000000"/>
                </a:solidFill>
                <a:latin typeface="微软雅黑" pitchFamily="34" charset="-122"/>
              </a:rPr>
              <a:t>开发</a:t>
            </a:r>
            <a:endParaRPr lang="en-US" altLang="zh-CN" sz="1400" b="1" dirty="0" smtClean="0">
              <a:solidFill>
                <a:srgbClr val="000000"/>
              </a:solidFill>
              <a:latin typeface="微软雅黑" pitchFamily="34" charset="-122"/>
            </a:endParaRPr>
          </a:p>
          <a:p>
            <a:pPr algn="ctr" eaLnBrk="1" fontAlgn="base" hangingPunct="1">
              <a:defRPr/>
            </a:pPr>
            <a:r>
              <a:rPr lang="zh-CN" altLang="en-US" sz="1400" b="1" dirty="0" smtClean="0">
                <a:solidFill>
                  <a:srgbClr val="000000"/>
                </a:solidFill>
                <a:latin typeface="微软雅黑" pitchFamily="34" charset="-122"/>
              </a:rPr>
              <a:t>工具</a:t>
            </a:r>
            <a:endParaRPr lang="en-US" altLang="zh-CN" sz="1400" b="1" dirty="0" smtClean="0">
              <a:solidFill>
                <a:srgbClr val="000000"/>
              </a:solidFill>
              <a:latin typeface="微软雅黑" pitchFamily="34" charset="-122"/>
            </a:endParaRPr>
          </a:p>
        </p:txBody>
      </p:sp>
      <p:sp>
        <p:nvSpPr>
          <p:cNvPr id="156" name="AutoShape 19"/>
          <p:cNvSpPr>
            <a:spLocks noChangeArrowheads="1"/>
          </p:cNvSpPr>
          <p:nvPr/>
        </p:nvSpPr>
        <p:spPr bwMode="auto">
          <a:xfrm>
            <a:off x="632933" y="21336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组件</a:t>
            </a:r>
            <a:endParaRPr lang="en-US" altLang="zh-CN" sz="1100" b="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设计</a:t>
            </a:r>
            <a:endParaRPr lang="zh-CN" altLang="zh-CN" sz="1100" b="0" dirty="0">
              <a:solidFill>
                <a:srgbClr val="000000"/>
              </a:solidFill>
              <a:latin typeface="微软雅黑" pitchFamily="34" charset="-122"/>
            </a:endParaRPr>
          </a:p>
        </p:txBody>
      </p:sp>
      <p:sp>
        <p:nvSpPr>
          <p:cNvPr id="160" name="AutoShape 19"/>
          <p:cNvSpPr>
            <a:spLocks noChangeArrowheads="1"/>
          </p:cNvSpPr>
          <p:nvPr/>
        </p:nvSpPr>
        <p:spPr bwMode="auto">
          <a:xfrm>
            <a:off x="632933" y="2642992"/>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数据</a:t>
            </a:r>
            <a:endParaRPr lang="en-US" altLang="zh-CN" sz="110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设计</a:t>
            </a:r>
            <a:endParaRPr lang="zh-CN" altLang="zh-CN" sz="1100" b="0" dirty="0">
              <a:solidFill>
                <a:srgbClr val="000000"/>
              </a:solidFill>
              <a:latin typeface="微软雅黑" pitchFamily="34" charset="-122"/>
            </a:endParaRPr>
          </a:p>
        </p:txBody>
      </p:sp>
      <p:sp>
        <p:nvSpPr>
          <p:cNvPr id="161" name="AutoShape 19"/>
          <p:cNvSpPr>
            <a:spLocks noChangeArrowheads="1"/>
          </p:cNvSpPr>
          <p:nvPr/>
        </p:nvSpPr>
        <p:spPr bwMode="auto">
          <a:xfrm>
            <a:off x="632933" y="3152384"/>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服务</a:t>
            </a:r>
            <a:endParaRPr lang="en-US" altLang="zh-CN" sz="1100" b="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设计</a:t>
            </a:r>
            <a:endParaRPr lang="zh-CN" altLang="zh-CN" sz="1100" b="0" dirty="0">
              <a:solidFill>
                <a:srgbClr val="000000"/>
              </a:solidFill>
              <a:latin typeface="微软雅黑" pitchFamily="34" charset="-122"/>
            </a:endParaRPr>
          </a:p>
        </p:txBody>
      </p:sp>
      <p:sp>
        <p:nvSpPr>
          <p:cNvPr id="162" name="AutoShape 19"/>
          <p:cNvSpPr>
            <a:spLocks noChangeArrowheads="1"/>
          </p:cNvSpPr>
          <p:nvPr/>
        </p:nvSpPr>
        <p:spPr bwMode="auto">
          <a:xfrm>
            <a:off x="632933" y="3661776"/>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扩展点</a:t>
            </a:r>
            <a:endParaRPr lang="en-US" altLang="zh-CN" sz="110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开发</a:t>
            </a:r>
            <a:endParaRPr lang="zh-CN" altLang="zh-CN" sz="1100" b="0" dirty="0">
              <a:solidFill>
                <a:srgbClr val="000000"/>
              </a:solidFill>
              <a:latin typeface="微软雅黑" pitchFamily="34" charset="-122"/>
            </a:endParaRPr>
          </a:p>
        </p:txBody>
      </p:sp>
      <p:sp>
        <p:nvSpPr>
          <p:cNvPr id="163" name="AutoShape 19"/>
          <p:cNvSpPr>
            <a:spLocks noChangeArrowheads="1"/>
          </p:cNvSpPr>
          <p:nvPr/>
        </p:nvSpPr>
        <p:spPr bwMode="auto">
          <a:xfrm>
            <a:off x="632933" y="4171168"/>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团队</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开发</a:t>
            </a:r>
            <a:endParaRPr lang="en-US" altLang="zh-CN" sz="1100" dirty="0" smtClean="0">
              <a:solidFill>
                <a:srgbClr val="000000"/>
              </a:solidFill>
              <a:latin typeface="微软雅黑" pitchFamily="34" charset="-122"/>
            </a:endParaRPr>
          </a:p>
        </p:txBody>
      </p:sp>
      <p:sp>
        <p:nvSpPr>
          <p:cNvPr id="164" name="AutoShape 19"/>
          <p:cNvSpPr>
            <a:spLocks noChangeArrowheads="1"/>
          </p:cNvSpPr>
          <p:nvPr/>
        </p:nvSpPr>
        <p:spPr bwMode="auto">
          <a:xfrm>
            <a:off x="632933" y="468056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项目</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管理</a:t>
            </a:r>
            <a:endParaRPr lang="en-US" altLang="zh-CN" sz="1100" dirty="0" smtClean="0">
              <a:solidFill>
                <a:srgbClr val="000000"/>
              </a:solidFill>
              <a:latin typeface="微软雅黑" pitchFamily="34" charset="-122"/>
            </a:endParaRPr>
          </a:p>
        </p:txBody>
      </p:sp>
      <p:sp>
        <p:nvSpPr>
          <p:cNvPr id="167" name="AutoShape 19"/>
          <p:cNvSpPr>
            <a:spLocks noChangeArrowheads="1"/>
          </p:cNvSpPr>
          <p:nvPr/>
        </p:nvSpPr>
        <p:spPr bwMode="auto">
          <a:xfrm>
            <a:off x="1676400" y="4191000"/>
            <a:ext cx="5638800" cy="2133600"/>
          </a:xfrm>
          <a:prstGeom prst="roundRect">
            <a:avLst>
              <a:gd name="adj" fmla="val 7274"/>
            </a:avLst>
          </a:prstGeom>
          <a:ln>
            <a:headEnd/>
            <a:tailEnd/>
          </a:ln>
        </p:spPr>
        <p:style>
          <a:lnRef idx="1">
            <a:schemeClr val="accent1"/>
          </a:lnRef>
          <a:fillRef idx="2">
            <a:schemeClr val="accent1"/>
          </a:fillRef>
          <a:effectRef idx="1">
            <a:schemeClr val="accent1"/>
          </a:effectRef>
          <a:fontRef idx="minor">
            <a:schemeClr val="dk1"/>
          </a:fontRef>
        </p:style>
        <p:txBody>
          <a:bodyPr vert="horz" anchor="ctr"/>
          <a:lstStyle/>
          <a:p>
            <a:r>
              <a:rPr lang="zh-CN" altLang="en-US" sz="1400" b="1" dirty="0">
                <a:solidFill>
                  <a:srgbClr val="000000"/>
                </a:solidFill>
                <a:latin typeface="微软雅黑" pitchFamily="34" charset="-122"/>
              </a:rPr>
              <a:t>应用</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技术</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平台</a:t>
            </a:r>
            <a:endParaRPr lang="en-US" altLang="zh-CN" sz="1400" b="1" dirty="0">
              <a:solidFill>
                <a:srgbClr val="000000"/>
              </a:solidFill>
              <a:latin typeface="微软雅黑" pitchFamily="34" charset="-122"/>
            </a:endParaRPr>
          </a:p>
          <a:p>
            <a:endParaRPr lang="en-US" altLang="zh-CN" sz="1400" b="1" dirty="0">
              <a:solidFill>
                <a:srgbClr val="000000"/>
              </a:solidFill>
              <a:latin typeface="微软雅黑" pitchFamily="34" charset="-122"/>
            </a:endParaRPr>
          </a:p>
          <a:p>
            <a:endParaRPr lang="en-US" altLang="zh-CN" sz="1400" b="1" dirty="0">
              <a:solidFill>
                <a:srgbClr val="000000"/>
              </a:solidFill>
              <a:latin typeface="微软雅黑" pitchFamily="34" charset="-122"/>
            </a:endParaRPr>
          </a:p>
          <a:p>
            <a:endParaRPr lang="en-US" altLang="zh-CN" sz="1400" b="1" dirty="0">
              <a:solidFill>
                <a:srgbClr val="000000"/>
              </a:solidFill>
              <a:latin typeface="微软雅黑" pitchFamily="34" charset="-122"/>
            </a:endParaRPr>
          </a:p>
          <a:p>
            <a:endParaRPr lang="en-US" altLang="zh-CN" sz="1400" b="1" dirty="0">
              <a:solidFill>
                <a:srgbClr val="000000"/>
              </a:solidFill>
              <a:latin typeface="微软雅黑" pitchFamily="34" charset="-122"/>
            </a:endParaRPr>
          </a:p>
          <a:p>
            <a:endParaRPr lang="en-US" altLang="zh-CN" sz="1400" b="1" dirty="0">
              <a:solidFill>
                <a:srgbClr val="000000"/>
              </a:solidFill>
              <a:latin typeface="微软雅黑" pitchFamily="34" charset="-122"/>
            </a:endParaRPr>
          </a:p>
        </p:txBody>
      </p:sp>
      <p:sp>
        <p:nvSpPr>
          <p:cNvPr id="169" name="AutoShape 19"/>
          <p:cNvSpPr>
            <a:spLocks noChangeArrowheads="1"/>
          </p:cNvSpPr>
          <p:nvPr/>
        </p:nvSpPr>
        <p:spPr bwMode="auto">
          <a:xfrm>
            <a:off x="2514600" y="4800600"/>
            <a:ext cx="9906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SEDA</a:t>
            </a:r>
          </a:p>
          <a:p>
            <a:pPr algn="ctr" eaLnBrk="1" fontAlgn="base" hangingPunct="1">
              <a:defRPr/>
            </a:pPr>
            <a:r>
              <a:rPr lang="zh-CN" altLang="en-US" sz="1100" dirty="0" smtClean="0">
                <a:solidFill>
                  <a:srgbClr val="000000"/>
                </a:solidFill>
                <a:latin typeface="微软雅黑" pitchFamily="34" charset="-122"/>
              </a:rPr>
              <a:t>分布式框架</a:t>
            </a:r>
            <a:endParaRPr lang="zh-CN" altLang="zh-CN" sz="1100" b="0" dirty="0">
              <a:solidFill>
                <a:srgbClr val="000000"/>
              </a:solidFill>
              <a:latin typeface="微软雅黑" pitchFamily="34" charset="-122"/>
            </a:endParaRPr>
          </a:p>
        </p:txBody>
      </p:sp>
      <p:sp>
        <p:nvSpPr>
          <p:cNvPr id="171" name="AutoShape 19"/>
          <p:cNvSpPr>
            <a:spLocks noChangeArrowheads="1"/>
          </p:cNvSpPr>
          <p:nvPr/>
        </p:nvSpPr>
        <p:spPr bwMode="auto">
          <a:xfrm>
            <a:off x="7543800" y="1447800"/>
            <a:ext cx="914400" cy="48768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lstStyle/>
          <a:p>
            <a:pPr algn="ctr" eaLnBrk="1" fontAlgn="base" hangingPunct="1">
              <a:defRPr/>
            </a:pPr>
            <a:r>
              <a:rPr lang="zh-CN" altLang="en-US" sz="1400" b="1" dirty="0" smtClean="0">
                <a:solidFill>
                  <a:srgbClr val="000000"/>
                </a:solidFill>
                <a:latin typeface="微软雅黑" pitchFamily="34" charset="-122"/>
              </a:rPr>
              <a:t>管理</a:t>
            </a:r>
            <a:endParaRPr lang="en-US" altLang="zh-CN" sz="1400" b="1" dirty="0" smtClean="0">
              <a:solidFill>
                <a:srgbClr val="000000"/>
              </a:solidFill>
              <a:latin typeface="微软雅黑" pitchFamily="34" charset="-122"/>
            </a:endParaRPr>
          </a:p>
          <a:p>
            <a:pPr algn="ctr" eaLnBrk="1" fontAlgn="base" hangingPunct="1">
              <a:defRPr/>
            </a:pPr>
            <a:r>
              <a:rPr lang="zh-CN" altLang="en-US" sz="1400" b="1" dirty="0" smtClean="0">
                <a:solidFill>
                  <a:srgbClr val="000000"/>
                </a:solidFill>
                <a:latin typeface="微软雅黑" pitchFamily="34" charset="-122"/>
              </a:rPr>
              <a:t>工具</a:t>
            </a:r>
            <a:endParaRPr lang="en-US" altLang="zh-CN" sz="1400" b="1" dirty="0" smtClean="0">
              <a:solidFill>
                <a:srgbClr val="000000"/>
              </a:solidFill>
              <a:latin typeface="微软雅黑" pitchFamily="34" charset="-122"/>
            </a:endParaRPr>
          </a:p>
        </p:txBody>
      </p:sp>
      <p:sp>
        <p:nvSpPr>
          <p:cNvPr id="172" name="AutoShape 19"/>
          <p:cNvSpPr>
            <a:spLocks noChangeArrowheads="1"/>
          </p:cNvSpPr>
          <p:nvPr/>
        </p:nvSpPr>
        <p:spPr bwMode="auto">
          <a:xfrm>
            <a:off x="7644447" y="21717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应用</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管理</a:t>
            </a:r>
            <a:endParaRPr lang="zh-CN" altLang="zh-CN" sz="1100" b="0" dirty="0">
              <a:solidFill>
                <a:srgbClr val="000000"/>
              </a:solidFill>
              <a:latin typeface="微软雅黑" pitchFamily="34" charset="-122"/>
            </a:endParaRPr>
          </a:p>
        </p:txBody>
      </p:sp>
      <p:sp>
        <p:nvSpPr>
          <p:cNvPr id="173" name="AutoShape 19"/>
          <p:cNvSpPr>
            <a:spLocks noChangeArrowheads="1"/>
          </p:cNvSpPr>
          <p:nvPr/>
        </p:nvSpPr>
        <p:spPr bwMode="auto">
          <a:xfrm>
            <a:off x="7644447" y="288036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部署</a:t>
            </a:r>
            <a:endParaRPr lang="zh-CN" altLang="zh-CN" sz="1100" b="0" dirty="0">
              <a:solidFill>
                <a:srgbClr val="000000"/>
              </a:solidFill>
              <a:latin typeface="微软雅黑" pitchFamily="34" charset="-122"/>
            </a:endParaRPr>
          </a:p>
        </p:txBody>
      </p:sp>
      <p:sp>
        <p:nvSpPr>
          <p:cNvPr id="174" name="AutoShape 19"/>
          <p:cNvSpPr>
            <a:spLocks noChangeArrowheads="1"/>
          </p:cNvSpPr>
          <p:nvPr/>
        </p:nvSpPr>
        <p:spPr bwMode="auto">
          <a:xfrm>
            <a:off x="7644447" y="358902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监控</a:t>
            </a:r>
            <a:endParaRPr lang="zh-CN" altLang="zh-CN" sz="1100" b="0" dirty="0">
              <a:solidFill>
                <a:srgbClr val="000000"/>
              </a:solidFill>
              <a:latin typeface="微软雅黑" pitchFamily="34" charset="-122"/>
            </a:endParaRPr>
          </a:p>
        </p:txBody>
      </p:sp>
      <p:sp>
        <p:nvSpPr>
          <p:cNvPr id="175" name="AutoShape 19"/>
          <p:cNvSpPr>
            <a:spLocks noChangeArrowheads="1"/>
          </p:cNvSpPr>
          <p:nvPr/>
        </p:nvSpPr>
        <p:spPr bwMode="auto">
          <a:xfrm>
            <a:off x="7656973" y="429768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日志</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分析</a:t>
            </a:r>
            <a:endParaRPr lang="en-US" altLang="zh-CN" sz="1100" dirty="0" smtClean="0">
              <a:solidFill>
                <a:srgbClr val="000000"/>
              </a:solidFill>
              <a:latin typeface="微软雅黑" pitchFamily="34" charset="-122"/>
            </a:endParaRPr>
          </a:p>
        </p:txBody>
      </p:sp>
      <p:sp>
        <p:nvSpPr>
          <p:cNvPr id="176" name="AutoShape 19"/>
          <p:cNvSpPr>
            <a:spLocks noChangeArrowheads="1"/>
          </p:cNvSpPr>
          <p:nvPr/>
        </p:nvSpPr>
        <p:spPr bwMode="auto">
          <a:xfrm>
            <a:off x="7643333" y="57150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Job</a:t>
            </a:r>
          </a:p>
        </p:txBody>
      </p:sp>
      <p:sp>
        <p:nvSpPr>
          <p:cNvPr id="180" name="AutoShape 19"/>
          <p:cNvSpPr>
            <a:spLocks noChangeArrowheads="1"/>
          </p:cNvSpPr>
          <p:nvPr/>
        </p:nvSpPr>
        <p:spPr bwMode="auto">
          <a:xfrm>
            <a:off x="1676400" y="2514600"/>
            <a:ext cx="5638800" cy="685800"/>
          </a:xfrm>
          <a:prstGeom prst="roundRect">
            <a:avLst>
              <a:gd name="adj" fmla="val 16667"/>
            </a:avLst>
          </a:prstGeom>
          <a:solidFill>
            <a:schemeClr val="bg2">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vert="horz" anchor="ctr"/>
          <a:lstStyle/>
          <a:p>
            <a:pPr eaLnBrk="1" fontAlgn="base" hangingPunct="1">
              <a:defRPr/>
            </a:pPr>
            <a:r>
              <a:rPr lang="zh-CN" altLang="en-US" sz="1400" b="1" dirty="0">
                <a:solidFill>
                  <a:srgbClr val="000000"/>
                </a:solidFill>
                <a:latin typeface="微软雅黑" pitchFamily="34" charset="-122"/>
              </a:rPr>
              <a:t>流程</a:t>
            </a:r>
            <a:endParaRPr lang="en-US" altLang="zh-CN" sz="1400" b="1" dirty="0" smtClean="0">
              <a:solidFill>
                <a:srgbClr val="000000"/>
              </a:solidFill>
              <a:latin typeface="微软雅黑" pitchFamily="34" charset="-122"/>
            </a:endParaRPr>
          </a:p>
          <a:p>
            <a:pPr eaLnBrk="1" fontAlgn="base" hangingPunct="1">
              <a:defRPr/>
            </a:pPr>
            <a:r>
              <a:rPr lang="zh-CN" altLang="en-US" sz="1400" b="1" dirty="0" smtClean="0">
                <a:solidFill>
                  <a:srgbClr val="000000"/>
                </a:solidFill>
                <a:latin typeface="微软雅黑" pitchFamily="34" charset="-122"/>
              </a:rPr>
              <a:t>支撑</a:t>
            </a:r>
            <a:endParaRPr lang="en-US" altLang="zh-CN" sz="1400" b="1" dirty="0" smtClean="0">
              <a:solidFill>
                <a:srgbClr val="000000"/>
              </a:solidFill>
              <a:latin typeface="微软雅黑" pitchFamily="34" charset="-122"/>
            </a:endParaRPr>
          </a:p>
          <a:p>
            <a:pPr eaLnBrk="1" fontAlgn="base" hangingPunct="1">
              <a:defRPr/>
            </a:pPr>
            <a:r>
              <a:rPr lang="zh-CN" altLang="en-US" sz="1400" b="1" dirty="0" smtClean="0">
                <a:solidFill>
                  <a:srgbClr val="000000"/>
                </a:solidFill>
                <a:latin typeface="微软雅黑" pitchFamily="34" charset="-122"/>
              </a:rPr>
              <a:t>平台</a:t>
            </a:r>
            <a:endParaRPr lang="en-US" altLang="zh-CN" sz="1400" b="1" dirty="0" smtClean="0">
              <a:solidFill>
                <a:srgbClr val="000000"/>
              </a:solidFill>
              <a:latin typeface="微软雅黑" pitchFamily="34" charset="-122"/>
            </a:endParaRPr>
          </a:p>
        </p:txBody>
      </p:sp>
      <p:sp>
        <p:nvSpPr>
          <p:cNvPr id="181" name="AutoShape 19"/>
          <p:cNvSpPr>
            <a:spLocks noChangeArrowheads="1"/>
          </p:cNvSpPr>
          <p:nvPr/>
        </p:nvSpPr>
        <p:spPr bwMode="auto">
          <a:xfrm>
            <a:off x="2362200" y="2667000"/>
            <a:ext cx="9906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BPS</a:t>
            </a:r>
            <a:r>
              <a:rPr lang="zh-CN" altLang="en-US" sz="1100" dirty="0" smtClean="0">
                <a:solidFill>
                  <a:srgbClr val="000000"/>
                </a:solidFill>
                <a:latin typeface="微软雅黑" pitchFamily="34" charset="-122"/>
              </a:rPr>
              <a:t>流程</a:t>
            </a:r>
            <a:endParaRPr lang="zh-CN" altLang="zh-CN" sz="1100" b="0" dirty="0">
              <a:solidFill>
                <a:srgbClr val="000000"/>
              </a:solidFill>
              <a:latin typeface="微软雅黑" pitchFamily="34" charset="-122"/>
            </a:endParaRPr>
          </a:p>
        </p:txBody>
      </p:sp>
      <p:sp>
        <p:nvSpPr>
          <p:cNvPr id="183" name="AutoShape 19"/>
          <p:cNvSpPr>
            <a:spLocks noChangeArrowheads="1"/>
          </p:cNvSpPr>
          <p:nvPr/>
        </p:nvSpPr>
        <p:spPr bwMode="auto">
          <a:xfrm>
            <a:off x="3467100" y="26670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表单</a:t>
            </a:r>
            <a:endParaRPr lang="zh-CN" altLang="zh-CN" sz="1100" b="0" dirty="0">
              <a:solidFill>
                <a:srgbClr val="000000"/>
              </a:solidFill>
              <a:latin typeface="微软雅黑" pitchFamily="34" charset="-122"/>
            </a:endParaRPr>
          </a:p>
        </p:txBody>
      </p:sp>
      <p:sp>
        <p:nvSpPr>
          <p:cNvPr id="184" name="AutoShape 19"/>
          <p:cNvSpPr>
            <a:spLocks noChangeArrowheads="1"/>
          </p:cNvSpPr>
          <p:nvPr/>
        </p:nvSpPr>
        <p:spPr bwMode="auto">
          <a:xfrm>
            <a:off x="5372100" y="26670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参与者</a:t>
            </a:r>
            <a:endParaRPr lang="en-US" altLang="zh-CN" sz="110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模型</a:t>
            </a:r>
            <a:endParaRPr lang="zh-CN" altLang="zh-CN" sz="1100" b="0" dirty="0">
              <a:solidFill>
                <a:srgbClr val="000000"/>
              </a:solidFill>
              <a:latin typeface="微软雅黑" pitchFamily="34" charset="-122"/>
            </a:endParaRPr>
          </a:p>
        </p:txBody>
      </p:sp>
      <p:sp>
        <p:nvSpPr>
          <p:cNvPr id="185" name="AutoShape 19"/>
          <p:cNvSpPr>
            <a:spLocks noChangeArrowheads="1"/>
          </p:cNvSpPr>
          <p:nvPr/>
        </p:nvSpPr>
        <p:spPr bwMode="auto">
          <a:xfrm>
            <a:off x="4419600" y="26670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权限模型</a:t>
            </a:r>
            <a:endParaRPr lang="zh-CN" altLang="zh-CN" sz="1100" b="0" dirty="0">
              <a:solidFill>
                <a:srgbClr val="000000"/>
              </a:solidFill>
              <a:latin typeface="微软雅黑" pitchFamily="34" charset="-122"/>
            </a:endParaRPr>
          </a:p>
        </p:txBody>
      </p:sp>
      <p:sp>
        <p:nvSpPr>
          <p:cNvPr id="186" name="AutoShape 19"/>
          <p:cNvSpPr>
            <a:spLocks noChangeArrowheads="1"/>
          </p:cNvSpPr>
          <p:nvPr/>
        </p:nvSpPr>
        <p:spPr bwMode="auto">
          <a:xfrm>
            <a:off x="6324600" y="26670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资源</a:t>
            </a:r>
            <a:r>
              <a:rPr lang="zh-CN" altLang="en-US" sz="1100" b="0" dirty="0" smtClean="0">
                <a:solidFill>
                  <a:srgbClr val="000000"/>
                </a:solidFill>
                <a:latin typeface="微软雅黑" pitchFamily="34" charset="-122"/>
              </a:rPr>
              <a:t>模型</a:t>
            </a:r>
            <a:endParaRPr lang="zh-CN" altLang="zh-CN" sz="1100" b="0" dirty="0">
              <a:solidFill>
                <a:srgbClr val="000000"/>
              </a:solidFill>
              <a:latin typeface="微软雅黑" pitchFamily="34" charset="-122"/>
            </a:endParaRPr>
          </a:p>
        </p:txBody>
      </p:sp>
      <p:sp>
        <p:nvSpPr>
          <p:cNvPr id="187" name="AutoShape 19"/>
          <p:cNvSpPr>
            <a:spLocks noChangeArrowheads="1"/>
          </p:cNvSpPr>
          <p:nvPr/>
        </p:nvSpPr>
        <p:spPr bwMode="auto">
          <a:xfrm>
            <a:off x="3619500" y="48006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服务编排</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引擎</a:t>
            </a:r>
            <a:endParaRPr lang="zh-CN" altLang="zh-CN" sz="1100" b="0" dirty="0">
              <a:solidFill>
                <a:srgbClr val="000000"/>
              </a:solidFill>
              <a:latin typeface="微软雅黑" pitchFamily="34" charset="-122"/>
            </a:endParaRPr>
          </a:p>
        </p:txBody>
      </p:sp>
      <p:sp>
        <p:nvSpPr>
          <p:cNvPr id="188" name="AutoShape 19"/>
          <p:cNvSpPr>
            <a:spLocks noChangeArrowheads="1"/>
          </p:cNvSpPr>
          <p:nvPr/>
        </p:nvSpPr>
        <p:spPr bwMode="auto">
          <a:xfrm>
            <a:off x="4648200" y="4800600"/>
            <a:ext cx="8382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err="1" smtClean="0">
                <a:solidFill>
                  <a:srgbClr val="000000"/>
                </a:solidFill>
                <a:latin typeface="微软雅黑" pitchFamily="34" charset="-122"/>
              </a:rPr>
              <a:t>Plugin</a:t>
            </a:r>
            <a:r>
              <a:rPr lang="zh-CN" altLang="en-US" sz="1100" dirty="0" smtClean="0">
                <a:solidFill>
                  <a:srgbClr val="000000"/>
                </a:solidFill>
                <a:latin typeface="微软雅黑" pitchFamily="34" charset="-122"/>
              </a:rPr>
              <a:t>扩展点框架</a:t>
            </a:r>
            <a:endParaRPr lang="zh-CN" altLang="zh-CN" sz="1100" b="0" dirty="0">
              <a:solidFill>
                <a:srgbClr val="000000"/>
              </a:solidFill>
              <a:latin typeface="微软雅黑" pitchFamily="34" charset="-122"/>
            </a:endParaRPr>
          </a:p>
        </p:txBody>
      </p:sp>
      <p:sp>
        <p:nvSpPr>
          <p:cNvPr id="189" name="AutoShape 19"/>
          <p:cNvSpPr>
            <a:spLocks noChangeArrowheads="1"/>
          </p:cNvSpPr>
          <p:nvPr/>
        </p:nvSpPr>
        <p:spPr bwMode="auto">
          <a:xfrm>
            <a:off x="1905000" y="5257800"/>
            <a:ext cx="5410200" cy="99060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vert="horz" anchor="ctr"/>
          <a:lstStyle/>
          <a:p>
            <a:pPr eaLnBrk="1" fontAlgn="base" hangingPunct="1">
              <a:defRPr/>
            </a:pPr>
            <a:r>
              <a:rPr lang="zh-CN" altLang="en-US" sz="1300" b="1" dirty="0" smtClean="0">
                <a:solidFill>
                  <a:srgbClr val="000000"/>
                </a:solidFill>
                <a:latin typeface="微软雅黑" pitchFamily="34" charset="-122"/>
              </a:rPr>
              <a:t>基础</a:t>
            </a:r>
            <a:endParaRPr lang="en-US" altLang="zh-CN" sz="1300" b="1" dirty="0" smtClean="0">
              <a:solidFill>
                <a:srgbClr val="000000"/>
              </a:solidFill>
              <a:latin typeface="微软雅黑" pitchFamily="34" charset="-122"/>
            </a:endParaRPr>
          </a:p>
          <a:p>
            <a:pPr eaLnBrk="1" fontAlgn="base" hangingPunct="1">
              <a:defRPr/>
            </a:pPr>
            <a:r>
              <a:rPr lang="zh-CN" altLang="en-US" sz="1300" b="1" dirty="0" smtClean="0">
                <a:solidFill>
                  <a:srgbClr val="000000"/>
                </a:solidFill>
                <a:latin typeface="微软雅黑" pitchFamily="34" charset="-122"/>
              </a:rPr>
              <a:t>服务</a:t>
            </a:r>
            <a:endParaRPr lang="en-US" altLang="zh-CN" sz="1300" b="1" dirty="0" smtClean="0">
              <a:solidFill>
                <a:srgbClr val="000000"/>
              </a:solidFill>
              <a:latin typeface="微软雅黑" pitchFamily="34" charset="-122"/>
            </a:endParaRPr>
          </a:p>
          <a:p>
            <a:pPr eaLnBrk="1" fontAlgn="base" hangingPunct="1">
              <a:defRPr/>
            </a:pPr>
            <a:r>
              <a:rPr lang="zh-CN" altLang="en-US" sz="1300" b="1" dirty="0" smtClean="0">
                <a:solidFill>
                  <a:srgbClr val="000000"/>
                </a:solidFill>
                <a:latin typeface="微软雅黑" pitchFamily="34" charset="-122"/>
              </a:rPr>
              <a:t>框架</a:t>
            </a:r>
            <a:endParaRPr lang="en-US" altLang="zh-CN" sz="1300" b="1" dirty="0" smtClean="0">
              <a:solidFill>
                <a:srgbClr val="000000"/>
              </a:solidFill>
              <a:latin typeface="微软雅黑" pitchFamily="34" charset="-122"/>
            </a:endParaRPr>
          </a:p>
        </p:txBody>
      </p:sp>
      <p:sp>
        <p:nvSpPr>
          <p:cNvPr id="190" name="AutoShape 19"/>
          <p:cNvSpPr>
            <a:spLocks noChangeArrowheads="1"/>
          </p:cNvSpPr>
          <p:nvPr/>
        </p:nvSpPr>
        <p:spPr bwMode="auto">
          <a:xfrm>
            <a:off x="2514600" y="57912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日志</a:t>
            </a:r>
            <a:endParaRPr lang="zh-CN" altLang="zh-CN" sz="1100" b="0" dirty="0">
              <a:solidFill>
                <a:srgbClr val="000000"/>
              </a:solidFill>
              <a:latin typeface="微软雅黑" pitchFamily="34" charset="-122"/>
            </a:endParaRPr>
          </a:p>
        </p:txBody>
      </p:sp>
      <p:sp>
        <p:nvSpPr>
          <p:cNvPr id="191" name="AutoShape 19"/>
          <p:cNvSpPr>
            <a:spLocks noChangeArrowheads="1"/>
          </p:cNvSpPr>
          <p:nvPr/>
        </p:nvSpPr>
        <p:spPr bwMode="auto">
          <a:xfrm>
            <a:off x="3498373" y="57912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异常</a:t>
            </a:r>
            <a:endParaRPr lang="zh-CN" altLang="zh-CN" sz="1100" b="0" dirty="0">
              <a:solidFill>
                <a:srgbClr val="000000"/>
              </a:solidFill>
              <a:latin typeface="微软雅黑" pitchFamily="34" charset="-122"/>
            </a:endParaRPr>
          </a:p>
        </p:txBody>
      </p:sp>
      <p:sp>
        <p:nvSpPr>
          <p:cNvPr id="192" name="AutoShape 19"/>
          <p:cNvSpPr>
            <a:spLocks noChangeArrowheads="1"/>
          </p:cNvSpPr>
          <p:nvPr/>
        </p:nvSpPr>
        <p:spPr bwMode="auto">
          <a:xfrm>
            <a:off x="4482146" y="57912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监控</a:t>
            </a:r>
            <a:endParaRPr lang="zh-CN" altLang="zh-CN" sz="1100" b="0" dirty="0">
              <a:solidFill>
                <a:srgbClr val="000000"/>
              </a:solidFill>
              <a:latin typeface="微软雅黑" pitchFamily="34" charset="-122"/>
            </a:endParaRPr>
          </a:p>
        </p:txBody>
      </p:sp>
      <p:sp>
        <p:nvSpPr>
          <p:cNvPr id="193" name="AutoShape 19"/>
          <p:cNvSpPr>
            <a:spLocks noChangeArrowheads="1"/>
          </p:cNvSpPr>
          <p:nvPr/>
        </p:nvSpPr>
        <p:spPr bwMode="auto">
          <a:xfrm>
            <a:off x="5465920" y="57912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定时器</a:t>
            </a:r>
            <a:endParaRPr lang="zh-CN" altLang="zh-CN" sz="1100" b="0" dirty="0">
              <a:solidFill>
                <a:srgbClr val="000000"/>
              </a:solidFill>
              <a:latin typeface="微软雅黑" pitchFamily="34" charset="-122"/>
            </a:endParaRPr>
          </a:p>
        </p:txBody>
      </p:sp>
      <p:sp>
        <p:nvSpPr>
          <p:cNvPr id="194" name="AutoShape 19"/>
          <p:cNvSpPr>
            <a:spLocks noChangeArrowheads="1"/>
          </p:cNvSpPr>
          <p:nvPr/>
        </p:nvSpPr>
        <p:spPr bwMode="auto">
          <a:xfrm>
            <a:off x="6449694" y="579120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国际化</a:t>
            </a:r>
            <a:endParaRPr lang="zh-CN" altLang="zh-CN" sz="1100" b="0" dirty="0">
              <a:solidFill>
                <a:srgbClr val="000000"/>
              </a:solidFill>
              <a:latin typeface="微软雅黑" pitchFamily="34" charset="-122"/>
            </a:endParaRPr>
          </a:p>
        </p:txBody>
      </p:sp>
      <p:sp>
        <p:nvSpPr>
          <p:cNvPr id="195" name="AutoShape 19"/>
          <p:cNvSpPr>
            <a:spLocks noChangeArrowheads="1"/>
          </p:cNvSpPr>
          <p:nvPr/>
        </p:nvSpPr>
        <p:spPr bwMode="auto">
          <a:xfrm>
            <a:off x="2514600" y="5334000"/>
            <a:ext cx="7620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部署框架</a:t>
            </a:r>
            <a:endParaRPr lang="zh-CN" altLang="zh-CN" sz="1100" b="0" dirty="0">
              <a:solidFill>
                <a:srgbClr val="000000"/>
              </a:solidFill>
              <a:latin typeface="微软雅黑" pitchFamily="34" charset="-122"/>
            </a:endParaRPr>
          </a:p>
        </p:txBody>
      </p:sp>
      <p:sp>
        <p:nvSpPr>
          <p:cNvPr id="196" name="AutoShape 19"/>
          <p:cNvSpPr>
            <a:spLocks noChangeArrowheads="1"/>
          </p:cNvSpPr>
          <p:nvPr/>
        </p:nvSpPr>
        <p:spPr bwMode="auto">
          <a:xfrm>
            <a:off x="4699000" y="5334000"/>
            <a:ext cx="10668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构件运行环境</a:t>
            </a:r>
            <a:endParaRPr lang="zh-CN" altLang="zh-CN" sz="1100" b="0" dirty="0">
              <a:solidFill>
                <a:srgbClr val="000000"/>
              </a:solidFill>
              <a:latin typeface="微软雅黑" pitchFamily="34" charset="-122"/>
            </a:endParaRPr>
          </a:p>
        </p:txBody>
      </p:sp>
      <p:sp>
        <p:nvSpPr>
          <p:cNvPr id="197" name="AutoShape 19"/>
          <p:cNvSpPr>
            <a:spLocks noChangeArrowheads="1"/>
          </p:cNvSpPr>
          <p:nvPr/>
        </p:nvSpPr>
        <p:spPr bwMode="auto">
          <a:xfrm>
            <a:off x="6096000" y="5334000"/>
            <a:ext cx="10668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集群域管理</a:t>
            </a:r>
            <a:endParaRPr lang="zh-CN" altLang="zh-CN" sz="1100" b="0" dirty="0">
              <a:solidFill>
                <a:srgbClr val="000000"/>
              </a:solidFill>
              <a:latin typeface="微软雅黑" pitchFamily="34" charset="-122"/>
            </a:endParaRPr>
          </a:p>
        </p:txBody>
      </p:sp>
      <p:sp>
        <p:nvSpPr>
          <p:cNvPr id="198" name="AutoShape 19"/>
          <p:cNvSpPr>
            <a:spLocks noChangeArrowheads="1"/>
          </p:cNvSpPr>
          <p:nvPr/>
        </p:nvSpPr>
        <p:spPr bwMode="auto">
          <a:xfrm>
            <a:off x="1676400" y="3352800"/>
            <a:ext cx="5638800" cy="685800"/>
          </a:xfrm>
          <a:prstGeom prst="roundRect">
            <a:avLst>
              <a:gd name="adj" fmla="val 16667"/>
            </a:avLst>
          </a:prstGeom>
          <a:solidFill>
            <a:schemeClr val="bg2">
              <a:lumMod val="20000"/>
              <a:lumOff val="80000"/>
            </a:schemeClr>
          </a:solidFill>
          <a:ln>
            <a:headEnd/>
            <a:tailEnd/>
          </a:ln>
        </p:spPr>
        <p:style>
          <a:lnRef idx="1">
            <a:schemeClr val="accent3"/>
          </a:lnRef>
          <a:fillRef idx="2">
            <a:schemeClr val="accent3"/>
          </a:fillRef>
          <a:effectRef idx="1">
            <a:schemeClr val="accent3"/>
          </a:effectRef>
          <a:fontRef idx="minor">
            <a:schemeClr val="dk1"/>
          </a:fontRef>
        </p:style>
        <p:txBody>
          <a:bodyPr vert="horz" anchor="ctr"/>
          <a:lstStyle/>
          <a:p>
            <a:pPr eaLnBrk="1" fontAlgn="base" hangingPunct="1">
              <a:defRPr/>
            </a:pPr>
            <a:r>
              <a:rPr lang="zh-CN" altLang="en-US" sz="1400" b="1" dirty="0" smtClean="0">
                <a:solidFill>
                  <a:srgbClr val="000000"/>
                </a:solidFill>
                <a:latin typeface="微软雅黑" pitchFamily="34" charset="-122"/>
              </a:rPr>
              <a:t>门户</a:t>
            </a:r>
            <a:endParaRPr lang="en-US" altLang="zh-CN" sz="1400" b="1" dirty="0" smtClean="0">
              <a:solidFill>
                <a:srgbClr val="000000"/>
              </a:solidFill>
              <a:latin typeface="微软雅黑" pitchFamily="34" charset="-122"/>
            </a:endParaRPr>
          </a:p>
          <a:p>
            <a:pPr eaLnBrk="1" fontAlgn="base" hangingPunct="1">
              <a:defRPr/>
            </a:pPr>
            <a:r>
              <a:rPr lang="zh-CN" altLang="en-US" sz="1400" b="1" dirty="0" smtClean="0">
                <a:solidFill>
                  <a:srgbClr val="000000"/>
                </a:solidFill>
                <a:latin typeface="微软雅黑" pitchFamily="34" charset="-122"/>
              </a:rPr>
              <a:t>平台</a:t>
            </a:r>
            <a:endParaRPr lang="en-US" altLang="zh-CN" sz="1400" b="1" dirty="0" smtClean="0">
              <a:solidFill>
                <a:srgbClr val="000000"/>
              </a:solidFill>
              <a:latin typeface="微软雅黑" pitchFamily="34" charset="-122"/>
            </a:endParaRPr>
          </a:p>
        </p:txBody>
      </p:sp>
      <p:sp>
        <p:nvSpPr>
          <p:cNvPr id="199" name="AutoShape 19"/>
          <p:cNvSpPr>
            <a:spLocks noChangeArrowheads="1"/>
          </p:cNvSpPr>
          <p:nvPr/>
        </p:nvSpPr>
        <p:spPr bwMode="auto">
          <a:xfrm>
            <a:off x="2362200" y="3505200"/>
            <a:ext cx="6858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b="0" dirty="0" smtClean="0">
                <a:solidFill>
                  <a:srgbClr val="000000"/>
                </a:solidFill>
                <a:latin typeface="微软雅黑" pitchFamily="34" charset="-122"/>
              </a:rPr>
              <a:t>SSO</a:t>
            </a:r>
            <a:endParaRPr lang="zh-CN" altLang="zh-CN" sz="1100" b="0" dirty="0">
              <a:solidFill>
                <a:srgbClr val="000000"/>
              </a:solidFill>
              <a:latin typeface="微软雅黑" pitchFamily="34" charset="-122"/>
            </a:endParaRPr>
          </a:p>
        </p:txBody>
      </p:sp>
      <p:sp>
        <p:nvSpPr>
          <p:cNvPr id="200" name="AutoShape 19"/>
          <p:cNvSpPr>
            <a:spLocks noChangeArrowheads="1"/>
          </p:cNvSpPr>
          <p:nvPr/>
        </p:nvSpPr>
        <p:spPr bwMode="auto">
          <a:xfrm>
            <a:off x="3209925" y="3505200"/>
            <a:ext cx="8001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b="0" dirty="0" smtClean="0">
                <a:solidFill>
                  <a:srgbClr val="000000"/>
                </a:solidFill>
                <a:latin typeface="微软雅黑" pitchFamily="34" charset="-122"/>
              </a:rPr>
              <a:t>PORTAL</a:t>
            </a:r>
            <a:endParaRPr lang="zh-CN" altLang="zh-CN" sz="1100" b="0" dirty="0">
              <a:solidFill>
                <a:srgbClr val="000000"/>
              </a:solidFill>
              <a:latin typeface="微软雅黑" pitchFamily="34" charset="-122"/>
            </a:endParaRPr>
          </a:p>
        </p:txBody>
      </p:sp>
      <p:sp>
        <p:nvSpPr>
          <p:cNvPr id="201" name="AutoShape 19"/>
          <p:cNvSpPr>
            <a:spLocks noChangeArrowheads="1"/>
          </p:cNvSpPr>
          <p:nvPr/>
        </p:nvSpPr>
        <p:spPr bwMode="auto">
          <a:xfrm>
            <a:off x="5324475" y="35052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Widget</a:t>
            </a:r>
            <a:endParaRPr lang="zh-CN" altLang="zh-CN" sz="1100" b="0" dirty="0">
              <a:solidFill>
                <a:srgbClr val="000000"/>
              </a:solidFill>
              <a:latin typeface="微软雅黑" pitchFamily="34" charset="-122"/>
            </a:endParaRPr>
          </a:p>
        </p:txBody>
      </p:sp>
      <p:sp>
        <p:nvSpPr>
          <p:cNvPr id="202" name="AutoShape 19"/>
          <p:cNvSpPr>
            <a:spLocks noChangeArrowheads="1"/>
          </p:cNvSpPr>
          <p:nvPr/>
        </p:nvSpPr>
        <p:spPr bwMode="auto">
          <a:xfrm>
            <a:off x="4171950" y="3505200"/>
            <a:ext cx="9906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门户页面</a:t>
            </a:r>
            <a:endParaRPr lang="en-US" altLang="zh-CN" sz="1100" b="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框架</a:t>
            </a:r>
            <a:endParaRPr lang="zh-CN" altLang="zh-CN" sz="1100" b="0" dirty="0">
              <a:solidFill>
                <a:srgbClr val="000000"/>
              </a:solidFill>
              <a:latin typeface="微软雅黑" pitchFamily="34" charset="-122"/>
            </a:endParaRPr>
          </a:p>
        </p:txBody>
      </p:sp>
      <p:sp>
        <p:nvSpPr>
          <p:cNvPr id="203" name="AutoShape 19"/>
          <p:cNvSpPr>
            <a:spLocks noChangeArrowheads="1"/>
          </p:cNvSpPr>
          <p:nvPr/>
        </p:nvSpPr>
        <p:spPr bwMode="auto">
          <a:xfrm>
            <a:off x="6324600" y="3505200"/>
            <a:ext cx="8382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b="0" dirty="0" err="1" smtClean="0">
                <a:solidFill>
                  <a:srgbClr val="000000"/>
                </a:solidFill>
                <a:latin typeface="微软雅黑" pitchFamily="34" charset="-122"/>
              </a:rPr>
              <a:t>Mashup</a:t>
            </a:r>
            <a:endParaRPr lang="en-US" altLang="zh-CN" sz="1100" b="0" dirty="0" smtClean="0">
              <a:solidFill>
                <a:srgbClr val="000000"/>
              </a:solidFill>
              <a:latin typeface="微软雅黑" pitchFamily="34" charset="-122"/>
            </a:endParaRPr>
          </a:p>
          <a:p>
            <a:pPr algn="ctr" eaLnBrk="1" fontAlgn="base" hangingPunct="1">
              <a:defRPr/>
            </a:pPr>
            <a:r>
              <a:rPr lang="zh-CN" altLang="en-US" sz="1100" b="0" dirty="0" smtClean="0">
                <a:solidFill>
                  <a:srgbClr val="000000"/>
                </a:solidFill>
                <a:latin typeface="微软雅黑" pitchFamily="34" charset="-122"/>
              </a:rPr>
              <a:t>容器</a:t>
            </a:r>
            <a:endParaRPr lang="zh-CN" altLang="zh-CN" sz="1100" b="0" dirty="0">
              <a:solidFill>
                <a:srgbClr val="000000"/>
              </a:solidFill>
              <a:latin typeface="微软雅黑" pitchFamily="34" charset="-122"/>
            </a:endParaRPr>
          </a:p>
        </p:txBody>
      </p:sp>
      <p:sp>
        <p:nvSpPr>
          <p:cNvPr id="204" name="AutoShape 19"/>
          <p:cNvSpPr>
            <a:spLocks noChangeArrowheads="1"/>
          </p:cNvSpPr>
          <p:nvPr/>
        </p:nvSpPr>
        <p:spPr bwMode="auto">
          <a:xfrm>
            <a:off x="632933" y="5189952"/>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代码</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审计</a:t>
            </a:r>
            <a:endParaRPr lang="en-US" altLang="zh-CN" sz="1100" dirty="0" smtClean="0">
              <a:solidFill>
                <a:srgbClr val="000000"/>
              </a:solidFill>
              <a:latin typeface="微软雅黑" pitchFamily="34" charset="-122"/>
            </a:endParaRPr>
          </a:p>
        </p:txBody>
      </p:sp>
      <p:sp>
        <p:nvSpPr>
          <p:cNvPr id="205" name="AutoShape 19"/>
          <p:cNvSpPr>
            <a:spLocks noChangeArrowheads="1"/>
          </p:cNvSpPr>
          <p:nvPr/>
        </p:nvSpPr>
        <p:spPr bwMode="auto">
          <a:xfrm>
            <a:off x="5600700" y="4800600"/>
            <a:ext cx="533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b="0" dirty="0" smtClean="0">
                <a:solidFill>
                  <a:srgbClr val="000000"/>
                </a:solidFill>
                <a:latin typeface="微软雅黑" pitchFamily="34" charset="-122"/>
              </a:rPr>
              <a:t>TCP</a:t>
            </a:r>
            <a:endParaRPr lang="zh-CN" altLang="zh-CN" sz="1100" b="0" dirty="0">
              <a:solidFill>
                <a:srgbClr val="000000"/>
              </a:solidFill>
              <a:latin typeface="微软雅黑" pitchFamily="34" charset="-122"/>
            </a:endParaRPr>
          </a:p>
        </p:txBody>
      </p:sp>
      <p:sp>
        <p:nvSpPr>
          <p:cNvPr id="206" name="AutoShape 19"/>
          <p:cNvSpPr>
            <a:spLocks noChangeArrowheads="1"/>
          </p:cNvSpPr>
          <p:nvPr/>
        </p:nvSpPr>
        <p:spPr bwMode="auto">
          <a:xfrm>
            <a:off x="6248400" y="4800600"/>
            <a:ext cx="6858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HTTP</a:t>
            </a:r>
            <a:endParaRPr lang="zh-CN" altLang="zh-CN" sz="1100" b="0" dirty="0">
              <a:solidFill>
                <a:srgbClr val="000000"/>
              </a:solidFill>
              <a:latin typeface="微软雅黑" pitchFamily="34" charset="-122"/>
            </a:endParaRPr>
          </a:p>
        </p:txBody>
      </p:sp>
      <p:sp>
        <p:nvSpPr>
          <p:cNvPr id="207" name="AutoShape 19"/>
          <p:cNvSpPr>
            <a:spLocks noChangeArrowheads="1"/>
          </p:cNvSpPr>
          <p:nvPr/>
        </p:nvSpPr>
        <p:spPr bwMode="auto">
          <a:xfrm>
            <a:off x="2514600" y="4267200"/>
            <a:ext cx="9906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页面流</a:t>
            </a:r>
            <a:endParaRPr lang="en-US" altLang="zh-CN" sz="1100" dirty="0" smtClean="0">
              <a:solidFill>
                <a:srgbClr val="000000"/>
              </a:solidFill>
              <a:latin typeface="微软雅黑" pitchFamily="34" charset="-122"/>
            </a:endParaRPr>
          </a:p>
        </p:txBody>
      </p:sp>
      <p:sp>
        <p:nvSpPr>
          <p:cNvPr id="208" name="AutoShape 19"/>
          <p:cNvSpPr>
            <a:spLocks noChangeArrowheads="1"/>
          </p:cNvSpPr>
          <p:nvPr/>
        </p:nvSpPr>
        <p:spPr bwMode="auto">
          <a:xfrm>
            <a:off x="3581400" y="42672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err="1" smtClean="0">
                <a:solidFill>
                  <a:srgbClr val="000000"/>
                </a:solidFill>
                <a:latin typeface="微软雅黑" pitchFamily="34" charset="-122"/>
              </a:rPr>
              <a:t>RichWeb</a:t>
            </a:r>
            <a:endParaRPr lang="en-US" altLang="zh-CN" sz="1100" dirty="0" smtClean="0">
              <a:solidFill>
                <a:srgbClr val="000000"/>
              </a:solidFill>
              <a:latin typeface="微软雅黑" pitchFamily="34" charset="-122"/>
            </a:endParaRPr>
          </a:p>
        </p:txBody>
      </p:sp>
      <p:sp>
        <p:nvSpPr>
          <p:cNvPr id="209" name="AutoShape 19"/>
          <p:cNvSpPr>
            <a:spLocks noChangeArrowheads="1"/>
          </p:cNvSpPr>
          <p:nvPr/>
        </p:nvSpPr>
        <p:spPr bwMode="auto">
          <a:xfrm>
            <a:off x="4572000" y="4267200"/>
            <a:ext cx="6858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SCA</a:t>
            </a:r>
          </a:p>
        </p:txBody>
      </p:sp>
      <p:sp>
        <p:nvSpPr>
          <p:cNvPr id="210" name="AutoShape 19"/>
          <p:cNvSpPr>
            <a:spLocks noChangeArrowheads="1"/>
          </p:cNvSpPr>
          <p:nvPr/>
        </p:nvSpPr>
        <p:spPr bwMode="auto">
          <a:xfrm>
            <a:off x="3606800" y="5334000"/>
            <a:ext cx="7620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smtClean="0">
                <a:solidFill>
                  <a:srgbClr val="000000"/>
                </a:solidFill>
                <a:latin typeface="微软雅黑" pitchFamily="34" charset="-122"/>
              </a:rPr>
              <a:t>JMX</a:t>
            </a:r>
          </a:p>
          <a:p>
            <a:pPr algn="ctr" eaLnBrk="1" fontAlgn="base" hangingPunct="1">
              <a:defRPr/>
            </a:pPr>
            <a:r>
              <a:rPr lang="zh-CN" altLang="en-US" sz="1100" dirty="0" smtClean="0">
                <a:solidFill>
                  <a:srgbClr val="000000"/>
                </a:solidFill>
                <a:latin typeface="微软雅黑" pitchFamily="34" charset="-122"/>
              </a:rPr>
              <a:t>管理框架</a:t>
            </a:r>
            <a:endParaRPr lang="zh-CN" altLang="zh-CN" sz="1100" b="0" dirty="0">
              <a:solidFill>
                <a:srgbClr val="000000"/>
              </a:solidFill>
              <a:latin typeface="微软雅黑" pitchFamily="34" charset="-122"/>
            </a:endParaRPr>
          </a:p>
        </p:txBody>
      </p:sp>
      <p:sp>
        <p:nvSpPr>
          <p:cNvPr id="212" name="AutoShape 19"/>
          <p:cNvSpPr>
            <a:spLocks noChangeArrowheads="1"/>
          </p:cNvSpPr>
          <p:nvPr/>
        </p:nvSpPr>
        <p:spPr bwMode="auto">
          <a:xfrm>
            <a:off x="6248400" y="4267200"/>
            <a:ext cx="6858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dirty="0" err="1" smtClean="0">
                <a:solidFill>
                  <a:srgbClr val="000000"/>
                </a:solidFill>
                <a:latin typeface="微软雅黑" pitchFamily="34" charset="-122"/>
              </a:rPr>
              <a:t>JScript</a:t>
            </a:r>
            <a:endParaRPr lang="en-US" altLang="zh-CN" sz="1100" dirty="0" smtClean="0">
              <a:solidFill>
                <a:srgbClr val="000000"/>
              </a:solidFill>
              <a:latin typeface="微软雅黑" pitchFamily="34" charset="-122"/>
            </a:endParaRPr>
          </a:p>
        </p:txBody>
      </p:sp>
      <p:sp>
        <p:nvSpPr>
          <p:cNvPr id="55" name="AutoShape 19"/>
          <p:cNvSpPr>
            <a:spLocks noChangeArrowheads="1"/>
          </p:cNvSpPr>
          <p:nvPr/>
        </p:nvSpPr>
        <p:spPr bwMode="auto">
          <a:xfrm>
            <a:off x="1676400" y="1447800"/>
            <a:ext cx="2743200" cy="990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vert="horz" anchor="ctr"/>
          <a:lstStyle/>
          <a:p>
            <a:r>
              <a:rPr lang="zh-CN" altLang="en-US" sz="1400" b="1" dirty="0">
                <a:solidFill>
                  <a:srgbClr val="000000"/>
                </a:solidFill>
                <a:latin typeface="微软雅黑" pitchFamily="34" charset="-122"/>
              </a:rPr>
              <a:t>业务</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开发</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工具</a:t>
            </a:r>
            <a:endParaRPr lang="en-US" altLang="zh-CN" sz="1400" b="1" dirty="0">
              <a:solidFill>
                <a:srgbClr val="000000"/>
              </a:solidFill>
              <a:latin typeface="微软雅黑" pitchFamily="34" charset="-122"/>
            </a:endParaRPr>
          </a:p>
        </p:txBody>
      </p:sp>
      <p:sp>
        <p:nvSpPr>
          <p:cNvPr id="56" name="AutoShape 19"/>
          <p:cNvSpPr>
            <a:spLocks noChangeArrowheads="1"/>
          </p:cNvSpPr>
          <p:nvPr/>
        </p:nvSpPr>
        <p:spPr bwMode="auto">
          <a:xfrm>
            <a:off x="3352800" y="1524000"/>
            <a:ext cx="9144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a:r>
              <a:rPr lang="zh-CN" altLang="en-US" sz="1100" dirty="0">
                <a:solidFill>
                  <a:srgbClr val="000000"/>
                </a:solidFill>
                <a:latin typeface="微软雅黑" pitchFamily="34" charset="-122"/>
              </a:rPr>
              <a:t>表单设计器</a:t>
            </a:r>
            <a:endParaRPr lang="zh-CN" altLang="zh-CN" sz="1100" dirty="0">
              <a:solidFill>
                <a:srgbClr val="000000"/>
              </a:solidFill>
              <a:latin typeface="微软雅黑" pitchFamily="34" charset="-122"/>
            </a:endParaRPr>
          </a:p>
        </p:txBody>
      </p:sp>
      <p:sp>
        <p:nvSpPr>
          <p:cNvPr id="57" name="AutoShape 19"/>
          <p:cNvSpPr>
            <a:spLocks noChangeArrowheads="1"/>
          </p:cNvSpPr>
          <p:nvPr/>
        </p:nvSpPr>
        <p:spPr bwMode="auto">
          <a:xfrm>
            <a:off x="2286000" y="1981200"/>
            <a:ext cx="914400" cy="381000"/>
          </a:xfrm>
          <a:prstGeom prst="roundRect">
            <a:avLst>
              <a:gd name="adj" fmla="val 4011"/>
            </a:avLst>
          </a:prstGeom>
          <a:solidFill>
            <a:schemeClr val="accent3">
              <a:lumMod val="85000"/>
            </a:schemeClr>
          </a:solidFill>
          <a:ln>
            <a:headEnd/>
            <a:tailEnd/>
          </a:ln>
        </p:spPr>
        <p:style>
          <a:lnRef idx="1">
            <a:schemeClr val="accent6"/>
          </a:lnRef>
          <a:fillRef idx="2">
            <a:schemeClr val="accent6"/>
          </a:fillRef>
          <a:effectRef idx="1">
            <a:schemeClr val="accent6"/>
          </a:effectRef>
          <a:fontRef idx="minor">
            <a:schemeClr val="dk1"/>
          </a:fontRef>
        </p:style>
        <p:txBody>
          <a:bodyPr anchor="ctr"/>
          <a:lstStyle/>
          <a:p>
            <a:pPr algn="ctr"/>
            <a:r>
              <a:rPr lang="zh-CN" altLang="en-US" sz="1100" dirty="0">
                <a:solidFill>
                  <a:srgbClr val="000000"/>
                </a:solidFill>
                <a:latin typeface="微软雅黑" pitchFamily="34" charset="-122"/>
              </a:rPr>
              <a:t>流程设计器</a:t>
            </a:r>
            <a:endParaRPr lang="zh-CN" altLang="zh-CN" sz="1100" dirty="0">
              <a:solidFill>
                <a:srgbClr val="000000"/>
              </a:solidFill>
              <a:latin typeface="微软雅黑" pitchFamily="34" charset="-122"/>
            </a:endParaRPr>
          </a:p>
        </p:txBody>
      </p:sp>
      <p:sp>
        <p:nvSpPr>
          <p:cNvPr id="58" name="AutoShape 19"/>
          <p:cNvSpPr>
            <a:spLocks noChangeArrowheads="1"/>
          </p:cNvSpPr>
          <p:nvPr/>
        </p:nvSpPr>
        <p:spPr bwMode="auto">
          <a:xfrm>
            <a:off x="2286000" y="15240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a:r>
              <a:rPr lang="zh-CN" altLang="en-US" sz="1100" dirty="0">
                <a:solidFill>
                  <a:srgbClr val="000000"/>
                </a:solidFill>
                <a:latin typeface="微软雅黑" pitchFamily="34" charset="-122"/>
              </a:rPr>
              <a:t>数据建模</a:t>
            </a:r>
            <a:endParaRPr lang="zh-CN" altLang="zh-CN" sz="1100" dirty="0">
              <a:solidFill>
                <a:srgbClr val="000000"/>
              </a:solidFill>
              <a:latin typeface="微软雅黑" pitchFamily="34" charset="-122"/>
            </a:endParaRPr>
          </a:p>
        </p:txBody>
      </p:sp>
      <p:sp>
        <p:nvSpPr>
          <p:cNvPr id="60" name="AutoShape 19"/>
          <p:cNvSpPr>
            <a:spLocks noChangeArrowheads="1"/>
          </p:cNvSpPr>
          <p:nvPr/>
        </p:nvSpPr>
        <p:spPr bwMode="auto">
          <a:xfrm>
            <a:off x="3352800" y="19812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a:r>
              <a:rPr lang="zh-CN" altLang="en-US" sz="1100" dirty="0">
                <a:solidFill>
                  <a:srgbClr val="000000"/>
                </a:solidFill>
                <a:latin typeface="微软雅黑" pitchFamily="34" charset="-122"/>
              </a:rPr>
              <a:t>开发向导</a:t>
            </a:r>
            <a:endParaRPr lang="zh-CN" altLang="zh-CN" sz="1100" dirty="0">
              <a:solidFill>
                <a:srgbClr val="000000"/>
              </a:solidFill>
              <a:latin typeface="微软雅黑" pitchFamily="34" charset="-122"/>
            </a:endParaRPr>
          </a:p>
        </p:txBody>
      </p:sp>
      <p:sp>
        <p:nvSpPr>
          <p:cNvPr id="61" name="AutoShape 19"/>
          <p:cNvSpPr>
            <a:spLocks noChangeArrowheads="1"/>
          </p:cNvSpPr>
          <p:nvPr/>
        </p:nvSpPr>
        <p:spPr bwMode="auto">
          <a:xfrm>
            <a:off x="4572000" y="1447800"/>
            <a:ext cx="2743200" cy="9906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vert="horz" anchor="ctr"/>
          <a:lstStyle/>
          <a:p>
            <a:r>
              <a:rPr lang="zh-CN" altLang="en-US" sz="1400" b="1" dirty="0">
                <a:solidFill>
                  <a:srgbClr val="000000"/>
                </a:solidFill>
                <a:latin typeface="微软雅黑" pitchFamily="34" charset="-122"/>
              </a:rPr>
              <a:t>开源</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业务</a:t>
            </a:r>
            <a:endParaRPr lang="en-US" altLang="zh-CN" sz="1400" b="1" dirty="0">
              <a:solidFill>
                <a:srgbClr val="000000"/>
              </a:solidFill>
              <a:latin typeface="微软雅黑" pitchFamily="34" charset="-122"/>
            </a:endParaRPr>
          </a:p>
          <a:p>
            <a:r>
              <a:rPr lang="zh-CN" altLang="en-US" sz="1400" b="1" dirty="0">
                <a:solidFill>
                  <a:srgbClr val="000000"/>
                </a:solidFill>
                <a:latin typeface="微软雅黑" pitchFamily="34" charset="-122"/>
              </a:rPr>
              <a:t>组件</a:t>
            </a:r>
            <a:endParaRPr lang="en-US" altLang="zh-CN" sz="1400" b="1" dirty="0">
              <a:solidFill>
                <a:srgbClr val="000000"/>
              </a:solidFill>
              <a:latin typeface="微软雅黑" pitchFamily="34" charset="-122"/>
            </a:endParaRPr>
          </a:p>
        </p:txBody>
      </p:sp>
      <p:sp>
        <p:nvSpPr>
          <p:cNvPr id="62" name="AutoShape 19"/>
          <p:cNvSpPr>
            <a:spLocks noChangeArrowheads="1"/>
          </p:cNvSpPr>
          <p:nvPr/>
        </p:nvSpPr>
        <p:spPr bwMode="auto">
          <a:xfrm>
            <a:off x="6248400" y="15240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en-US" altLang="zh-CN" sz="1100" b="0" dirty="0" smtClean="0">
                <a:solidFill>
                  <a:srgbClr val="000000"/>
                </a:solidFill>
                <a:latin typeface="微软雅黑" pitchFamily="34" charset="-122"/>
              </a:rPr>
              <a:t>OA</a:t>
            </a:r>
            <a:r>
              <a:rPr lang="zh-CN" altLang="en-US" sz="1100" b="0" dirty="0" smtClean="0">
                <a:solidFill>
                  <a:srgbClr val="000000"/>
                </a:solidFill>
                <a:latin typeface="微软雅黑" pitchFamily="34" charset="-122"/>
              </a:rPr>
              <a:t>流程</a:t>
            </a:r>
            <a:endParaRPr lang="zh-CN" altLang="zh-CN" sz="1100" b="0" dirty="0">
              <a:solidFill>
                <a:srgbClr val="000000"/>
              </a:solidFill>
              <a:latin typeface="微软雅黑" pitchFamily="34" charset="-122"/>
            </a:endParaRPr>
          </a:p>
        </p:txBody>
      </p:sp>
      <p:sp>
        <p:nvSpPr>
          <p:cNvPr id="63" name="AutoShape 19"/>
          <p:cNvSpPr>
            <a:spLocks noChangeArrowheads="1"/>
          </p:cNvSpPr>
          <p:nvPr/>
        </p:nvSpPr>
        <p:spPr bwMode="auto">
          <a:xfrm>
            <a:off x="5181600" y="19812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任务管理</a:t>
            </a:r>
            <a:endParaRPr lang="zh-CN" altLang="zh-CN" sz="1100" b="0" dirty="0">
              <a:solidFill>
                <a:srgbClr val="000000"/>
              </a:solidFill>
              <a:latin typeface="微软雅黑" pitchFamily="34" charset="-122"/>
            </a:endParaRPr>
          </a:p>
        </p:txBody>
      </p:sp>
      <p:sp>
        <p:nvSpPr>
          <p:cNvPr id="64" name="AutoShape 19"/>
          <p:cNvSpPr>
            <a:spLocks noChangeArrowheads="1"/>
          </p:cNvSpPr>
          <p:nvPr/>
        </p:nvSpPr>
        <p:spPr bwMode="auto">
          <a:xfrm>
            <a:off x="5181600" y="15240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组织与权限</a:t>
            </a:r>
            <a:endParaRPr lang="zh-CN" altLang="zh-CN" sz="1100" b="0" dirty="0">
              <a:solidFill>
                <a:srgbClr val="000000"/>
              </a:solidFill>
              <a:latin typeface="微软雅黑" pitchFamily="34" charset="-122"/>
            </a:endParaRPr>
          </a:p>
        </p:txBody>
      </p:sp>
      <p:sp>
        <p:nvSpPr>
          <p:cNvPr id="65" name="AutoShape 19"/>
          <p:cNvSpPr>
            <a:spLocks noChangeArrowheads="1"/>
          </p:cNvSpPr>
          <p:nvPr/>
        </p:nvSpPr>
        <p:spPr bwMode="auto">
          <a:xfrm>
            <a:off x="6248400" y="1981200"/>
            <a:ext cx="9144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a:t>
            </a:r>
            <a:endParaRPr lang="zh-CN" altLang="zh-CN" sz="1100" b="0" dirty="0">
              <a:solidFill>
                <a:srgbClr val="000000"/>
              </a:solidFill>
              <a:latin typeface="微软雅黑" pitchFamily="34" charset="-122"/>
            </a:endParaRPr>
          </a:p>
        </p:txBody>
      </p:sp>
      <p:sp>
        <p:nvSpPr>
          <p:cNvPr id="67" name="AutoShape 19"/>
          <p:cNvSpPr>
            <a:spLocks noChangeArrowheads="1"/>
          </p:cNvSpPr>
          <p:nvPr/>
        </p:nvSpPr>
        <p:spPr bwMode="auto">
          <a:xfrm>
            <a:off x="5334000" y="4267200"/>
            <a:ext cx="838200"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b="0" dirty="0" smtClean="0">
                <a:solidFill>
                  <a:srgbClr val="000000"/>
                </a:solidFill>
                <a:latin typeface="微软雅黑" pitchFamily="34" charset="-122"/>
              </a:rPr>
              <a:t>数据服务</a:t>
            </a:r>
            <a:endParaRPr lang="zh-CN" altLang="zh-CN" sz="1100" b="0" dirty="0">
              <a:solidFill>
                <a:srgbClr val="000000"/>
              </a:solidFill>
              <a:latin typeface="微软雅黑" pitchFamily="34" charset="-122"/>
            </a:endParaRPr>
          </a:p>
        </p:txBody>
      </p:sp>
      <p:sp>
        <p:nvSpPr>
          <p:cNvPr id="68" name="AutoShape 19"/>
          <p:cNvSpPr>
            <a:spLocks noChangeArrowheads="1"/>
          </p:cNvSpPr>
          <p:nvPr/>
        </p:nvSpPr>
        <p:spPr bwMode="auto">
          <a:xfrm>
            <a:off x="637108" y="5699343"/>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文档</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生成</a:t>
            </a:r>
            <a:endParaRPr lang="en-US" altLang="zh-CN" sz="1100" dirty="0" smtClean="0">
              <a:solidFill>
                <a:srgbClr val="000000"/>
              </a:solidFill>
              <a:latin typeface="微软雅黑" pitchFamily="34" charset="-122"/>
            </a:endParaRPr>
          </a:p>
        </p:txBody>
      </p:sp>
      <p:sp>
        <p:nvSpPr>
          <p:cNvPr id="69" name="AutoShape 19"/>
          <p:cNvSpPr>
            <a:spLocks noChangeArrowheads="1"/>
          </p:cNvSpPr>
          <p:nvPr/>
        </p:nvSpPr>
        <p:spPr bwMode="auto">
          <a:xfrm>
            <a:off x="7656973" y="5006340"/>
            <a:ext cx="713106" cy="381000"/>
          </a:xfrm>
          <a:prstGeom prst="roundRect">
            <a:avLst>
              <a:gd name="adj" fmla="val 4011"/>
            </a:avLst>
          </a:prstGeom>
          <a:ln>
            <a:headEnd/>
            <a:tailEnd/>
          </a:ln>
        </p:spPr>
        <p:style>
          <a:lnRef idx="1">
            <a:schemeClr val="accent6"/>
          </a:lnRef>
          <a:fillRef idx="2">
            <a:schemeClr val="accent6"/>
          </a:fillRef>
          <a:effectRef idx="1">
            <a:schemeClr val="accent6"/>
          </a:effectRef>
          <a:fontRef idx="minor">
            <a:schemeClr val="dk1"/>
          </a:fontRef>
        </p:style>
        <p:txBody>
          <a:bodyPr anchor="ctr"/>
          <a:lstStyle/>
          <a:p>
            <a:pPr algn="ctr" eaLnBrk="1" fontAlgn="base" hangingPunct="1">
              <a:defRPr/>
            </a:pPr>
            <a:r>
              <a:rPr lang="zh-CN" altLang="en-US" sz="1100" dirty="0" smtClean="0">
                <a:solidFill>
                  <a:srgbClr val="000000"/>
                </a:solidFill>
                <a:latin typeface="微软雅黑" pitchFamily="34" charset="-122"/>
              </a:rPr>
              <a:t>参数</a:t>
            </a:r>
            <a:endParaRPr lang="en-US" altLang="zh-CN" sz="1100" dirty="0" smtClean="0">
              <a:solidFill>
                <a:srgbClr val="000000"/>
              </a:solidFill>
              <a:latin typeface="微软雅黑" pitchFamily="34" charset="-122"/>
            </a:endParaRPr>
          </a:p>
          <a:p>
            <a:pPr algn="ctr" eaLnBrk="1" fontAlgn="base" hangingPunct="1">
              <a:defRPr/>
            </a:pPr>
            <a:r>
              <a:rPr lang="zh-CN" altLang="en-US" sz="1100" dirty="0" smtClean="0">
                <a:solidFill>
                  <a:srgbClr val="000000"/>
                </a:solidFill>
                <a:latin typeface="微软雅黑" pitchFamily="34" charset="-122"/>
              </a:rPr>
              <a:t>管理</a:t>
            </a:r>
            <a:endParaRPr lang="en-US" altLang="zh-CN" sz="1100" dirty="0" smtClean="0">
              <a:solidFill>
                <a:srgbClr val="000000"/>
              </a:solidFill>
              <a:latin typeface="微软雅黑"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eaLnBrk="1" hangingPunct="1">
              <a:defRPr/>
            </a:pPr>
            <a:r>
              <a:rPr lang="zh-CN" altLang="en-US" dirty="0" smtClean="0">
                <a:latin typeface="华文细黑" pitchFamily="2" charset="-122"/>
                <a:ea typeface="华文细黑" pitchFamily="2" charset="-122"/>
              </a:rPr>
              <a:t>产品定位和目标</a:t>
            </a:r>
          </a:p>
        </p:txBody>
      </p:sp>
      <p:sp>
        <p:nvSpPr>
          <p:cNvPr id="3" name="内容占位符 2"/>
          <p:cNvSpPr>
            <a:spLocks noGrp="1"/>
          </p:cNvSpPr>
          <p:nvPr>
            <p:ph idx="4294967295"/>
          </p:nvPr>
        </p:nvSpPr>
        <p:spPr>
          <a:xfrm>
            <a:off x="611188" y="1341438"/>
            <a:ext cx="7889875" cy="5087937"/>
          </a:xfrm>
        </p:spPr>
        <p:txBody>
          <a:bodyPr/>
          <a:lstStyle/>
          <a:p>
            <a:pPr eaLnBrk="1" hangingPunct="1">
              <a:defRPr/>
            </a:pPr>
            <a:r>
              <a:rPr lang="zh-CN" altLang="en-US" dirty="0">
                <a:latin typeface="+mn-ea"/>
              </a:rPr>
              <a:t>定位</a:t>
            </a:r>
            <a:endParaRPr lang="en-US" altLang="zh-CN" dirty="0">
              <a:latin typeface="+mn-ea"/>
            </a:endParaRPr>
          </a:p>
          <a:p>
            <a:pPr lvl="1" eaLnBrk="1" hangingPunct="1">
              <a:buFont typeface="Wingdings" pitchFamily="2" charset="2"/>
              <a:buNone/>
              <a:defRPr/>
            </a:pPr>
            <a:r>
              <a:rPr lang="en-US" altLang="zh-CN" sz="2800" b="1" dirty="0" smtClean="0">
                <a:latin typeface="+mn-ea"/>
                <a:ea typeface="+mn-ea"/>
              </a:rPr>
              <a:t>SOA</a:t>
            </a:r>
            <a:r>
              <a:rPr lang="zh-CN" altLang="en-US" sz="2800" b="1" dirty="0" smtClean="0">
                <a:latin typeface="+mn-ea"/>
                <a:ea typeface="+mn-ea"/>
              </a:rPr>
              <a:t>应用平台</a:t>
            </a:r>
            <a:endParaRPr lang="en-US" altLang="zh-CN" sz="2800" b="1" dirty="0">
              <a:latin typeface="+mn-ea"/>
              <a:ea typeface="+mn-ea"/>
            </a:endParaRPr>
          </a:p>
          <a:p>
            <a:pPr eaLnBrk="1" hangingPunct="1">
              <a:defRPr/>
            </a:pPr>
            <a:r>
              <a:rPr lang="zh-CN" altLang="en-US" dirty="0">
                <a:latin typeface="+mn-ea"/>
              </a:rPr>
              <a:t>目标</a:t>
            </a:r>
            <a:endParaRPr lang="en-US" altLang="zh-CN" dirty="0">
              <a:latin typeface="+mn-ea"/>
            </a:endParaRPr>
          </a:p>
          <a:p>
            <a:pPr lvl="1" eaLnBrk="1" hangingPunct="1">
              <a:buFont typeface="Wingdings" pitchFamily="2" charset="2"/>
              <a:buNone/>
              <a:defRPr/>
            </a:pPr>
            <a:r>
              <a:rPr lang="zh-CN" altLang="en-US" sz="2800" b="1" dirty="0">
                <a:latin typeface="+mn-ea"/>
                <a:ea typeface="+mn-ea"/>
              </a:rPr>
              <a:t>快速构建高质量、灵活、易管控的</a:t>
            </a:r>
            <a:r>
              <a:rPr lang="en-US" altLang="zh-CN" sz="2800" b="1" dirty="0">
                <a:latin typeface="+mn-ea"/>
                <a:ea typeface="+mn-ea"/>
              </a:rPr>
              <a:t>SOA</a:t>
            </a:r>
            <a:r>
              <a:rPr lang="zh-CN" altLang="en-US" sz="2800" b="1" dirty="0">
                <a:latin typeface="+mn-ea"/>
                <a:ea typeface="+mn-ea"/>
              </a:rPr>
              <a:t>应用</a:t>
            </a:r>
            <a:endParaRPr lang="en-US" altLang="zh-CN" sz="2800" b="1" dirty="0">
              <a:latin typeface="+mn-ea"/>
              <a:ea typeface="+mn-ea"/>
            </a:endParaRPr>
          </a:p>
          <a:p>
            <a:pPr eaLnBrk="1" hangingPunct="1">
              <a:buFont typeface="Wingdings" pitchFamily="2" charset="2"/>
              <a:buNone/>
              <a:defRPr/>
            </a:pPr>
            <a:r>
              <a:rPr lang="zh-CN" altLang="en-US" dirty="0" smtClean="0"/>
              <a:t>客户价值</a:t>
            </a:r>
            <a:endParaRPr lang="en-US" altLang="zh-CN" dirty="0" smtClean="0"/>
          </a:p>
          <a:p>
            <a:pPr eaLnBrk="1" hangingPunct="1">
              <a:buFont typeface="Wingdings" pitchFamily="2" charset="2"/>
              <a:buNone/>
              <a:defRPr/>
            </a:pPr>
            <a:r>
              <a:rPr lang="zh-CN" altLang="en-US" dirty="0" smtClean="0"/>
              <a:t>    </a:t>
            </a:r>
            <a:r>
              <a:rPr lang="zh-CN" altLang="en-US" sz="2000" dirty="0" smtClean="0"/>
              <a:t>旨在帮助全球企业和机构通过落实“</a:t>
            </a:r>
            <a:r>
              <a:rPr lang="en-US" altLang="zh-CN" sz="2000" dirty="0" smtClean="0"/>
              <a:t>Enterprise-on-Service”</a:t>
            </a:r>
            <a:r>
              <a:rPr lang="zh-CN" altLang="en-US" sz="2000" dirty="0" smtClean="0"/>
              <a:t>的策略，从而提升</a:t>
            </a:r>
            <a:r>
              <a:rPr lang="en-US" altLang="zh-CN" sz="2000" dirty="0" smtClean="0"/>
              <a:t>IT</a:t>
            </a:r>
            <a:r>
              <a:rPr lang="zh-CN" altLang="en-US" sz="2000" dirty="0" smtClean="0"/>
              <a:t>与业务的一致性；并获得低成本、高质量和快速交付业务的竞争能力；稳定高效地支撑和持续优化业务运营，从而最终实现其业务愿景和</a:t>
            </a:r>
            <a:r>
              <a:rPr lang="en-US" altLang="zh-CN" sz="2000" dirty="0" smtClean="0"/>
              <a:t>IT</a:t>
            </a:r>
            <a:r>
              <a:rPr lang="zh-CN" altLang="en-US" sz="2000" dirty="0" smtClean="0"/>
              <a:t>策略。</a:t>
            </a:r>
            <a:endParaRPr lang="en-US" altLang="zh-CN" dirty="0" smtClean="0">
              <a:latin typeface="+mn-ea"/>
            </a:endParaRPr>
          </a:p>
          <a:p>
            <a:pPr eaLnBrk="1" hangingPunct="1">
              <a:defRPr/>
            </a:pPr>
            <a:r>
              <a:rPr lang="zh-CN" altLang="en-US" dirty="0" smtClean="0">
                <a:latin typeface="+mn-ea"/>
              </a:rPr>
              <a:t>核心</a:t>
            </a:r>
            <a:r>
              <a:rPr lang="zh-CN" altLang="en-US" dirty="0">
                <a:latin typeface="+mn-ea"/>
              </a:rPr>
              <a:t>特征</a:t>
            </a:r>
            <a:endParaRPr lang="en-US" altLang="zh-CN" dirty="0">
              <a:latin typeface="+mn-ea"/>
            </a:endParaRPr>
          </a:p>
          <a:p>
            <a:pPr lvl="1" eaLnBrk="1" hangingPunct="1">
              <a:buFont typeface="Wingdings" pitchFamily="2" charset="2"/>
              <a:buNone/>
              <a:defRPr/>
            </a:pPr>
            <a:r>
              <a:rPr lang="zh-CN" altLang="en-US" sz="2800" b="1" dirty="0">
                <a:latin typeface="+mn-ea"/>
                <a:ea typeface="+mn-ea"/>
              </a:rPr>
              <a:t>构件化、图形化、</a:t>
            </a:r>
            <a:r>
              <a:rPr lang="zh-CN" altLang="en-US" sz="2800" b="1" dirty="0">
                <a:latin typeface="+mn-ea"/>
              </a:rPr>
              <a:t>一体化、</a:t>
            </a:r>
            <a:r>
              <a:rPr lang="zh-CN" altLang="en-US" sz="2800" b="1" dirty="0">
                <a:latin typeface="+mn-ea"/>
                <a:ea typeface="+mn-ea"/>
              </a:rPr>
              <a:t>标准化</a:t>
            </a:r>
          </a:p>
        </p:txBody>
      </p:sp>
    </p:spTree>
    <p:extLst>
      <p:ext uri="{BB962C8B-B14F-4D97-AF65-F5344CB8AC3E}">
        <p14:creationId xmlns:p14="http://schemas.microsoft.com/office/powerpoint/2010/main" val="2751199036"/>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539750" y="357188"/>
            <a:ext cx="8461375" cy="692150"/>
          </a:xfrm>
        </p:spPr>
        <p:txBody>
          <a:bodyPr/>
          <a:lstStyle/>
          <a:p>
            <a:pPr eaLnBrk="1" hangingPunct="1">
              <a:defRPr/>
            </a:pPr>
            <a:r>
              <a:rPr lang="en-US" altLang="zh-CN" smtClean="0">
                <a:latin typeface="华文宋体" pitchFamily="2" charset="-122"/>
              </a:rPr>
              <a:t>SOA</a:t>
            </a:r>
            <a:r>
              <a:rPr lang="zh-CN" altLang="en-US" smtClean="0">
                <a:latin typeface="华文宋体" pitchFamily="2" charset="-122"/>
              </a:rPr>
              <a:t>架构，业务</a:t>
            </a:r>
            <a:r>
              <a:rPr lang="en-US" altLang="zh-CN" smtClean="0">
                <a:latin typeface="华文宋体" pitchFamily="2" charset="-122"/>
              </a:rPr>
              <a:t>+</a:t>
            </a:r>
            <a:r>
              <a:rPr lang="zh-CN" altLang="en-US" smtClean="0">
                <a:latin typeface="华文宋体" pitchFamily="2" charset="-122"/>
              </a:rPr>
              <a:t>技术</a:t>
            </a:r>
            <a:r>
              <a:rPr lang="en-US" altLang="zh-CN" smtClean="0">
                <a:latin typeface="华文宋体" pitchFamily="2" charset="-122"/>
              </a:rPr>
              <a:t>+</a:t>
            </a:r>
            <a:r>
              <a:rPr lang="zh-CN" altLang="en-US" smtClean="0">
                <a:latin typeface="华文宋体" pitchFamily="2" charset="-122"/>
              </a:rPr>
              <a:t>管理的矛盾统一体</a:t>
            </a:r>
            <a:endParaRPr lang="zh-CN" altLang="zh-CN" smtClean="0">
              <a:latin typeface="华文宋体" pitchFamily="2" charset="-122"/>
            </a:endParaRPr>
          </a:p>
        </p:txBody>
      </p:sp>
      <p:sp>
        <p:nvSpPr>
          <p:cNvPr id="88067" name="Rectangle 3"/>
          <p:cNvSpPr>
            <a:spLocks noGrp="1" noChangeArrowheads="1"/>
          </p:cNvSpPr>
          <p:nvPr>
            <p:ph type="body" idx="4294967295"/>
          </p:nvPr>
        </p:nvSpPr>
        <p:spPr>
          <a:xfrm>
            <a:off x="285750" y="1428750"/>
            <a:ext cx="3786188" cy="4587875"/>
          </a:xfrm>
        </p:spPr>
        <p:txBody>
          <a:bodyPr/>
          <a:lstStyle/>
          <a:p>
            <a:pPr eaLnBrk="1" hangingPunct="1">
              <a:defRPr/>
            </a:pPr>
            <a:r>
              <a:rPr lang="zh-CN" altLang="en-US" dirty="0">
                <a:solidFill>
                  <a:srgbClr val="FF0000"/>
                </a:solidFill>
                <a:ea typeface="宋体" pitchFamily="2" charset="-122"/>
              </a:rPr>
              <a:t>业务</a:t>
            </a:r>
            <a:r>
              <a:rPr lang="zh-CN" altLang="en-US" dirty="0">
                <a:ea typeface="宋体" pitchFamily="2" charset="-122"/>
              </a:rPr>
              <a:t>：</a:t>
            </a:r>
            <a:r>
              <a:rPr lang="en-US" altLang="zh-CN" dirty="0">
                <a:ea typeface="宋体" pitchFamily="2" charset="-122"/>
              </a:rPr>
              <a:t/>
            </a:r>
            <a:br>
              <a:rPr lang="en-US" altLang="zh-CN" dirty="0">
                <a:ea typeface="宋体" pitchFamily="2" charset="-122"/>
              </a:rPr>
            </a:br>
            <a:r>
              <a:rPr lang="zh-CN" altLang="en-US" dirty="0">
                <a:ea typeface="宋体" pitchFamily="2" charset="-122"/>
              </a:rPr>
              <a:t>构件化和流程化的</a:t>
            </a:r>
            <a:r>
              <a:rPr lang="en-US" altLang="zh-CN" dirty="0">
                <a:ea typeface="宋体" pitchFamily="2" charset="-122"/>
              </a:rPr>
              <a:t/>
            </a:r>
            <a:br>
              <a:rPr lang="en-US" altLang="zh-CN" dirty="0">
                <a:ea typeface="宋体" pitchFamily="2" charset="-122"/>
              </a:rPr>
            </a:br>
            <a:r>
              <a:rPr lang="zh-CN" altLang="en-US" dirty="0">
                <a:ea typeface="宋体" pitchFamily="2" charset="-122"/>
              </a:rPr>
              <a:t>业务模型</a:t>
            </a:r>
            <a:endParaRPr lang="en-US" altLang="zh-CN" dirty="0">
              <a:ea typeface="宋体" pitchFamily="2" charset="-122"/>
            </a:endParaRPr>
          </a:p>
          <a:p>
            <a:pPr eaLnBrk="1" hangingPunct="1">
              <a:defRPr/>
            </a:pPr>
            <a:r>
              <a:rPr lang="zh-CN" altLang="en-US" dirty="0">
                <a:solidFill>
                  <a:srgbClr val="FF0000"/>
                </a:solidFill>
                <a:ea typeface="宋体" pitchFamily="2" charset="-122"/>
              </a:rPr>
              <a:t>技术</a:t>
            </a:r>
            <a:r>
              <a:rPr lang="zh-CN" altLang="en-US" dirty="0">
                <a:ea typeface="宋体" pitchFamily="2" charset="-122"/>
              </a:rPr>
              <a:t>：</a:t>
            </a:r>
            <a:r>
              <a:rPr lang="en-US" altLang="zh-CN" dirty="0">
                <a:ea typeface="宋体" pitchFamily="2" charset="-122"/>
              </a:rPr>
              <a:t/>
            </a:r>
            <a:br>
              <a:rPr lang="en-US" altLang="zh-CN" dirty="0">
                <a:ea typeface="宋体" pitchFamily="2" charset="-122"/>
              </a:rPr>
            </a:br>
            <a:r>
              <a:rPr lang="zh-CN" altLang="en-US" dirty="0">
                <a:ea typeface="宋体" pitchFamily="2" charset="-122"/>
              </a:rPr>
              <a:t>服务化和标准化的</a:t>
            </a:r>
            <a:r>
              <a:rPr lang="en-US" altLang="zh-CN" dirty="0">
                <a:ea typeface="宋体" pitchFamily="2" charset="-122"/>
              </a:rPr>
              <a:t/>
            </a:r>
            <a:br>
              <a:rPr lang="en-US" altLang="zh-CN" dirty="0">
                <a:ea typeface="宋体" pitchFamily="2" charset="-122"/>
              </a:rPr>
            </a:br>
            <a:r>
              <a:rPr lang="zh-CN" altLang="en-US" dirty="0">
                <a:ea typeface="宋体" pitchFamily="2" charset="-122"/>
              </a:rPr>
              <a:t>技术架构</a:t>
            </a:r>
            <a:endParaRPr lang="en-US" altLang="zh-CN" dirty="0">
              <a:ea typeface="宋体" pitchFamily="2" charset="-122"/>
            </a:endParaRPr>
          </a:p>
          <a:p>
            <a:pPr eaLnBrk="1" hangingPunct="1">
              <a:defRPr/>
            </a:pPr>
            <a:r>
              <a:rPr lang="zh-CN" altLang="en-US" dirty="0">
                <a:solidFill>
                  <a:srgbClr val="FF0000"/>
                </a:solidFill>
                <a:ea typeface="宋体" pitchFamily="2" charset="-122"/>
              </a:rPr>
              <a:t>管理</a:t>
            </a:r>
            <a:r>
              <a:rPr lang="zh-CN" altLang="en-US" dirty="0">
                <a:ea typeface="宋体" pitchFamily="2" charset="-122"/>
              </a:rPr>
              <a:t>：</a:t>
            </a:r>
            <a:r>
              <a:rPr lang="en-US" altLang="zh-CN" dirty="0">
                <a:ea typeface="宋体" pitchFamily="2" charset="-122"/>
              </a:rPr>
              <a:t/>
            </a:r>
            <a:br>
              <a:rPr lang="en-US" altLang="zh-CN" dirty="0">
                <a:ea typeface="宋体" pitchFamily="2" charset="-122"/>
              </a:rPr>
            </a:br>
            <a:r>
              <a:rPr lang="en-US" altLang="zh-CN" dirty="0">
                <a:ea typeface="宋体" pitchFamily="2" charset="-122"/>
              </a:rPr>
              <a:t>IT</a:t>
            </a:r>
            <a:r>
              <a:rPr lang="zh-CN" altLang="en-US" dirty="0">
                <a:ea typeface="宋体" pitchFamily="2" charset="-122"/>
              </a:rPr>
              <a:t>和业务的</a:t>
            </a:r>
            <a:r>
              <a:rPr lang="en-US" altLang="zh-CN" dirty="0">
                <a:ea typeface="宋体" pitchFamily="2" charset="-122"/>
              </a:rPr>
              <a:t/>
            </a:r>
            <a:br>
              <a:rPr lang="en-US" altLang="zh-CN" dirty="0">
                <a:ea typeface="宋体" pitchFamily="2" charset="-122"/>
              </a:rPr>
            </a:br>
            <a:r>
              <a:rPr lang="zh-CN" altLang="en-US" dirty="0">
                <a:ea typeface="宋体" pitchFamily="2" charset="-122"/>
              </a:rPr>
              <a:t>管控治理框架</a:t>
            </a:r>
            <a:endParaRPr lang="zh-CN" altLang="en-US" sz="2000" dirty="0">
              <a:ea typeface="宋体" pitchFamily="2" charset="-122"/>
            </a:endParaRPr>
          </a:p>
        </p:txBody>
      </p:sp>
      <p:graphicFrame>
        <p:nvGraphicFramePr>
          <p:cNvPr id="1026" name="Object 13"/>
          <p:cNvGraphicFramePr>
            <a:graphicFrameLocks noChangeAspect="1"/>
          </p:cNvGraphicFramePr>
          <p:nvPr/>
        </p:nvGraphicFramePr>
        <p:xfrm>
          <a:off x="3000375" y="1144588"/>
          <a:ext cx="6908800" cy="5856287"/>
        </p:xfrm>
        <a:graphic>
          <a:graphicData uri="http://schemas.openxmlformats.org/presentationml/2006/ole">
            <mc:AlternateContent xmlns:mc="http://schemas.openxmlformats.org/markup-compatibility/2006">
              <mc:Choice xmlns:v="urn:schemas-microsoft-com:vml" Requires="v">
                <p:oleObj spid="_x0000_s2070" name="Visio" r:id="rId4" imgW="5337000" imgH="4569120" progId="Visio.Drawing.11">
                  <p:embed/>
                </p:oleObj>
              </mc:Choice>
              <mc:Fallback>
                <p:oleObj name="Visio" r:id="rId4" imgW="5337000" imgH="456912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1144588"/>
                        <a:ext cx="6908800" cy="585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900985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p:cTn id="7" dur="500" fill="hold"/>
                                        <p:tgtEl>
                                          <p:spTgt spid="8806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806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806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88067">
                                            <p:txEl>
                                              <p:pRg st="1" end="1"/>
                                            </p:txEl>
                                          </p:spTgt>
                                        </p:tgtEl>
                                        <p:attrNameLst>
                                          <p:attrName>style.visibility</p:attrName>
                                        </p:attrNameLst>
                                      </p:cBhvr>
                                      <p:to>
                                        <p:strVal val="visible"/>
                                      </p:to>
                                    </p:set>
                                    <p:anim calcmode="lin" valueType="num">
                                      <p:cBhvr>
                                        <p:cTn id="14" dur="500" fill="hold"/>
                                        <p:tgtEl>
                                          <p:spTgt spid="8806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806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8067">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88067">
                                            <p:txEl>
                                              <p:pRg st="2" end="2"/>
                                            </p:txEl>
                                          </p:spTgt>
                                        </p:tgtEl>
                                        <p:attrNameLst>
                                          <p:attrName>style.visibility</p:attrName>
                                        </p:attrNameLst>
                                      </p:cBhvr>
                                      <p:to>
                                        <p:strVal val="visible"/>
                                      </p:to>
                                    </p:set>
                                    <p:anim calcmode="lin" valueType="num">
                                      <p:cBhvr>
                                        <p:cTn id="21" dur="500" fill="hold"/>
                                        <p:tgtEl>
                                          <p:spTgt spid="8806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8806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880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圆角矩形 87"/>
          <p:cNvSpPr/>
          <p:nvPr/>
        </p:nvSpPr>
        <p:spPr bwMode="auto">
          <a:xfrm>
            <a:off x="357188" y="857232"/>
            <a:ext cx="8429625" cy="2929108"/>
          </a:xfrm>
          <a:prstGeom prst="roundRect">
            <a:avLst>
              <a:gd name="adj" fmla="val 3606"/>
            </a:avLst>
          </a:prstGeom>
          <a:solidFill>
            <a:schemeClr val="accent1">
              <a:lumMod val="20000"/>
              <a:lumOff val="80000"/>
            </a:schemeClr>
          </a:solidFill>
          <a:ln w="12700" algn="ctr">
            <a:solidFill>
              <a:schemeClr val="tx1"/>
            </a:solidFill>
            <a:prstDash val="solid"/>
            <a:miter lim="800000"/>
            <a:headEnd/>
            <a:tailEnd/>
          </a:ln>
          <a:effectLst/>
          <a:scene3d>
            <a:camera prst="orthographicFront"/>
            <a:lightRig rig="threePt" dir="t"/>
          </a:scene3d>
          <a:sp3d extrusionH="6350"/>
        </p:spPr>
        <p:txBody>
          <a:bodyPr wrap="none" lIns="19639" tIns="36000" rIns="19639" bIns="36000"/>
          <a:lstStyle/>
          <a:p>
            <a:pPr defTabSz="982663">
              <a:defRPr/>
            </a:pPr>
            <a:r>
              <a:rPr lang="zh-CN" altLang="en-US" dirty="0">
                <a:solidFill>
                  <a:schemeClr val="accent5">
                    <a:lumMod val="25000"/>
                  </a:schemeClr>
                </a:solidFill>
                <a:latin typeface="Arial" pitchFamily="34" charset="0"/>
              </a:rPr>
              <a:t>应用分层</a:t>
            </a:r>
          </a:p>
        </p:txBody>
      </p:sp>
      <p:sp>
        <p:nvSpPr>
          <p:cNvPr id="11" name="圆角矩形 10"/>
          <p:cNvSpPr>
            <a:spLocks noChangeArrowheads="1"/>
          </p:cNvSpPr>
          <p:nvPr/>
        </p:nvSpPr>
        <p:spPr bwMode="auto">
          <a:xfrm>
            <a:off x="500063" y="3876675"/>
            <a:ext cx="8175625" cy="1912938"/>
          </a:xfrm>
          <a:prstGeom prst="roundRect">
            <a:avLst>
              <a:gd name="adj" fmla="val 16667"/>
            </a:avLst>
          </a:prstGeom>
          <a:gradFill rotWithShape="1">
            <a:gsLst>
              <a:gs pos="0">
                <a:srgbClr val="E2A3FF"/>
              </a:gs>
              <a:gs pos="35001">
                <a:srgbClr val="E9BEFF"/>
              </a:gs>
              <a:gs pos="100000">
                <a:srgbClr val="F6E3FF"/>
              </a:gs>
            </a:gsLst>
            <a:lin ang="16200000" scaled="1"/>
          </a:gradFill>
          <a:ln w="9525" algn="ctr">
            <a:solidFill>
              <a:srgbClr val="C185F6"/>
            </a:solidFill>
            <a:round/>
            <a:headEnd/>
            <a:tailEnd/>
          </a:ln>
          <a:effectLst>
            <a:outerShdw dist="20000" dir="5400000" rotWithShape="0">
              <a:srgbClr val="000000">
                <a:alpha val="37999"/>
              </a:srgbClr>
            </a:outerShdw>
          </a:effectLst>
        </p:spPr>
        <p:txBody>
          <a:bodyPr lIns="101370" tIns="50685" rIns="101370" bIns="50685"/>
          <a:lstStyle/>
          <a:p>
            <a:pPr defTabSz="915001">
              <a:defRPr/>
            </a:pPr>
            <a:r>
              <a:rPr lang="zh-CN" altLang="en-US" sz="1400" dirty="0">
                <a:solidFill>
                  <a:srgbClr val="000000"/>
                </a:solidFill>
                <a:latin typeface="Arial" pitchFamily="34" charset="0"/>
                <a:ea typeface="华文细黑" pitchFamily="2" charset="-122"/>
              </a:rPr>
              <a:t>应用基础平台设施</a:t>
            </a:r>
            <a:endParaRPr lang="en-US" altLang="zh-CN" sz="1400" dirty="0">
              <a:solidFill>
                <a:srgbClr val="000000"/>
              </a:solidFill>
              <a:latin typeface="Arial" pitchFamily="34" charset="0"/>
              <a:ea typeface="华文细黑" pitchFamily="2" charset="-122"/>
            </a:endParaRPr>
          </a:p>
          <a:p>
            <a:pPr defTabSz="915001">
              <a:defRPr/>
            </a:pPr>
            <a:r>
              <a:rPr lang="en-US" altLang="zh-CN" sz="1400" dirty="0">
                <a:solidFill>
                  <a:srgbClr val="000000"/>
                </a:solidFill>
                <a:latin typeface="Arial" pitchFamily="34" charset="0"/>
                <a:ea typeface="华文细黑" pitchFamily="2" charset="-122"/>
              </a:rPr>
              <a:t>Infrastructure</a:t>
            </a:r>
            <a:endParaRPr lang="zh-CN" altLang="en-US" sz="1400" dirty="0">
              <a:solidFill>
                <a:srgbClr val="000000"/>
              </a:solidFill>
              <a:latin typeface="Arial" pitchFamily="34" charset="0"/>
              <a:ea typeface="华文细黑" pitchFamily="2" charset="-122"/>
            </a:endParaRPr>
          </a:p>
        </p:txBody>
      </p:sp>
      <p:sp>
        <p:nvSpPr>
          <p:cNvPr id="12" name="圆角矩形 11"/>
          <p:cNvSpPr>
            <a:spLocks noChangeArrowheads="1"/>
          </p:cNvSpPr>
          <p:nvPr/>
        </p:nvSpPr>
        <p:spPr bwMode="auto">
          <a:xfrm>
            <a:off x="4572000" y="4529138"/>
            <a:ext cx="1158875" cy="538162"/>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集成开发环境</a:t>
            </a:r>
            <a:r>
              <a:rPr lang="en-US" altLang="zh-CN" sz="1200" dirty="0">
                <a:solidFill>
                  <a:srgbClr val="000000"/>
                </a:solidFill>
                <a:latin typeface="Arial" pitchFamily="34" charset="0"/>
                <a:ea typeface="华文细黑" pitchFamily="2" charset="-122"/>
              </a:rPr>
              <a:t>(IDE)</a:t>
            </a:r>
            <a:endParaRPr lang="zh-CN" altLang="en-US" sz="1200" dirty="0">
              <a:solidFill>
                <a:srgbClr val="000000"/>
              </a:solidFill>
              <a:latin typeface="Arial" pitchFamily="34" charset="0"/>
              <a:ea typeface="华文细黑" pitchFamily="2" charset="-122"/>
            </a:endParaRPr>
          </a:p>
        </p:txBody>
      </p:sp>
      <p:sp>
        <p:nvSpPr>
          <p:cNvPr id="13" name="圆角矩形 12"/>
          <p:cNvSpPr>
            <a:spLocks noChangeArrowheads="1"/>
          </p:cNvSpPr>
          <p:nvPr/>
        </p:nvSpPr>
        <p:spPr bwMode="auto">
          <a:xfrm>
            <a:off x="5805488" y="4527550"/>
            <a:ext cx="1470025"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应用框架</a:t>
            </a:r>
            <a:endParaRPr lang="en-US" altLang="zh-CN" sz="1200" dirty="0">
              <a:solidFill>
                <a:srgbClr val="000000"/>
              </a:solidFill>
              <a:latin typeface="Arial" pitchFamily="34" charset="0"/>
              <a:ea typeface="华文细黑" pitchFamily="2" charset="-122"/>
            </a:endParaRPr>
          </a:p>
          <a:p>
            <a:pPr algn="ctr" defTabSz="915001">
              <a:defRPr/>
            </a:pPr>
            <a:r>
              <a:rPr lang="en-US" altLang="zh-CN" sz="1200" dirty="0">
                <a:solidFill>
                  <a:srgbClr val="000000"/>
                </a:solidFill>
                <a:latin typeface="Arial" pitchFamily="34" charset="0"/>
                <a:ea typeface="华文细黑" pitchFamily="2" charset="-122"/>
              </a:rPr>
              <a:t>(App Framework)</a:t>
            </a:r>
            <a:endParaRPr lang="zh-CN" altLang="en-US" sz="1200" dirty="0">
              <a:solidFill>
                <a:srgbClr val="000000"/>
              </a:solidFill>
              <a:latin typeface="Arial" pitchFamily="34" charset="0"/>
              <a:ea typeface="华文细黑" pitchFamily="2" charset="-122"/>
            </a:endParaRPr>
          </a:p>
        </p:txBody>
      </p:sp>
      <p:sp>
        <p:nvSpPr>
          <p:cNvPr id="14" name="圆角矩形 13"/>
          <p:cNvSpPr>
            <a:spLocks noChangeArrowheads="1"/>
          </p:cNvSpPr>
          <p:nvPr/>
        </p:nvSpPr>
        <p:spPr bwMode="auto">
          <a:xfrm>
            <a:off x="2143125" y="5176838"/>
            <a:ext cx="962025"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缓存服务</a:t>
            </a:r>
            <a:endParaRPr lang="en-US" altLang="zh-CN" sz="1300" dirty="0">
              <a:solidFill>
                <a:srgbClr val="000000"/>
              </a:solidFill>
              <a:latin typeface="Arial" pitchFamily="34" charset="0"/>
              <a:ea typeface="华文细黑" pitchFamily="2" charset="-122"/>
            </a:endParaRPr>
          </a:p>
          <a:p>
            <a:pPr algn="ctr" defTabSz="915001">
              <a:defRPr/>
            </a:pPr>
            <a:r>
              <a:rPr lang="en-US" altLang="zh-CN" sz="1300" dirty="0">
                <a:solidFill>
                  <a:srgbClr val="000000"/>
                </a:solidFill>
                <a:latin typeface="Arial" pitchFamily="34" charset="0"/>
                <a:ea typeface="华文细黑" pitchFamily="2" charset="-122"/>
              </a:rPr>
              <a:t>(Cache)</a:t>
            </a:r>
            <a:endParaRPr lang="zh-CN" altLang="en-US" sz="1300" dirty="0">
              <a:solidFill>
                <a:srgbClr val="000000"/>
              </a:solidFill>
              <a:latin typeface="Arial" pitchFamily="34" charset="0"/>
              <a:ea typeface="华文细黑" pitchFamily="2" charset="-122"/>
            </a:endParaRPr>
          </a:p>
        </p:txBody>
      </p:sp>
      <p:sp>
        <p:nvSpPr>
          <p:cNvPr id="15" name="圆角矩形 14"/>
          <p:cNvSpPr>
            <a:spLocks noChangeArrowheads="1"/>
          </p:cNvSpPr>
          <p:nvPr/>
        </p:nvSpPr>
        <p:spPr bwMode="auto">
          <a:xfrm>
            <a:off x="3232150" y="5176838"/>
            <a:ext cx="1287463"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日志服务</a:t>
            </a:r>
          </a:p>
          <a:p>
            <a:pPr algn="ctr" defTabSz="915001">
              <a:defRPr/>
            </a:pPr>
            <a:r>
              <a:rPr lang="en-US" altLang="zh-CN" sz="1300" dirty="0">
                <a:solidFill>
                  <a:srgbClr val="000000"/>
                </a:solidFill>
                <a:latin typeface="Arial" pitchFamily="34" charset="0"/>
                <a:ea typeface="华文细黑" pitchFamily="2" charset="-122"/>
              </a:rPr>
              <a:t>(Log Service)</a:t>
            </a:r>
            <a:endParaRPr lang="zh-CN" altLang="en-US" sz="1300" dirty="0">
              <a:solidFill>
                <a:srgbClr val="000000"/>
              </a:solidFill>
              <a:latin typeface="Arial" pitchFamily="34" charset="0"/>
              <a:ea typeface="华文细黑" pitchFamily="2" charset="-122"/>
            </a:endParaRPr>
          </a:p>
        </p:txBody>
      </p:sp>
      <p:sp>
        <p:nvSpPr>
          <p:cNvPr id="16" name="圆角矩形 15"/>
          <p:cNvSpPr>
            <a:spLocks noChangeArrowheads="1"/>
          </p:cNvSpPr>
          <p:nvPr/>
        </p:nvSpPr>
        <p:spPr bwMode="auto">
          <a:xfrm>
            <a:off x="2705100" y="4527550"/>
            <a:ext cx="1808163"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基础构件库</a:t>
            </a:r>
            <a:endParaRPr lang="en-US" altLang="zh-CN" sz="1200" dirty="0">
              <a:solidFill>
                <a:srgbClr val="000000"/>
              </a:solidFill>
              <a:latin typeface="Arial" pitchFamily="34" charset="0"/>
              <a:ea typeface="华文细黑" pitchFamily="2" charset="-122"/>
            </a:endParaRPr>
          </a:p>
          <a:p>
            <a:pPr algn="ctr" defTabSz="915001">
              <a:defRPr/>
            </a:pPr>
            <a:r>
              <a:rPr lang="zh-CN" altLang="en-US" sz="1200" dirty="0">
                <a:solidFill>
                  <a:srgbClr val="000000"/>
                </a:solidFill>
                <a:latin typeface="Arial" pitchFamily="34" charset="0"/>
                <a:ea typeface="华文细黑" pitchFamily="2" charset="-122"/>
              </a:rPr>
              <a:t>（</a:t>
            </a:r>
            <a:r>
              <a:rPr lang="en-US" altLang="zh-CN" sz="1200" dirty="0">
                <a:solidFill>
                  <a:srgbClr val="000000"/>
                </a:solidFill>
                <a:latin typeface="Arial" pitchFamily="34" charset="0"/>
                <a:ea typeface="华文细黑" pitchFamily="2" charset="-122"/>
              </a:rPr>
              <a:t>Component Library</a:t>
            </a:r>
            <a:r>
              <a:rPr lang="zh-CN" altLang="en-US" sz="1200" dirty="0">
                <a:solidFill>
                  <a:srgbClr val="000000"/>
                </a:solidFill>
                <a:latin typeface="Arial" pitchFamily="34" charset="0"/>
                <a:ea typeface="华文细黑" pitchFamily="2" charset="-122"/>
              </a:rPr>
              <a:t>）</a:t>
            </a:r>
          </a:p>
        </p:txBody>
      </p:sp>
      <p:grpSp>
        <p:nvGrpSpPr>
          <p:cNvPr id="20491" name="组合 80"/>
          <p:cNvGrpSpPr>
            <a:grpSpLocks/>
          </p:cNvGrpSpPr>
          <p:nvPr/>
        </p:nvGrpSpPr>
        <p:grpSpPr bwMode="auto">
          <a:xfrm>
            <a:off x="500063" y="1439863"/>
            <a:ext cx="928687" cy="2174875"/>
            <a:chOff x="500034" y="1254430"/>
            <a:chExt cx="928695" cy="2174570"/>
          </a:xfrm>
        </p:grpSpPr>
        <p:sp>
          <p:nvSpPr>
            <p:cNvPr id="8" name="圆角矩形 7"/>
            <p:cNvSpPr>
              <a:spLocks noChangeArrowheads="1"/>
            </p:cNvSpPr>
            <p:nvPr/>
          </p:nvSpPr>
          <p:spPr bwMode="auto">
            <a:xfrm>
              <a:off x="500034" y="1571885"/>
              <a:ext cx="928695" cy="571420"/>
            </a:xfrm>
            <a:prstGeom prst="roundRect">
              <a:avLst>
                <a:gd name="adj" fmla="val 16667"/>
              </a:avLst>
            </a:prstGeom>
            <a:gradFill rotWithShape="1">
              <a:gsLst>
                <a:gs pos="0">
                  <a:srgbClr val="BCBCBC"/>
                </a:gs>
                <a:gs pos="35001">
                  <a:srgbClr val="D0D0D0"/>
                </a:gs>
                <a:gs pos="100000">
                  <a:srgbClr val="EDEDED"/>
                </a:gs>
              </a:gsLst>
              <a:lin ang="16200000" scaled="1"/>
            </a:gradFill>
            <a:ln w="9525" algn="ctr">
              <a:solidFill>
                <a:srgbClr val="000000"/>
              </a:solidFill>
              <a:round/>
              <a:headEnd/>
              <a:tailEnd/>
            </a:ln>
            <a:effectLst>
              <a:outerShdw dist="20000" dir="5400000" rotWithShape="0">
                <a:srgbClr val="000000">
                  <a:alpha val="37999"/>
                </a:srgbClr>
              </a:outerShdw>
            </a:effectLst>
          </p:spPr>
          <p:txBody>
            <a:bodyPr lIns="101370" tIns="50685" rIns="101370" bIns="50685" anchor="ctr"/>
            <a:lstStyle/>
            <a:p>
              <a:pPr algn="ctr" defTabSz="915001">
                <a:defRPr/>
              </a:pPr>
              <a:r>
                <a:rPr lang="zh-CN" altLang="en-US" sz="1400" dirty="0">
                  <a:solidFill>
                    <a:srgbClr val="000000"/>
                  </a:solidFill>
                  <a:latin typeface="Arial" pitchFamily="34" charset="0"/>
                  <a:ea typeface="华文细黑" pitchFamily="2" charset="-122"/>
                </a:rPr>
                <a:t>浏览器</a:t>
              </a:r>
            </a:p>
          </p:txBody>
        </p:sp>
        <p:sp>
          <p:nvSpPr>
            <p:cNvPr id="9" name="圆角矩形 8"/>
            <p:cNvSpPr>
              <a:spLocks noChangeArrowheads="1"/>
            </p:cNvSpPr>
            <p:nvPr/>
          </p:nvSpPr>
          <p:spPr bwMode="auto">
            <a:xfrm>
              <a:off x="500034" y="2214732"/>
              <a:ext cx="928695" cy="571420"/>
            </a:xfrm>
            <a:prstGeom prst="roundRect">
              <a:avLst>
                <a:gd name="adj" fmla="val 16667"/>
              </a:avLst>
            </a:prstGeom>
            <a:gradFill rotWithShape="1">
              <a:gsLst>
                <a:gs pos="0">
                  <a:srgbClr val="BCBCBC"/>
                </a:gs>
                <a:gs pos="35001">
                  <a:srgbClr val="D0D0D0"/>
                </a:gs>
                <a:gs pos="100000">
                  <a:srgbClr val="EDEDED"/>
                </a:gs>
              </a:gsLst>
              <a:lin ang="16200000" scaled="1"/>
            </a:gradFill>
            <a:ln w="9525" algn="ctr">
              <a:solidFill>
                <a:srgbClr val="000000"/>
              </a:solidFill>
              <a:round/>
              <a:headEnd/>
              <a:tailEnd/>
            </a:ln>
            <a:effectLst>
              <a:outerShdw dist="20000" dir="5400000" rotWithShape="0">
                <a:srgbClr val="000000">
                  <a:alpha val="37999"/>
                </a:srgbClr>
              </a:outerShdw>
            </a:effectLst>
          </p:spPr>
          <p:txBody>
            <a:bodyPr lIns="101370" tIns="50685" rIns="101370" bIns="50685" anchor="ctr"/>
            <a:lstStyle/>
            <a:p>
              <a:pPr algn="ctr" defTabSz="915001">
                <a:defRPr/>
              </a:pPr>
              <a:r>
                <a:rPr lang="zh-CN" altLang="en-US" sz="1400" dirty="0">
                  <a:solidFill>
                    <a:srgbClr val="000000"/>
                  </a:solidFill>
                  <a:latin typeface="Arial" pitchFamily="34" charset="0"/>
                  <a:ea typeface="华文细黑" pitchFamily="2" charset="-122"/>
                </a:rPr>
                <a:t>应用</a:t>
              </a:r>
              <a:endParaRPr lang="en-US" altLang="zh-CN" sz="1400" dirty="0">
                <a:solidFill>
                  <a:srgbClr val="000000"/>
                </a:solidFill>
                <a:latin typeface="Arial" pitchFamily="34" charset="0"/>
                <a:ea typeface="华文细黑" pitchFamily="2" charset="-122"/>
              </a:endParaRPr>
            </a:p>
            <a:p>
              <a:pPr algn="ctr" defTabSz="915001">
                <a:defRPr/>
              </a:pPr>
              <a:r>
                <a:rPr lang="zh-CN" altLang="en-US" sz="1400" dirty="0">
                  <a:solidFill>
                    <a:srgbClr val="000000"/>
                  </a:solidFill>
                  <a:latin typeface="Arial" pitchFamily="34" charset="0"/>
                  <a:ea typeface="华文细黑" pitchFamily="2" charset="-122"/>
                </a:rPr>
                <a:t>客户端</a:t>
              </a:r>
            </a:p>
          </p:txBody>
        </p:sp>
        <p:sp>
          <p:nvSpPr>
            <p:cNvPr id="10" name="圆角矩形 9"/>
            <p:cNvSpPr>
              <a:spLocks noChangeArrowheads="1"/>
            </p:cNvSpPr>
            <p:nvPr/>
          </p:nvSpPr>
          <p:spPr bwMode="auto">
            <a:xfrm>
              <a:off x="500034" y="2857580"/>
              <a:ext cx="928695" cy="571420"/>
            </a:xfrm>
            <a:prstGeom prst="roundRect">
              <a:avLst>
                <a:gd name="adj" fmla="val 16667"/>
              </a:avLst>
            </a:prstGeom>
            <a:gradFill rotWithShape="1">
              <a:gsLst>
                <a:gs pos="0">
                  <a:srgbClr val="BCBCBC"/>
                </a:gs>
                <a:gs pos="35001">
                  <a:srgbClr val="D0D0D0"/>
                </a:gs>
                <a:gs pos="100000">
                  <a:srgbClr val="EDEDED"/>
                </a:gs>
              </a:gsLst>
              <a:lin ang="16200000" scaled="1"/>
            </a:gradFill>
            <a:ln w="9525" algn="ctr">
              <a:solidFill>
                <a:srgbClr val="000000"/>
              </a:solidFill>
              <a:round/>
              <a:headEnd/>
              <a:tailEnd/>
            </a:ln>
            <a:effectLst>
              <a:outerShdw dist="20000" dir="5400000" rotWithShape="0">
                <a:srgbClr val="000000">
                  <a:alpha val="37999"/>
                </a:srgbClr>
              </a:outerShdw>
            </a:effectLst>
          </p:spPr>
          <p:txBody>
            <a:bodyPr lIns="101370" tIns="50685" rIns="101370" bIns="50685" anchor="ctr"/>
            <a:lstStyle/>
            <a:p>
              <a:pPr algn="ctr" defTabSz="915001">
                <a:defRPr/>
              </a:pPr>
              <a:r>
                <a:rPr lang="en-US" altLang="zh-CN" sz="1400" dirty="0">
                  <a:solidFill>
                    <a:srgbClr val="000000"/>
                  </a:solidFill>
                  <a:latin typeface="Arial" pitchFamily="34" charset="0"/>
                  <a:ea typeface="华文细黑" pitchFamily="2" charset="-122"/>
                </a:rPr>
                <a:t>Mobile</a:t>
              </a:r>
              <a:endParaRPr lang="zh-CN" altLang="en-US" sz="1400" dirty="0">
                <a:solidFill>
                  <a:srgbClr val="000000"/>
                </a:solidFill>
                <a:latin typeface="Arial" pitchFamily="34" charset="0"/>
                <a:ea typeface="华文细黑" pitchFamily="2" charset="-122"/>
              </a:endParaRPr>
            </a:p>
          </p:txBody>
        </p:sp>
        <p:sp>
          <p:nvSpPr>
            <p:cNvPr id="20568" name="TextBox 21"/>
            <p:cNvSpPr txBox="1">
              <a:spLocks noChangeArrowheads="1"/>
            </p:cNvSpPr>
            <p:nvPr/>
          </p:nvSpPr>
          <p:spPr bwMode="auto">
            <a:xfrm>
              <a:off x="608787" y="1254430"/>
              <a:ext cx="743783" cy="31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370" tIns="50685" rIns="101370" bIns="50685">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400"/>
                <a:t>客户端</a:t>
              </a:r>
            </a:p>
          </p:txBody>
        </p:sp>
      </p:grpSp>
      <p:sp>
        <p:nvSpPr>
          <p:cNvPr id="20492" name="圆角矩形 20"/>
          <p:cNvSpPr>
            <a:spLocks noChangeArrowheads="1"/>
          </p:cNvSpPr>
          <p:nvPr/>
        </p:nvSpPr>
        <p:spPr bwMode="auto">
          <a:xfrm>
            <a:off x="7288213" y="1185863"/>
            <a:ext cx="1357312" cy="2500312"/>
          </a:xfrm>
          <a:prstGeom prst="roundRect">
            <a:avLst>
              <a:gd name="adj" fmla="val 16667"/>
            </a:avLst>
          </a:prstGeom>
          <a:gradFill rotWithShape="1">
            <a:gsLst>
              <a:gs pos="0">
                <a:srgbClr val="FFFFFF"/>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lIns="101370" tIns="50685" rIns="101370" bIns="50685" anchorCtr="1"/>
          <a:lstStyle/>
          <a:p>
            <a:pPr algn="ctr"/>
            <a:r>
              <a:rPr lang="zh-CN" altLang="en-US"/>
              <a:t>资源层</a:t>
            </a:r>
          </a:p>
        </p:txBody>
      </p:sp>
      <p:sp>
        <p:nvSpPr>
          <p:cNvPr id="20493" name="流程图: 磁盘 18"/>
          <p:cNvSpPr>
            <a:spLocks noChangeArrowheads="1"/>
          </p:cNvSpPr>
          <p:nvPr/>
        </p:nvSpPr>
        <p:spPr bwMode="auto">
          <a:xfrm>
            <a:off x="7502525" y="1603375"/>
            <a:ext cx="927100" cy="476250"/>
          </a:xfrm>
          <a:prstGeom prst="flowChartMagneticDisk">
            <a:avLst/>
          </a:prstGeom>
          <a:gradFill rotWithShape="1">
            <a:gsLst>
              <a:gs pos="0">
                <a:srgbClr val="777777"/>
              </a:gs>
              <a:gs pos="100000">
                <a:srgbClr val="DDDDDD"/>
              </a:gs>
            </a:gsLst>
            <a:lin ang="0" scaled="1"/>
          </a:gradFill>
          <a:ln w="12700" algn="ctr">
            <a:solidFill>
              <a:schemeClr val="bg2"/>
            </a:solidFill>
            <a:round/>
            <a:headEnd/>
            <a:tailEnd/>
          </a:ln>
        </p:spPr>
        <p:txBody>
          <a:bodyPr wrap="none" lIns="101370" tIns="50685" rIns="101370" bIns="50685" anchor="ctr"/>
          <a:lstStyle/>
          <a:p>
            <a:pPr algn="ctr" eaLnBrk="0" hangingPunct="0"/>
            <a:r>
              <a:rPr lang="zh-CN" altLang="en-US" sz="1200">
                <a:solidFill>
                  <a:srgbClr val="FFFFFF"/>
                </a:solidFill>
                <a:cs typeface="Arial" pitchFamily="34" charset="0"/>
              </a:rPr>
              <a:t>数据库</a:t>
            </a:r>
          </a:p>
        </p:txBody>
      </p:sp>
      <p:sp>
        <p:nvSpPr>
          <p:cNvPr id="20494" name="流程图: 磁盘 22"/>
          <p:cNvSpPr>
            <a:spLocks noChangeArrowheads="1"/>
          </p:cNvSpPr>
          <p:nvPr/>
        </p:nvSpPr>
        <p:spPr bwMode="auto">
          <a:xfrm>
            <a:off x="7502525" y="2257425"/>
            <a:ext cx="927100" cy="509588"/>
          </a:xfrm>
          <a:prstGeom prst="flowChartMagneticDisk">
            <a:avLst/>
          </a:prstGeom>
          <a:gradFill rotWithShape="1">
            <a:gsLst>
              <a:gs pos="0">
                <a:srgbClr val="777777"/>
              </a:gs>
              <a:gs pos="100000">
                <a:srgbClr val="DDDDDD"/>
              </a:gs>
            </a:gsLst>
            <a:lin ang="0" scaled="1"/>
          </a:gradFill>
          <a:ln w="12700" algn="ctr">
            <a:solidFill>
              <a:schemeClr val="bg2"/>
            </a:solidFill>
            <a:round/>
            <a:headEnd/>
            <a:tailEnd/>
          </a:ln>
        </p:spPr>
        <p:txBody>
          <a:bodyPr wrap="none" lIns="101370" tIns="50685" rIns="101370" bIns="50685" anchor="ctr"/>
          <a:lstStyle/>
          <a:p>
            <a:pPr algn="ctr" eaLnBrk="0" hangingPunct="0"/>
            <a:r>
              <a:rPr lang="zh-CN" altLang="en-US" sz="1200">
                <a:solidFill>
                  <a:srgbClr val="FFFFFF"/>
                </a:solidFill>
                <a:cs typeface="Arial" pitchFamily="34" charset="0"/>
              </a:rPr>
              <a:t>主机系统</a:t>
            </a:r>
          </a:p>
        </p:txBody>
      </p:sp>
      <p:sp>
        <p:nvSpPr>
          <p:cNvPr id="20495" name="圆角矩形 5"/>
          <p:cNvSpPr>
            <a:spLocks noChangeArrowheads="1"/>
          </p:cNvSpPr>
          <p:nvPr/>
        </p:nvSpPr>
        <p:spPr bwMode="auto">
          <a:xfrm>
            <a:off x="2911475" y="1185863"/>
            <a:ext cx="1233488" cy="2500312"/>
          </a:xfrm>
          <a:prstGeom prst="roundRect">
            <a:avLst>
              <a:gd name="adj" fmla="val 16667"/>
            </a:avLst>
          </a:prstGeom>
          <a:gradFill rotWithShape="1">
            <a:gsLst>
              <a:gs pos="0">
                <a:srgbClr val="FFFFFF"/>
              </a:gs>
              <a:gs pos="100000">
                <a:srgbClr val="BCEDDE"/>
              </a:gs>
            </a:gsLst>
            <a:lin ang="5400000" scaled="1"/>
          </a:gradFill>
          <a:ln w="12700" algn="ctr">
            <a:solidFill>
              <a:srgbClr val="007A55"/>
            </a:solidFill>
            <a:round/>
            <a:headEnd/>
            <a:tailEnd/>
          </a:ln>
        </p:spPr>
        <p:txBody>
          <a:bodyPr wrap="none" lIns="101370" tIns="50685" rIns="101370" bIns="50685" anchorCtr="1"/>
          <a:lstStyle/>
          <a:p>
            <a:pPr algn="r" eaLnBrk="0" hangingPunct="0"/>
            <a:r>
              <a:rPr lang="zh-CN" altLang="en-US">
                <a:cs typeface="Arial" pitchFamily="34" charset="0"/>
              </a:rPr>
              <a:t>流程层</a:t>
            </a:r>
          </a:p>
        </p:txBody>
      </p:sp>
      <p:grpSp>
        <p:nvGrpSpPr>
          <p:cNvPr id="20496" name="Group 36"/>
          <p:cNvGrpSpPr>
            <a:grpSpLocks/>
          </p:cNvGrpSpPr>
          <p:nvPr/>
        </p:nvGrpSpPr>
        <p:grpSpPr bwMode="auto">
          <a:xfrm>
            <a:off x="3071813" y="1685925"/>
            <a:ext cx="901700" cy="1800225"/>
            <a:chOff x="1915" y="1110"/>
            <a:chExt cx="485" cy="1012"/>
          </a:xfrm>
        </p:grpSpPr>
        <p:pic>
          <p:nvPicPr>
            <p:cNvPr id="20555"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6"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7"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8"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59"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0560"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61"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0562"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0563"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0564"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nvGrpSpPr>
          <p:cNvPr id="20497" name="圆角矩形 34"/>
          <p:cNvGrpSpPr>
            <a:grpSpLocks/>
          </p:cNvGrpSpPr>
          <p:nvPr/>
        </p:nvGrpSpPr>
        <p:grpSpPr bwMode="auto">
          <a:xfrm>
            <a:off x="439738" y="5883275"/>
            <a:ext cx="8291512" cy="828675"/>
            <a:chOff x="438912" y="5565648"/>
            <a:chExt cx="8290560" cy="829056"/>
          </a:xfrm>
        </p:grpSpPr>
        <p:pic>
          <p:nvPicPr>
            <p:cNvPr id="20553" name="圆角矩形 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 y="5565648"/>
              <a:ext cx="8290560" cy="82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9" name="Text Box 37"/>
            <p:cNvSpPr txBox="1">
              <a:spLocks noChangeArrowheads="1"/>
            </p:cNvSpPr>
            <p:nvPr/>
          </p:nvSpPr>
          <p:spPr bwMode="auto">
            <a:xfrm>
              <a:off x="535738" y="5635530"/>
              <a:ext cx="8104844" cy="65117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p:spPr>
          <p:txBody>
            <a:bodyPr lIns="101370" tIns="50685" rIns="101370" bIns="50685"/>
            <a:lstStyle/>
            <a:p>
              <a:pPr defTabSz="915001">
                <a:defRPr/>
              </a:pPr>
              <a:r>
                <a:rPr lang="zh-CN" altLang="en-US" sz="1400" dirty="0">
                  <a:latin typeface="Arial" pitchFamily="34" charset="0"/>
                  <a:ea typeface="华文细黑" pitchFamily="2" charset="-122"/>
                </a:rPr>
                <a:t>分布式计算平台</a:t>
              </a:r>
              <a:endParaRPr lang="en-US" altLang="zh-CN" sz="1400" dirty="0">
                <a:latin typeface="Arial" pitchFamily="34" charset="0"/>
                <a:ea typeface="华文细黑" pitchFamily="2" charset="-122"/>
              </a:endParaRPr>
            </a:p>
            <a:p>
              <a:pPr defTabSz="915001">
                <a:defRPr/>
              </a:pPr>
              <a:r>
                <a:rPr lang="en-US" altLang="zh-CN" sz="1400" dirty="0">
                  <a:latin typeface="Arial" pitchFamily="34" charset="0"/>
                  <a:ea typeface="华文细黑" pitchFamily="2" charset="-122"/>
                </a:rPr>
                <a:t>J2EE</a:t>
              </a:r>
              <a:endParaRPr lang="zh-CN" altLang="en-US" sz="1400" dirty="0">
                <a:latin typeface="Arial" pitchFamily="34" charset="0"/>
                <a:ea typeface="华文细黑" pitchFamily="2" charset="-122"/>
              </a:endParaRPr>
            </a:p>
          </p:txBody>
        </p:sp>
      </p:grpSp>
      <p:sp>
        <p:nvSpPr>
          <p:cNvPr id="37" name="圆角矩形 36"/>
          <p:cNvSpPr>
            <a:spLocks noChangeArrowheads="1"/>
          </p:cNvSpPr>
          <p:nvPr/>
        </p:nvSpPr>
        <p:spPr bwMode="auto">
          <a:xfrm>
            <a:off x="2143125" y="6056313"/>
            <a:ext cx="1214438" cy="465137"/>
          </a:xfrm>
          <a:prstGeom prst="roundRect">
            <a:avLst>
              <a:gd name="adj" fmla="val 16667"/>
            </a:avLst>
          </a:prstGeom>
          <a:solidFill>
            <a:schemeClr val="accent1">
              <a:lumMod val="20000"/>
              <a:lumOff val="80000"/>
            </a:schemeClr>
          </a:solidFill>
          <a:ln w="25400" algn="ctr">
            <a:solidFill>
              <a:schemeClr val="tx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消息</a:t>
            </a:r>
            <a:endParaRPr lang="en-US" altLang="zh-CN" sz="1300" dirty="0">
              <a:solidFill>
                <a:srgbClr val="000000"/>
              </a:solidFill>
              <a:latin typeface="Arial" pitchFamily="34" charset="0"/>
              <a:ea typeface="华文细黑" pitchFamily="2" charset="-122"/>
            </a:endParaRPr>
          </a:p>
          <a:p>
            <a:pPr algn="ctr" defTabSz="915001">
              <a:defRPr/>
            </a:pPr>
            <a:r>
              <a:rPr lang="en-US" altLang="zh-CN" sz="1300" dirty="0">
                <a:solidFill>
                  <a:srgbClr val="000000"/>
                </a:solidFill>
                <a:latin typeface="Arial" pitchFamily="34" charset="0"/>
                <a:ea typeface="华文细黑" pitchFamily="2" charset="-122"/>
              </a:rPr>
              <a:t>(Message)</a:t>
            </a:r>
            <a:endParaRPr lang="zh-CN" altLang="en-US" sz="1300" dirty="0">
              <a:solidFill>
                <a:srgbClr val="000000"/>
              </a:solidFill>
              <a:latin typeface="Arial" pitchFamily="34" charset="0"/>
              <a:ea typeface="华文细黑" pitchFamily="2" charset="-122"/>
            </a:endParaRPr>
          </a:p>
        </p:txBody>
      </p:sp>
      <p:sp>
        <p:nvSpPr>
          <p:cNvPr id="38" name="圆角矩形 37"/>
          <p:cNvSpPr>
            <a:spLocks noChangeArrowheads="1"/>
          </p:cNvSpPr>
          <p:nvPr/>
        </p:nvSpPr>
        <p:spPr bwMode="auto">
          <a:xfrm>
            <a:off x="3590925" y="6056313"/>
            <a:ext cx="1285875" cy="465137"/>
          </a:xfrm>
          <a:prstGeom prst="roundRect">
            <a:avLst>
              <a:gd name="adj" fmla="val 16667"/>
            </a:avLst>
          </a:prstGeom>
          <a:solidFill>
            <a:schemeClr val="accent1">
              <a:lumMod val="20000"/>
              <a:lumOff val="80000"/>
            </a:schemeClr>
          </a:solidFill>
          <a:ln w="25400" algn="ctr">
            <a:solidFill>
              <a:schemeClr val="tx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交易</a:t>
            </a:r>
            <a:endParaRPr lang="en-US" altLang="zh-CN" sz="1300" dirty="0">
              <a:solidFill>
                <a:srgbClr val="000000"/>
              </a:solidFill>
              <a:latin typeface="Arial" pitchFamily="34" charset="0"/>
              <a:ea typeface="华文细黑" pitchFamily="2" charset="-122"/>
            </a:endParaRPr>
          </a:p>
          <a:p>
            <a:pPr algn="ctr" defTabSz="915001">
              <a:defRPr/>
            </a:pPr>
            <a:r>
              <a:rPr lang="en-US" altLang="zh-CN" sz="1300" dirty="0">
                <a:solidFill>
                  <a:srgbClr val="000000"/>
                </a:solidFill>
                <a:latin typeface="Arial" pitchFamily="34" charset="0"/>
                <a:ea typeface="华文细黑" pitchFamily="2" charset="-122"/>
              </a:rPr>
              <a:t>(Transaction)</a:t>
            </a:r>
            <a:endParaRPr lang="zh-CN" altLang="en-US" sz="1300" dirty="0">
              <a:solidFill>
                <a:srgbClr val="000000"/>
              </a:solidFill>
              <a:latin typeface="Arial" pitchFamily="34" charset="0"/>
              <a:ea typeface="华文细黑" pitchFamily="2" charset="-122"/>
            </a:endParaRPr>
          </a:p>
        </p:txBody>
      </p:sp>
      <p:sp>
        <p:nvSpPr>
          <p:cNvPr id="39" name="圆角矩形 38"/>
          <p:cNvSpPr>
            <a:spLocks noChangeArrowheads="1"/>
          </p:cNvSpPr>
          <p:nvPr/>
        </p:nvSpPr>
        <p:spPr bwMode="auto">
          <a:xfrm>
            <a:off x="5108575" y="6056313"/>
            <a:ext cx="1071563" cy="465137"/>
          </a:xfrm>
          <a:prstGeom prst="roundRect">
            <a:avLst>
              <a:gd name="adj" fmla="val 16667"/>
            </a:avLst>
          </a:prstGeom>
          <a:solidFill>
            <a:schemeClr val="accent1">
              <a:lumMod val="20000"/>
              <a:lumOff val="80000"/>
            </a:schemeClr>
          </a:solidFill>
          <a:ln w="25400" algn="ctr">
            <a:solidFill>
              <a:schemeClr val="tx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命名服务</a:t>
            </a:r>
            <a:endParaRPr lang="en-US" altLang="zh-CN" sz="1300" dirty="0">
              <a:solidFill>
                <a:srgbClr val="000000"/>
              </a:solidFill>
              <a:latin typeface="Arial" pitchFamily="34" charset="0"/>
              <a:ea typeface="华文细黑" pitchFamily="2" charset="-122"/>
            </a:endParaRPr>
          </a:p>
          <a:p>
            <a:pPr algn="ctr" defTabSz="915001">
              <a:defRPr/>
            </a:pPr>
            <a:r>
              <a:rPr lang="en-US" altLang="zh-CN" sz="1300" dirty="0">
                <a:solidFill>
                  <a:srgbClr val="000000"/>
                </a:solidFill>
                <a:latin typeface="Arial" pitchFamily="34" charset="0"/>
                <a:ea typeface="华文细黑" pitchFamily="2" charset="-122"/>
              </a:rPr>
              <a:t>(JNDI)</a:t>
            </a:r>
            <a:endParaRPr lang="zh-CN" altLang="en-US" sz="1300" dirty="0">
              <a:solidFill>
                <a:srgbClr val="000000"/>
              </a:solidFill>
              <a:latin typeface="Arial" pitchFamily="34" charset="0"/>
              <a:ea typeface="华文细黑" pitchFamily="2" charset="-122"/>
            </a:endParaRPr>
          </a:p>
        </p:txBody>
      </p:sp>
      <p:sp>
        <p:nvSpPr>
          <p:cNvPr id="40" name="圆角矩形 39"/>
          <p:cNvSpPr>
            <a:spLocks noChangeArrowheads="1"/>
          </p:cNvSpPr>
          <p:nvPr/>
        </p:nvSpPr>
        <p:spPr bwMode="auto">
          <a:xfrm>
            <a:off x="6411913" y="6056313"/>
            <a:ext cx="642937" cy="465137"/>
          </a:xfrm>
          <a:prstGeom prst="roundRect">
            <a:avLst>
              <a:gd name="adj" fmla="val 16667"/>
            </a:avLst>
          </a:prstGeom>
          <a:solidFill>
            <a:schemeClr val="accent1">
              <a:lumMod val="20000"/>
              <a:lumOff val="80000"/>
            </a:schemeClr>
          </a:solidFill>
          <a:ln w="25400" algn="ctr">
            <a:solidFill>
              <a:schemeClr val="tx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安全</a:t>
            </a:r>
          </a:p>
        </p:txBody>
      </p:sp>
      <p:sp>
        <p:nvSpPr>
          <p:cNvPr id="41" name="圆角矩形 40"/>
          <p:cNvSpPr>
            <a:spLocks noChangeArrowheads="1"/>
          </p:cNvSpPr>
          <p:nvPr/>
        </p:nvSpPr>
        <p:spPr bwMode="auto">
          <a:xfrm>
            <a:off x="7288213" y="6056313"/>
            <a:ext cx="998537" cy="465137"/>
          </a:xfrm>
          <a:prstGeom prst="roundRect">
            <a:avLst>
              <a:gd name="adj" fmla="val 16667"/>
            </a:avLst>
          </a:prstGeom>
          <a:solidFill>
            <a:schemeClr val="accent1">
              <a:lumMod val="20000"/>
              <a:lumOff val="80000"/>
            </a:schemeClr>
          </a:solidFill>
          <a:ln w="25400" algn="ctr">
            <a:solidFill>
              <a:schemeClr val="tx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远程调用</a:t>
            </a:r>
            <a:r>
              <a:rPr lang="en-US" altLang="zh-CN" sz="1300" dirty="0">
                <a:solidFill>
                  <a:srgbClr val="000000"/>
                </a:solidFill>
                <a:latin typeface="Arial" pitchFamily="34" charset="0"/>
                <a:ea typeface="华文细黑" pitchFamily="2" charset="-122"/>
              </a:rPr>
              <a:t/>
            </a:r>
            <a:br>
              <a:rPr lang="en-US" altLang="zh-CN" sz="1300" dirty="0">
                <a:solidFill>
                  <a:srgbClr val="000000"/>
                </a:solidFill>
                <a:latin typeface="Arial" pitchFamily="34" charset="0"/>
                <a:ea typeface="华文细黑" pitchFamily="2" charset="-122"/>
              </a:rPr>
            </a:br>
            <a:r>
              <a:rPr lang="en-US" altLang="zh-CN" sz="1300" dirty="0">
                <a:solidFill>
                  <a:srgbClr val="000000"/>
                </a:solidFill>
                <a:latin typeface="Arial" pitchFamily="34" charset="0"/>
                <a:ea typeface="华文细黑" pitchFamily="2" charset="-122"/>
              </a:rPr>
              <a:t>(RMI)</a:t>
            </a:r>
            <a:endParaRPr lang="zh-CN" altLang="en-US" sz="1300" dirty="0">
              <a:solidFill>
                <a:srgbClr val="000000"/>
              </a:solidFill>
              <a:latin typeface="Arial" pitchFamily="34" charset="0"/>
              <a:ea typeface="华文细黑" pitchFamily="2" charset="-122"/>
            </a:endParaRPr>
          </a:p>
        </p:txBody>
      </p:sp>
      <p:sp>
        <p:nvSpPr>
          <p:cNvPr id="20503" name="圆角矩形 4"/>
          <p:cNvSpPr>
            <a:spLocks noChangeArrowheads="1"/>
          </p:cNvSpPr>
          <p:nvPr/>
        </p:nvSpPr>
        <p:spPr bwMode="auto">
          <a:xfrm>
            <a:off x="4251325" y="1185863"/>
            <a:ext cx="1322388" cy="2500312"/>
          </a:xfrm>
          <a:prstGeom prst="roundRect">
            <a:avLst>
              <a:gd name="adj" fmla="val 16667"/>
            </a:avLst>
          </a:prstGeom>
          <a:gradFill rotWithShape="1">
            <a:gsLst>
              <a:gs pos="0">
                <a:srgbClr val="FFFFFF"/>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lIns="101370" tIns="50685" rIns="101370" bIns="50685" anchorCtr="1"/>
          <a:lstStyle/>
          <a:p>
            <a:pPr algn="ctr"/>
            <a:r>
              <a:rPr lang="zh-CN" altLang="en-US"/>
              <a:t>服务层</a:t>
            </a:r>
          </a:p>
        </p:txBody>
      </p:sp>
      <p:grpSp>
        <p:nvGrpSpPr>
          <p:cNvPr id="20504" name="Group 36"/>
          <p:cNvGrpSpPr>
            <a:grpSpLocks/>
          </p:cNvGrpSpPr>
          <p:nvPr/>
        </p:nvGrpSpPr>
        <p:grpSpPr bwMode="auto">
          <a:xfrm>
            <a:off x="4292600" y="2098675"/>
            <a:ext cx="1249363" cy="995363"/>
            <a:chOff x="934" y="799"/>
            <a:chExt cx="3891" cy="3149"/>
          </a:xfrm>
        </p:grpSpPr>
        <p:grpSp>
          <p:nvGrpSpPr>
            <p:cNvPr id="20531" name="Group 33"/>
            <p:cNvGrpSpPr>
              <a:grpSpLocks/>
            </p:cNvGrpSpPr>
            <p:nvPr/>
          </p:nvGrpSpPr>
          <p:grpSpPr bwMode="auto">
            <a:xfrm>
              <a:off x="934" y="931"/>
              <a:ext cx="3891" cy="3017"/>
              <a:chOff x="884" y="845"/>
              <a:chExt cx="3891" cy="3017"/>
            </a:xfrm>
          </p:grpSpPr>
          <p:grpSp>
            <p:nvGrpSpPr>
              <p:cNvPr id="20534" name="Group 28"/>
              <p:cNvGrpSpPr>
                <a:grpSpLocks/>
              </p:cNvGrpSpPr>
              <p:nvPr/>
            </p:nvGrpSpPr>
            <p:grpSpPr bwMode="auto">
              <a:xfrm>
                <a:off x="884" y="845"/>
                <a:ext cx="3891" cy="2768"/>
                <a:chOff x="844" y="885"/>
                <a:chExt cx="3891" cy="2768"/>
              </a:xfrm>
            </p:grpSpPr>
            <p:grpSp>
              <p:nvGrpSpPr>
                <p:cNvPr id="20536" name="Group 15"/>
                <p:cNvGrpSpPr>
                  <a:grpSpLocks/>
                </p:cNvGrpSpPr>
                <p:nvPr/>
              </p:nvGrpSpPr>
              <p:grpSpPr bwMode="auto">
                <a:xfrm>
                  <a:off x="1418" y="885"/>
                  <a:ext cx="2766" cy="1678"/>
                  <a:chOff x="1338" y="981"/>
                  <a:chExt cx="2766" cy="1678"/>
                </a:xfrm>
              </p:grpSpPr>
              <p:sp>
                <p:nvSpPr>
                  <p:cNvPr id="20549" name="AutoShape 11"/>
                  <p:cNvSpPr>
                    <a:spLocks noChangeArrowheads="1"/>
                  </p:cNvSpPr>
                  <p:nvPr/>
                </p:nvSpPr>
                <p:spPr bwMode="auto">
                  <a:xfrm>
                    <a:off x="1655" y="981"/>
                    <a:ext cx="2178" cy="1678"/>
                  </a:xfrm>
                  <a:prstGeom prst="roundRect">
                    <a:avLst>
                      <a:gd name="adj" fmla="val 16667"/>
                    </a:avLst>
                  </a:prstGeom>
                  <a:solidFill>
                    <a:srgbClr val="3366FF"/>
                  </a:solidFill>
                  <a:ln w="9525">
                    <a:solidFill>
                      <a:schemeClr val="tx1"/>
                    </a:solidFill>
                    <a:round/>
                    <a:headEnd/>
                    <a:tailEnd/>
                  </a:ln>
                </p:spPr>
                <p:txBody>
                  <a:bodyPr wrap="none" lIns="101370" tIns="50685" rIns="101370" bIns="50685" anchor="ctr"/>
                  <a:lstStyle/>
                  <a:p>
                    <a:pPr algn="ctr"/>
                    <a:r>
                      <a:rPr lang="en-US" altLang="zh-CN" sz="1200">
                        <a:solidFill>
                          <a:srgbClr val="FFFFFF"/>
                        </a:solidFill>
                      </a:rPr>
                      <a:t>Service</a:t>
                    </a:r>
                  </a:p>
                </p:txBody>
              </p:sp>
              <p:sp>
                <p:nvSpPr>
                  <p:cNvPr id="20550"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lIns="101370" tIns="50685" rIns="101370" bIns="50685" anchor="ctr"/>
                  <a:lstStyle/>
                  <a:p>
                    <a:pPr algn="ctr"/>
                    <a:endParaRPr lang="zh-CN" altLang="zh-CN"/>
                  </a:p>
                </p:txBody>
              </p:sp>
              <p:sp>
                <p:nvSpPr>
                  <p:cNvPr id="20551"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lIns="101370" tIns="50685" rIns="101370" bIns="50685" anchor="ctr"/>
                  <a:lstStyle/>
                  <a:p>
                    <a:pPr algn="ctr"/>
                    <a:endParaRPr lang="zh-CN" altLang="zh-CN"/>
                  </a:p>
                </p:txBody>
              </p:sp>
              <p:sp>
                <p:nvSpPr>
                  <p:cNvPr id="20552"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lIns="101370" tIns="50685" rIns="101370" bIns="50685" anchor="ctr"/>
                  <a:lstStyle/>
                  <a:p>
                    <a:pPr algn="ctr"/>
                    <a:endParaRPr lang="zh-CN" altLang="zh-CN"/>
                  </a:p>
                </p:txBody>
              </p:sp>
            </p:grpSp>
            <p:sp>
              <p:nvSpPr>
                <p:cNvPr id="20537"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lIns="101370" tIns="50685" rIns="101370" bIns="50685"/>
                <a:lstStyle/>
                <a:p>
                  <a:pPr algn="ctr"/>
                  <a:endParaRPr lang="en-US" altLang="zh-CN"/>
                </a:p>
              </p:txBody>
            </p:sp>
            <p:sp>
              <p:nvSpPr>
                <p:cNvPr id="20538"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lIns="101370" tIns="50685" rIns="101370" bIns="50685" anchor="ctr"/>
                <a:lstStyle/>
                <a:p>
                  <a:pPr algn="r"/>
                  <a:endParaRPr lang="zh-CN" altLang="en-US"/>
                </a:p>
              </p:txBody>
            </p:sp>
            <p:sp>
              <p:nvSpPr>
                <p:cNvPr id="20539"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lIns="101370" tIns="50685" rIns="101370" bIns="50685" anchor="ctr"/>
                <a:lstStyle/>
                <a:p>
                  <a:pPr algn="ctr"/>
                  <a:endParaRPr lang="en-US" altLang="zh-CN"/>
                </a:p>
              </p:txBody>
            </p:sp>
            <p:sp>
              <p:nvSpPr>
                <p:cNvPr id="20540"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lIns="101370" tIns="50685" rIns="101370" bIns="50685" anchor="ctr"/>
                <a:lstStyle/>
                <a:p>
                  <a:pPr algn="ctr"/>
                  <a:endParaRPr lang="zh-CN" altLang="en-US"/>
                </a:p>
              </p:txBody>
            </p:sp>
            <p:sp>
              <p:nvSpPr>
                <p:cNvPr id="20541"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lIns="101370" tIns="50685" rIns="101370" bIns="50685" anchor="ctr"/>
                <a:lstStyle/>
                <a:p>
                  <a:pPr algn="ctr"/>
                  <a:endParaRPr lang="en-US" altLang="zh-CN"/>
                </a:p>
              </p:txBody>
            </p:sp>
            <p:sp>
              <p:nvSpPr>
                <p:cNvPr id="20542"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lIns="101370" tIns="50685" rIns="101370" bIns="50685" anchor="ctr"/>
                <a:lstStyle/>
                <a:p>
                  <a:pPr algn="ctr"/>
                  <a:endParaRPr lang="en-US" altLang="zh-CN"/>
                </a:p>
              </p:txBody>
            </p:sp>
            <p:sp>
              <p:nvSpPr>
                <p:cNvPr id="20543"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lIns="101370" tIns="50685" rIns="101370" bIns="50685" anchor="ctr"/>
                <a:lstStyle/>
                <a:p>
                  <a:pPr algn="ctr"/>
                  <a:endParaRPr lang="en-US" altLang="zh-CN"/>
                </a:p>
              </p:txBody>
            </p:sp>
            <p:cxnSp>
              <p:nvCxnSpPr>
                <p:cNvPr id="20544" name="AutoShape 23"/>
                <p:cNvCxnSpPr>
                  <a:cxnSpLocks noChangeShapeType="1"/>
                  <a:stCxn id="20538" idx="2"/>
                  <a:endCxn id="20539"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45" name="AutoShape 24"/>
                <p:cNvCxnSpPr>
                  <a:cxnSpLocks noChangeShapeType="1"/>
                  <a:stCxn id="20538" idx="2"/>
                  <a:endCxn id="20540"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46" name="AutoShape 25"/>
                <p:cNvCxnSpPr>
                  <a:cxnSpLocks noChangeShapeType="1"/>
                  <a:stCxn id="20538" idx="2"/>
                  <a:endCxn id="20541"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47" name="AutoShape 26"/>
                <p:cNvCxnSpPr>
                  <a:cxnSpLocks noChangeShapeType="1"/>
                  <a:stCxn id="20538" idx="2"/>
                  <a:endCxn id="20542"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48" name="AutoShape 27"/>
                <p:cNvCxnSpPr>
                  <a:cxnSpLocks noChangeShapeType="1"/>
                  <a:stCxn id="20538" idx="2"/>
                  <a:endCxn id="20543"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0535"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lIns="101370" tIns="50685" rIns="101370" bIns="50685" anchor="ctr"/>
              <a:lstStyle/>
              <a:p>
                <a:pPr algn="r"/>
                <a:endParaRPr lang="zh-CN" altLang="en-US"/>
              </a:p>
            </p:txBody>
          </p:sp>
        </p:grpSp>
        <p:sp>
          <p:nvSpPr>
            <p:cNvPr id="20532"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lIns="101370" tIns="50685" rIns="101370" bIns="50685" anchor="ctr"/>
            <a:lstStyle/>
            <a:p>
              <a:pPr algn="r"/>
              <a:endParaRPr lang="zh-CN" altLang="en-US"/>
            </a:p>
          </p:txBody>
        </p:sp>
        <p:sp>
          <p:nvSpPr>
            <p:cNvPr id="20533"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lIns="101370" tIns="50685" rIns="101370" bIns="50685" anchor="ctr"/>
            <a:lstStyle/>
            <a:p>
              <a:pPr algn="r"/>
              <a:endParaRPr lang="zh-CN" altLang="en-US"/>
            </a:p>
          </p:txBody>
        </p:sp>
      </p:grpSp>
      <p:sp>
        <p:nvSpPr>
          <p:cNvPr id="20505" name="圆角矩形 3"/>
          <p:cNvSpPr>
            <a:spLocks noChangeArrowheads="1"/>
          </p:cNvSpPr>
          <p:nvPr/>
        </p:nvSpPr>
        <p:spPr bwMode="auto">
          <a:xfrm>
            <a:off x="5732463" y="1185863"/>
            <a:ext cx="1412875" cy="2500312"/>
          </a:xfrm>
          <a:prstGeom prst="roundRect">
            <a:avLst>
              <a:gd name="adj" fmla="val 16667"/>
            </a:avLst>
          </a:prstGeom>
          <a:gradFill rotWithShape="1">
            <a:gsLst>
              <a:gs pos="0">
                <a:srgbClr val="FFFFFF"/>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lIns="101370" tIns="50685" rIns="101370" bIns="50685" anchorCtr="1"/>
          <a:lstStyle/>
          <a:p>
            <a:pPr algn="ctr"/>
            <a:r>
              <a:rPr lang="zh-CN" altLang="en-US"/>
              <a:t>构件层</a:t>
            </a:r>
          </a:p>
        </p:txBody>
      </p:sp>
      <p:pic>
        <p:nvPicPr>
          <p:cNvPr id="20506"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563" y="1858963"/>
            <a:ext cx="55721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7" name="TextBox 83"/>
          <p:cNvSpPr txBox="1">
            <a:spLocks noChangeArrowheads="1"/>
          </p:cNvSpPr>
          <p:nvPr/>
        </p:nvSpPr>
        <p:spPr bwMode="auto">
          <a:xfrm>
            <a:off x="6016625" y="2312988"/>
            <a:ext cx="8699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370" tIns="50685" rIns="101370" bIns="50685">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algn="r" eaLnBrk="1" hangingPunct="1"/>
            <a:r>
              <a:rPr lang="zh-CN" altLang="en-US" sz="1300"/>
              <a:t>逻辑构件</a:t>
            </a:r>
          </a:p>
        </p:txBody>
      </p:sp>
      <p:pic>
        <p:nvPicPr>
          <p:cNvPr id="20508"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6938" y="3095625"/>
            <a:ext cx="966787"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9" name="圆角矩形 6"/>
          <p:cNvSpPr>
            <a:spLocks noChangeArrowheads="1"/>
          </p:cNvSpPr>
          <p:nvPr/>
        </p:nvSpPr>
        <p:spPr bwMode="auto">
          <a:xfrm>
            <a:off x="1571625" y="1185863"/>
            <a:ext cx="1144588" cy="2500312"/>
          </a:xfrm>
          <a:prstGeom prst="roundRect">
            <a:avLst>
              <a:gd name="adj" fmla="val 16667"/>
            </a:avLst>
          </a:prstGeom>
          <a:gradFill rotWithShape="1">
            <a:gsLst>
              <a:gs pos="0">
                <a:srgbClr val="FFFFFF"/>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lIns="101370" tIns="50685" rIns="101370" bIns="50685" anchorCtr="1"/>
          <a:lstStyle/>
          <a:p>
            <a:pPr algn="ctr"/>
            <a:r>
              <a:rPr lang="zh-CN" altLang="en-US"/>
              <a:t>协同层</a:t>
            </a:r>
          </a:p>
        </p:txBody>
      </p:sp>
      <p:grpSp>
        <p:nvGrpSpPr>
          <p:cNvPr id="20510" name="圆角矩形 88"/>
          <p:cNvGrpSpPr>
            <a:grpSpLocks/>
          </p:cNvGrpSpPr>
          <p:nvPr/>
        </p:nvGrpSpPr>
        <p:grpSpPr bwMode="auto">
          <a:xfrm>
            <a:off x="1751013" y="2093913"/>
            <a:ext cx="823912" cy="468312"/>
            <a:chOff x="1749552" y="1908048"/>
            <a:chExt cx="822960" cy="469392"/>
          </a:xfrm>
        </p:grpSpPr>
        <p:pic>
          <p:nvPicPr>
            <p:cNvPr id="20529" name="圆角矩形 8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9552" y="1908048"/>
              <a:ext cx="822960"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0" name="Text Box 78"/>
            <p:cNvSpPr txBox="1">
              <a:spLocks noChangeArrowheads="1"/>
            </p:cNvSpPr>
            <p:nvPr/>
          </p:nvSpPr>
          <p:spPr bwMode="auto">
            <a:xfrm>
              <a:off x="1791602" y="1949726"/>
              <a:ext cx="743970" cy="3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370" tIns="50685" rIns="101370" bIns="50685" anchor="ct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400">
                  <a:ea typeface="华文细黑" pitchFamily="2" charset="-122"/>
                </a:rPr>
                <a:t>Portal</a:t>
              </a:r>
              <a:endParaRPr lang="zh-CN" altLang="en-US" sz="1400">
                <a:ea typeface="华文细黑" pitchFamily="2" charset="-122"/>
              </a:endParaRPr>
            </a:p>
          </p:txBody>
        </p:sp>
      </p:grpSp>
      <p:grpSp>
        <p:nvGrpSpPr>
          <p:cNvPr id="20511" name="圆角矩形 90"/>
          <p:cNvGrpSpPr>
            <a:grpSpLocks/>
          </p:cNvGrpSpPr>
          <p:nvPr/>
        </p:nvGrpSpPr>
        <p:grpSpPr bwMode="auto">
          <a:xfrm>
            <a:off x="1751013" y="2592388"/>
            <a:ext cx="823912" cy="471487"/>
            <a:chOff x="1749552" y="2407920"/>
            <a:chExt cx="822960" cy="469392"/>
          </a:xfrm>
        </p:grpSpPr>
        <p:pic>
          <p:nvPicPr>
            <p:cNvPr id="20527" name="圆角矩形 9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9552" y="2407920"/>
              <a:ext cx="822960"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8" name="Text Box 82"/>
            <p:cNvSpPr txBox="1">
              <a:spLocks noChangeArrowheads="1"/>
            </p:cNvSpPr>
            <p:nvPr/>
          </p:nvSpPr>
          <p:spPr bwMode="auto">
            <a:xfrm>
              <a:off x="1791602" y="2449792"/>
              <a:ext cx="743970" cy="3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370" tIns="50685" rIns="101370" bIns="50685" anchor="ct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400">
                  <a:ea typeface="华文细黑" pitchFamily="2" charset="-122"/>
                </a:rPr>
                <a:t>RIA</a:t>
              </a:r>
              <a:endParaRPr lang="zh-CN" altLang="en-US" sz="1400">
                <a:ea typeface="华文细黑" pitchFamily="2" charset="-122"/>
              </a:endParaRPr>
            </a:p>
          </p:txBody>
        </p:sp>
      </p:grpSp>
      <p:grpSp>
        <p:nvGrpSpPr>
          <p:cNvPr id="20512" name="圆角矩形 91"/>
          <p:cNvGrpSpPr>
            <a:grpSpLocks/>
          </p:cNvGrpSpPr>
          <p:nvPr/>
        </p:nvGrpSpPr>
        <p:grpSpPr bwMode="auto">
          <a:xfrm>
            <a:off x="1751013" y="3094038"/>
            <a:ext cx="823912" cy="468312"/>
            <a:chOff x="1749552" y="2907792"/>
            <a:chExt cx="822960" cy="469392"/>
          </a:xfrm>
        </p:grpSpPr>
        <p:pic>
          <p:nvPicPr>
            <p:cNvPr id="20525" name="圆角矩形 9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9552" y="2907792"/>
              <a:ext cx="822960"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6" name="Text Box 85"/>
            <p:cNvSpPr txBox="1">
              <a:spLocks noChangeArrowheads="1"/>
            </p:cNvSpPr>
            <p:nvPr/>
          </p:nvSpPr>
          <p:spPr bwMode="auto">
            <a:xfrm>
              <a:off x="1791602" y="2949858"/>
              <a:ext cx="743970" cy="3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370" tIns="50685" rIns="101370" bIns="50685" anchor="ct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400">
                  <a:ea typeface="华文细黑" pitchFamily="2" charset="-122"/>
                </a:rPr>
                <a:t>Report</a:t>
              </a:r>
              <a:endParaRPr lang="zh-CN" altLang="en-US" sz="1400">
                <a:ea typeface="华文细黑" pitchFamily="2" charset="-122"/>
              </a:endParaRPr>
            </a:p>
          </p:txBody>
        </p:sp>
      </p:grpSp>
      <p:sp>
        <p:nvSpPr>
          <p:cNvPr id="93" name="左右箭头 92"/>
          <p:cNvSpPr>
            <a:spLocks noChangeArrowheads="1"/>
          </p:cNvSpPr>
          <p:nvPr/>
        </p:nvSpPr>
        <p:spPr bwMode="auto">
          <a:xfrm>
            <a:off x="2300288" y="3876675"/>
            <a:ext cx="5915025" cy="623888"/>
          </a:xfrm>
          <a:prstGeom prst="leftRightArrow">
            <a:avLst>
              <a:gd name="adj1" fmla="val 50000"/>
              <a:gd name="adj2" fmla="val 36023"/>
            </a:avLst>
          </a:prstGeom>
          <a:gradFill rotWithShape="1">
            <a:gsLst>
              <a:gs pos="0">
                <a:srgbClr val="BCBCBC"/>
              </a:gs>
              <a:gs pos="35001">
                <a:srgbClr val="D0D0D0"/>
              </a:gs>
              <a:gs pos="100000">
                <a:srgbClr val="EDEDED"/>
              </a:gs>
            </a:gsLst>
            <a:lin ang="16200000" scaled="1"/>
          </a:gradFill>
          <a:ln w="9525" algn="ctr">
            <a:solidFill>
              <a:srgbClr val="000000"/>
            </a:solidFill>
            <a:miter lim="800000"/>
            <a:headEnd/>
            <a:tailEnd/>
          </a:ln>
          <a:effectLst>
            <a:outerShdw dist="20000" dir="5400000" rotWithShape="0">
              <a:srgbClr val="000000">
                <a:alpha val="37999"/>
              </a:srgbClr>
            </a:outerShdw>
          </a:effectLst>
        </p:spPr>
        <p:txBody>
          <a:bodyPr lIns="101370" tIns="50685" rIns="101370" bIns="50685" anchor="ctr"/>
          <a:lstStyle/>
          <a:p>
            <a:pPr algn="ctr" defTabSz="915001">
              <a:defRPr/>
            </a:pPr>
            <a:r>
              <a:rPr lang="zh-CN" altLang="en-US" dirty="0">
                <a:solidFill>
                  <a:srgbClr val="000000"/>
                </a:solidFill>
                <a:latin typeface="Arial" pitchFamily="34" charset="0"/>
                <a:ea typeface="华文细黑" pitchFamily="2" charset="-122"/>
              </a:rPr>
              <a:t>数据服务（数据上下文管理）</a:t>
            </a:r>
          </a:p>
        </p:txBody>
      </p:sp>
      <p:sp>
        <p:nvSpPr>
          <p:cNvPr id="78" name="圆角矩形 77"/>
          <p:cNvSpPr>
            <a:spLocks noChangeArrowheads="1"/>
          </p:cNvSpPr>
          <p:nvPr/>
        </p:nvSpPr>
        <p:spPr bwMode="auto">
          <a:xfrm>
            <a:off x="7339013" y="4529138"/>
            <a:ext cx="1273175" cy="538162"/>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管理监控平台</a:t>
            </a:r>
          </a:p>
          <a:p>
            <a:pPr algn="ctr" defTabSz="915001">
              <a:defRPr/>
            </a:pPr>
            <a:r>
              <a:rPr lang="en-US" altLang="zh-CN" sz="1200" dirty="0">
                <a:solidFill>
                  <a:srgbClr val="000000"/>
                </a:solidFill>
                <a:latin typeface="Arial" pitchFamily="34" charset="0"/>
                <a:ea typeface="华文细黑" pitchFamily="2" charset="-122"/>
              </a:rPr>
              <a:t>(Manager)</a:t>
            </a:r>
            <a:endParaRPr lang="zh-CN" altLang="en-US" sz="1200" dirty="0">
              <a:solidFill>
                <a:srgbClr val="000000"/>
              </a:solidFill>
              <a:latin typeface="Arial" pitchFamily="34" charset="0"/>
              <a:ea typeface="华文细黑" pitchFamily="2" charset="-122"/>
            </a:endParaRPr>
          </a:p>
        </p:txBody>
      </p:sp>
      <p:sp>
        <p:nvSpPr>
          <p:cNvPr id="79" name="圆角矩形 78"/>
          <p:cNvSpPr>
            <a:spLocks noChangeArrowheads="1"/>
          </p:cNvSpPr>
          <p:nvPr/>
        </p:nvSpPr>
        <p:spPr bwMode="auto">
          <a:xfrm>
            <a:off x="695325" y="4527550"/>
            <a:ext cx="1946275"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构件容器</a:t>
            </a:r>
            <a:endParaRPr lang="en-US" altLang="zh-CN" sz="1200" dirty="0">
              <a:solidFill>
                <a:srgbClr val="000000"/>
              </a:solidFill>
              <a:latin typeface="Arial" pitchFamily="34" charset="0"/>
              <a:ea typeface="华文细黑" pitchFamily="2" charset="-122"/>
            </a:endParaRPr>
          </a:p>
          <a:p>
            <a:pPr algn="ctr" defTabSz="915001">
              <a:defRPr/>
            </a:pPr>
            <a:r>
              <a:rPr lang="en-US" altLang="zh-CN" sz="1200" dirty="0">
                <a:solidFill>
                  <a:srgbClr val="000000"/>
                </a:solidFill>
                <a:latin typeface="Arial" pitchFamily="34" charset="0"/>
                <a:ea typeface="华文细黑" pitchFamily="2" charset="-122"/>
              </a:rPr>
              <a:t>(Component Container)</a:t>
            </a:r>
            <a:endParaRPr lang="zh-CN" altLang="en-US" sz="1200" dirty="0">
              <a:solidFill>
                <a:srgbClr val="000000"/>
              </a:solidFill>
              <a:latin typeface="Arial" pitchFamily="34" charset="0"/>
              <a:ea typeface="华文细黑" pitchFamily="2" charset="-122"/>
            </a:endParaRPr>
          </a:p>
        </p:txBody>
      </p:sp>
      <p:grpSp>
        <p:nvGrpSpPr>
          <p:cNvPr id="20516" name="圆角矩形 88"/>
          <p:cNvGrpSpPr>
            <a:grpSpLocks/>
          </p:cNvGrpSpPr>
          <p:nvPr/>
        </p:nvGrpSpPr>
        <p:grpSpPr bwMode="auto">
          <a:xfrm>
            <a:off x="1738313" y="1584325"/>
            <a:ext cx="822325" cy="468313"/>
            <a:chOff x="1749552" y="1908048"/>
            <a:chExt cx="822960" cy="469392"/>
          </a:xfrm>
        </p:grpSpPr>
        <p:pic>
          <p:nvPicPr>
            <p:cNvPr id="20523" name="圆角矩形 8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9552" y="1908048"/>
              <a:ext cx="822960" cy="46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4" name="Text Box 91"/>
            <p:cNvSpPr txBox="1">
              <a:spLocks noChangeArrowheads="1"/>
            </p:cNvSpPr>
            <p:nvPr/>
          </p:nvSpPr>
          <p:spPr bwMode="auto">
            <a:xfrm>
              <a:off x="1791602" y="1949726"/>
              <a:ext cx="743970" cy="386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370" tIns="50685" rIns="101370" bIns="50685" anchor="ct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400">
                  <a:ea typeface="华文细黑" pitchFamily="2" charset="-122"/>
                </a:rPr>
                <a:t>JSP</a:t>
              </a:r>
              <a:endParaRPr lang="zh-CN" altLang="en-US" sz="1400">
                <a:ea typeface="华文细黑" pitchFamily="2" charset="-122"/>
              </a:endParaRPr>
            </a:p>
          </p:txBody>
        </p:sp>
      </p:grpSp>
      <p:sp>
        <p:nvSpPr>
          <p:cNvPr id="20517" name="Text Box 95"/>
          <p:cNvSpPr txBox="1">
            <a:spLocks noChangeArrowheads="1"/>
          </p:cNvSpPr>
          <p:nvPr/>
        </p:nvSpPr>
        <p:spPr bwMode="auto">
          <a:xfrm>
            <a:off x="7491413" y="3067050"/>
            <a:ext cx="936625" cy="428625"/>
          </a:xfrm>
          <a:prstGeom prst="rect">
            <a:avLst/>
          </a:prstGeom>
          <a:gradFill rotWithShape="1">
            <a:gsLst>
              <a:gs pos="0">
                <a:srgbClr val="777777"/>
              </a:gs>
              <a:gs pos="100000">
                <a:srgbClr val="DDDDDD"/>
              </a:gs>
            </a:gsLst>
            <a:lin ang="0" scaled="1"/>
          </a:gradFill>
          <a:ln w="12700" algn="ctr">
            <a:solidFill>
              <a:schemeClr val="bg1"/>
            </a:solidFill>
            <a:miter lim="800000"/>
            <a:headEnd/>
            <a:tailEnd/>
          </a:ln>
        </p:spPr>
        <p:txBody>
          <a:bodyPr wrap="none" lIns="101370" tIns="50685" rIns="101370" bIns="50685" anchor="ct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r>
              <a:rPr lang="zh-CN" altLang="en-US" sz="1200">
                <a:solidFill>
                  <a:srgbClr val="FFFFFF"/>
                </a:solidFill>
                <a:cs typeface="Arial" pitchFamily="34" charset="0"/>
              </a:rPr>
              <a:t>外部服务</a:t>
            </a:r>
          </a:p>
        </p:txBody>
      </p:sp>
      <p:sp>
        <p:nvSpPr>
          <p:cNvPr id="85" name="圆角矩形 84"/>
          <p:cNvSpPr>
            <a:spLocks noChangeArrowheads="1"/>
          </p:cNvSpPr>
          <p:nvPr/>
        </p:nvSpPr>
        <p:spPr bwMode="auto">
          <a:xfrm>
            <a:off x="4714875" y="5186363"/>
            <a:ext cx="1071563" cy="538162"/>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定时服务</a:t>
            </a:r>
          </a:p>
          <a:p>
            <a:pPr algn="ctr" defTabSz="915001">
              <a:defRPr/>
            </a:pPr>
            <a:r>
              <a:rPr lang="en-US" altLang="zh-CN" sz="1300" dirty="0">
                <a:solidFill>
                  <a:srgbClr val="000000"/>
                </a:solidFill>
                <a:latin typeface="Arial" pitchFamily="34" charset="0"/>
                <a:ea typeface="华文细黑" pitchFamily="2" charset="-122"/>
              </a:rPr>
              <a:t>(S</a:t>
            </a:r>
            <a:r>
              <a:rPr lang="en-US" altLang="en-US" sz="1300" dirty="0">
                <a:solidFill>
                  <a:srgbClr val="000000"/>
                </a:solidFill>
                <a:latin typeface="Arial" pitchFamily="34" charset="0"/>
                <a:ea typeface="华文细黑" pitchFamily="2" charset="-122"/>
              </a:rPr>
              <a:t>chedule</a:t>
            </a:r>
            <a:r>
              <a:rPr lang="en-US" altLang="zh-CN" sz="1300" dirty="0">
                <a:solidFill>
                  <a:srgbClr val="000000"/>
                </a:solidFill>
                <a:latin typeface="Arial" pitchFamily="34" charset="0"/>
                <a:ea typeface="华文细黑" pitchFamily="2" charset="-122"/>
              </a:rPr>
              <a:t>)</a:t>
            </a:r>
            <a:endParaRPr lang="zh-CN" altLang="en-US" sz="1300" dirty="0">
              <a:solidFill>
                <a:srgbClr val="000000"/>
              </a:solidFill>
              <a:latin typeface="Arial" pitchFamily="34" charset="0"/>
              <a:ea typeface="华文细黑" pitchFamily="2" charset="-122"/>
            </a:endParaRPr>
          </a:p>
        </p:txBody>
      </p:sp>
      <p:sp>
        <p:nvSpPr>
          <p:cNvPr id="86" name="圆角矩形 85"/>
          <p:cNvSpPr>
            <a:spLocks noChangeArrowheads="1"/>
          </p:cNvSpPr>
          <p:nvPr/>
        </p:nvSpPr>
        <p:spPr bwMode="auto">
          <a:xfrm>
            <a:off x="5929313" y="5186363"/>
            <a:ext cx="1071562" cy="538162"/>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事件引擎</a:t>
            </a:r>
            <a:r>
              <a:rPr lang="en-US" altLang="zh-CN" sz="1300" dirty="0">
                <a:solidFill>
                  <a:srgbClr val="000000"/>
                </a:solidFill>
                <a:latin typeface="Arial" pitchFamily="34" charset="0"/>
                <a:ea typeface="华文细黑" pitchFamily="2" charset="-122"/>
              </a:rPr>
              <a:t>(Event)</a:t>
            </a:r>
            <a:endParaRPr lang="zh-CN" altLang="en-US" sz="1300" dirty="0">
              <a:solidFill>
                <a:srgbClr val="000000"/>
              </a:solidFill>
              <a:latin typeface="Arial" pitchFamily="34" charset="0"/>
              <a:ea typeface="华文细黑" pitchFamily="2" charset="-122"/>
            </a:endParaRPr>
          </a:p>
        </p:txBody>
      </p:sp>
      <p:sp>
        <p:nvSpPr>
          <p:cNvPr id="87" name="圆角矩形 86"/>
          <p:cNvSpPr>
            <a:spLocks noChangeArrowheads="1"/>
          </p:cNvSpPr>
          <p:nvPr/>
        </p:nvSpPr>
        <p:spPr bwMode="auto">
          <a:xfrm>
            <a:off x="7215188" y="5186363"/>
            <a:ext cx="1071562"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300" dirty="0">
                <a:solidFill>
                  <a:srgbClr val="000000"/>
                </a:solidFill>
                <a:latin typeface="Arial" pitchFamily="34" charset="0"/>
                <a:ea typeface="华文细黑" pitchFamily="2" charset="-122"/>
              </a:rPr>
              <a:t>事件引擎</a:t>
            </a:r>
            <a:r>
              <a:rPr lang="en-US" altLang="zh-CN" sz="1300" dirty="0">
                <a:solidFill>
                  <a:srgbClr val="000000"/>
                </a:solidFill>
                <a:latin typeface="Arial" pitchFamily="34" charset="0"/>
                <a:ea typeface="华文细黑" pitchFamily="2" charset="-122"/>
              </a:rPr>
              <a:t>(Event)</a:t>
            </a:r>
            <a:endParaRPr lang="zh-CN" altLang="en-US" sz="1300" dirty="0">
              <a:solidFill>
                <a:srgbClr val="000000"/>
              </a:solidFill>
              <a:latin typeface="Arial" pitchFamily="34" charset="0"/>
              <a:ea typeface="华文细黑" pitchFamily="2" charset="-122"/>
            </a:endParaRPr>
          </a:p>
        </p:txBody>
      </p:sp>
      <p:sp>
        <p:nvSpPr>
          <p:cNvPr id="84" name="圆角矩形 83"/>
          <p:cNvSpPr>
            <a:spLocks noChangeArrowheads="1"/>
          </p:cNvSpPr>
          <p:nvPr/>
        </p:nvSpPr>
        <p:spPr bwMode="auto">
          <a:xfrm>
            <a:off x="857250" y="5186363"/>
            <a:ext cx="1179513" cy="539750"/>
          </a:xfrm>
          <a:prstGeom prst="roundRect">
            <a:avLst>
              <a:gd name="adj" fmla="val 16667"/>
            </a:avLst>
          </a:prstGeom>
          <a:solidFill>
            <a:srgbClr val="EAEAEA"/>
          </a:solidFill>
          <a:ln w="25400" algn="ctr">
            <a:solidFill>
              <a:schemeClr val="bg2">
                <a:lumMod val="40000"/>
                <a:lumOff val="60000"/>
              </a:schemeClr>
            </a:solidFill>
            <a:round/>
            <a:headEnd/>
            <a:tailEnd/>
          </a:ln>
          <a:effectLst/>
        </p:spPr>
        <p:txBody>
          <a:bodyPr lIns="101370" tIns="50685" rIns="101370" bIns="50685" anchor="ctr"/>
          <a:lstStyle/>
          <a:p>
            <a:pPr algn="ctr" defTabSz="915001">
              <a:defRPr/>
            </a:pPr>
            <a:r>
              <a:rPr lang="zh-CN" altLang="en-US" sz="1200" dirty="0">
                <a:solidFill>
                  <a:srgbClr val="000000"/>
                </a:solidFill>
                <a:latin typeface="Arial" pitchFamily="34" charset="0"/>
                <a:ea typeface="华文细黑" pitchFamily="2" charset="-122"/>
              </a:rPr>
              <a:t>异常服务</a:t>
            </a:r>
            <a:r>
              <a:rPr lang="en-US" altLang="zh-CN" sz="1200" dirty="0">
                <a:solidFill>
                  <a:srgbClr val="000000"/>
                </a:solidFill>
                <a:latin typeface="Arial" pitchFamily="34" charset="0"/>
                <a:ea typeface="华文细黑" pitchFamily="2" charset="-122"/>
              </a:rPr>
              <a:t/>
            </a:r>
            <a:br>
              <a:rPr lang="en-US" altLang="zh-CN" sz="1200" dirty="0">
                <a:solidFill>
                  <a:srgbClr val="000000"/>
                </a:solidFill>
                <a:latin typeface="Arial" pitchFamily="34" charset="0"/>
                <a:ea typeface="华文细黑" pitchFamily="2" charset="-122"/>
              </a:rPr>
            </a:br>
            <a:r>
              <a:rPr lang="en-US" altLang="zh-CN" sz="1200" dirty="0">
                <a:solidFill>
                  <a:srgbClr val="000000"/>
                </a:solidFill>
                <a:latin typeface="Arial" pitchFamily="34" charset="0"/>
                <a:ea typeface="华文细黑" pitchFamily="2" charset="-122"/>
              </a:rPr>
              <a:t>(Exception)</a:t>
            </a:r>
          </a:p>
        </p:txBody>
      </p:sp>
      <p:sp>
        <p:nvSpPr>
          <p:cNvPr id="89" name="标题 1"/>
          <p:cNvSpPr txBox="1">
            <a:spLocks/>
          </p:cNvSpPr>
          <p:nvPr/>
        </p:nvSpPr>
        <p:spPr bwMode="auto">
          <a:xfrm>
            <a:off x="587375" y="188913"/>
            <a:ext cx="7945438" cy="692150"/>
          </a:xfrm>
          <a:prstGeom prst="rect">
            <a:avLst/>
          </a:prstGeom>
          <a:noFill/>
          <a:ln w="9525">
            <a:noFill/>
            <a:miter lim="800000"/>
            <a:headEnd/>
            <a:tailEnd/>
          </a:ln>
          <a:effectLst/>
        </p:spPr>
        <p:txBody>
          <a:bodyPr anchor="ctr"/>
          <a:lstStyle/>
          <a:p>
            <a:pPr algn="ctr">
              <a:defRPr/>
            </a:pPr>
            <a:r>
              <a:rPr lang="en-US" altLang="zh-CN" sz="3200" kern="0">
                <a:effectLst>
                  <a:outerShdw blurRad="38100" dist="38100" dir="2700000" algn="tl">
                    <a:srgbClr val="C0C0C0"/>
                  </a:outerShdw>
                </a:effectLst>
                <a:latin typeface="+mj-lt"/>
                <a:ea typeface="+mj-ea"/>
                <a:cs typeface="+mj-cs"/>
              </a:rPr>
              <a:t>EOS6</a:t>
            </a:r>
            <a:r>
              <a:rPr lang="zh-CN" altLang="en-US" sz="3200" kern="0">
                <a:effectLst>
                  <a:outerShdw blurRad="38100" dist="38100" dir="2700000" algn="tl">
                    <a:srgbClr val="C0C0C0"/>
                  </a:outerShdw>
                </a:effectLst>
                <a:latin typeface="+mj-lt"/>
                <a:ea typeface="+mj-ea"/>
                <a:cs typeface="+mj-cs"/>
              </a:rPr>
              <a:t>平台基础设施和架构</a:t>
            </a:r>
            <a:endParaRPr lang="zh-CN" altLang="en-US" sz="3200" kern="0" dirty="0">
              <a:effectLst>
                <a:outerShdw blurRad="38100" dist="38100" dir="2700000" algn="tl">
                  <a:srgbClr val="C0C0C0"/>
                </a:outerShdw>
              </a:effectLst>
              <a:latin typeface="+mj-lt"/>
              <a:ea typeface="+mj-ea"/>
              <a:cs typeface="+mj-cs"/>
            </a:endParaRPr>
          </a:p>
        </p:txBody>
      </p:sp>
    </p:spTree>
    <p:extLst>
      <p:ext uri="{BB962C8B-B14F-4D97-AF65-F5344CB8AC3E}">
        <p14:creationId xmlns:p14="http://schemas.microsoft.com/office/powerpoint/2010/main" val="3730151783"/>
      </p:ext>
    </p:extLst>
  </p:cSld>
  <p:clrMapOvr>
    <a:masterClrMapping/>
  </p:clrMapOvr>
  <p:transition spd="slow">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资源层</a:t>
            </a:r>
            <a:r>
              <a:rPr lang="en-US" altLang="zh-CN" dirty="0" smtClean="0"/>
              <a:t>-</a:t>
            </a:r>
            <a:r>
              <a:rPr lang="zh-CN" altLang="en-US" dirty="0" smtClean="0"/>
              <a:t>数据传输对象</a:t>
            </a:r>
            <a:r>
              <a:rPr lang="en-US" altLang="zh-CN" dirty="0" smtClean="0"/>
              <a:t>(DTO)</a:t>
            </a:r>
            <a:endParaRPr lang="zh-CN" altLang="en-US" dirty="0"/>
          </a:p>
        </p:txBody>
      </p:sp>
      <p:grpSp>
        <p:nvGrpSpPr>
          <p:cNvPr id="2053" name="组合 89"/>
          <p:cNvGrpSpPr>
            <a:grpSpLocks/>
          </p:cNvGrpSpPr>
          <p:nvPr/>
        </p:nvGrpSpPr>
        <p:grpSpPr bwMode="auto">
          <a:xfrm>
            <a:off x="327025" y="1214438"/>
            <a:ext cx="1143000" cy="1519237"/>
            <a:chOff x="326678" y="1260142"/>
            <a:chExt cx="1143008" cy="2214578"/>
          </a:xfrm>
        </p:grpSpPr>
        <p:sp>
          <p:nvSpPr>
            <p:cNvPr id="2116"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117"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054" name="组合 42"/>
          <p:cNvGrpSpPr>
            <a:grpSpLocks/>
          </p:cNvGrpSpPr>
          <p:nvPr/>
        </p:nvGrpSpPr>
        <p:grpSpPr bwMode="auto">
          <a:xfrm>
            <a:off x="7358063" y="1000125"/>
            <a:ext cx="1357312" cy="1714500"/>
            <a:chOff x="7215166" y="972120"/>
            <a:chExt cx="1428750" cy="2885489"/>
          </a:xfrm>
        </p:grpSpPr>
        <p:sp>
          <p:nvSpPr>
            <p:cNvPr id="2112"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113"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114"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115"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055" name="组合 86"/>
          <p:cNvGrpSpPr>
            <a:grpSpLocks/>
          </p:cNvGrpSpPr>
          <p:nvPr/>
        </p:nvGrpSpPr>
        <p:grpSpPr bwMode="auto">
          <a:xfrm>
            <a:off x="2924175" y="1000125"/>
            <a:ext cx="1233488" cy="1714500"/>
            <a:chOff x="2911057" y="1000108"/>
            <a:chExt cx="1232315" cy="1714512"/>
          </a:xfrm>
        </p:grpSpPr>
        <p:sp>
          <p:nvSpPr>
            <p:cNvPr id="2100"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101" name="Group 36"/>
            <p:cNvGrpSpPr>
              <a:grpSpLocks/>
            </p:cNvGrpSpPr>
            <p:nvPr/>
          </p:nvGrpSpPr>
          <p:grpSpPr bwMode="auto">
            <a:xfrm>
              <a:off x="3041322" y="1434450"/>
              <a:ext cx="900000" cy="1235368"/>
              <a:chOff x="1915" y="1110"/>
              <a:chExt cx="485" cy="1012"/>
            </a:xfrm>
          </p:grpSpPr>
          <p:pic>
            <p:nvPicPr>
              <p:cNvPr id="2102" name="Picture 241" descr="router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3" name="Picture 242"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4" name="Picture 243" descr="auto_activity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5" name="Picture 244"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06"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107" name="Picture 246"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08"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09"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10"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11"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056" name="组合 99"/>
          <p:cNvGrpSpPr>
            <a:grpSpLocks/>
          </p:cNvGrpSpPr>
          <p:nvPr/>
        </p:nvGrpSpPr>
        <p:grpSpPr bwMode="auto">
          <a:xfrm>
            <a:off x="4313238" y="1000125"/>
            <a:ext cx="1322387" cy="1714500"/>
            <a:chOff x="4250510" y="1000108"/>
            <a:chExt cx="1321622" cy="2500330"/>
          </a:xfrm>
        </p:grpSpPr>
        <p:sp>
          <p:nvSpPr>
            <p:cNvPr id="2076"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077" name="Group 36"/>
            <p:cNvGrpSpPr>
              <a:grpSpLocks/>
            </p:cNvGrpSpPr>
            <p:nvPr/>
          </p:nvGrpSpPr>
          <p:grpSpPr bwMode="auto">
            <a:xfrm>
              <a:off x="4291833" y="1914158"/>
              <a:ext cx="1248777" cy="993549"/>
              <a:chOff x="934" y="799"/>
              <a:chExt cx="3891" cy="3149"/>
            </a:xfrm>
          </p:grpSpPr>
          <p:grpSp>
            <p:nvGrpSpPr>
              <p:cNvPr id="2078" name="Group 33"/>
              <p:cNvGrpSpPr>
                <a:grpSpLocks/>
              </p:cNvGrpSpPr>
              <p:nvPr/>
            </p:nvGrpSpPr>
            <p:grpSpPr bwMode="auto">
              <a:xfrm>
                <a:off x="934" y="931"/>
                <a:ext cx="3891" cy="3017"/>
                <a:chOff x="884" y="845"/>
                <a:chExt cx="3891" cy="3017"/>
              </a:xfrm>
            </p:grpSpPr>
            <p:grpSp>
              <p:nvGrpSpPr>
                <p:cNvPr id="2081" name="Group 28"/>
                <p:cNvGrpSpPr>
                  <a:grpSpLocks/>
                </p:cNvGrpSpPr>
                <p:nvPr/>
              </p:nvGrpSpPr>
              <p:grpSpPr bwMode="auto">
                <a:xfrm>
                  <a:off x="884" y="845"/>
                  <a:ext cx="3891" cy="2768"/>
                  <a:chOff x="844" y="885"/>
                  <a:chExt cx="3891" cy="2768"/>
                </a:xfrm>
              </p:grpSpPr>
              <p:grpSp>
                <p:nvGrpSpPr>
                  <p:cNvPr id="2083"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097"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098"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099"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084"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085"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086"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087"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088"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089"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090"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091" name="AutoShape 23"/>
                  <p:cNvCxnSpPr>
                    <a:cxnSpLocks noChangeShapeType="1"/>
                    <a:stCxn id="2085" idx="2"/>
                    <a:endCxn id="2086"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92" name="AutoShape 24"/>
                  <p:cNvCxnSpPr>
                    <a:cxnSpLocks noChangeShapeType="1"/>
                    <a:stCxn id="2085" idx="2"/>
                    <a:endCxn id="2087"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93" name="AutoShape 25"/>
                  <p:cNvCxnSpPr>
                    <a:cxnSpLocks noChangeShapeType="1"/>
                    <a:stCxn id="2085" idx="2"/>
                    <a:endCxn id="2088"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94" name="AutoShape 26"/>
                  <p:cNvCxnSpPr>
                    <a:cxnSpLocks noChangeShapeType="1"/>
                    <a:stCxn id="2085" idx="2"/>
                    <a:endCxn id="2089"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95" name="AutoShape 27"/>
                  <p:cNvCxnSpPr>
                    <a:cxnSpLocks noChangeShapeType="1"/>
                    <a:stCxn id="2085" idx="2"/>
                    <a:endCxn id="2090"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082"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079"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080"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057" name="组合 100"/>
          <p:cNvGrpSpPr>
            <a:grpSpLocks/>
          </p:cNvGrpSpPr>
          <p:nvPr/>
        </p:nvGrpSpPr>
        <p:grpSpPr bwMode="auto">
          <a:xfrm>
            <a:off x="5791200" y="1000125"/>
            <a:ext cx="1411288" cy="1714500"/>
            <a:chOff x="5732838" y="1000108"/>
            <a:chExt cx="1410930" cy="2500330"/>
          </a:xfrm>
        </p:grpSpPr>
        <p:sp>
          <p:nvSpPr>
            <p:cNvPr id="2071"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072" name="图片 72" descr="springSourc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3" name="图片 82" descr="subprocess.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4"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075" name="图片 87" descr="images.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58" name="组合 97"/>
          <p:cNvGrpSpPr>
            <a:grpSpLocks/>
          </p:cNvGrpSpPr>
          <p:nvPr/>
        </p:nvGrpSpPr>
        <p:grpSpPr bwMode="auto">
          <a:xfrm>
            <a:off x="1625600" y="1000125"/>
            <a:ext cx="1143000" cy="1714500"/>
            <a:chOff x="1571604" y="1000108"/>
            <a:chExt cx="1143008" cy="2500330"/>
          </a:xfrm>
        </p:grpSpPr>
        <p:sp>
          <p:nvSpPr>
            <p:cNvPr id="2060"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06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3" name="矩形 92"/>
          <p:cNvSpPr/>
          <p:nvPr/>
        </p:nvSpPr>
        <p:spPr>
          <a:xfrm>
            <a:off x="357188" y="939800"/>
            <a:ext cx="6929437" cy="1846263"/>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02402" name="Object 4"/>
          <p:cNvGraphicFramePr>
            <a:graphicFrameLocks noGrp="1" noChangeAspect="1"/>
          </p:cNvGraphicFramePr>
          <p:nvPr>
            <p:ph idx="1"/>
          </p:nvPr>
        </p:nvGraphicFramePr>
        <p:xfrm>
          <a:off x="1643063" y="2857500"/>
          <a:ext cx="5902325" cy="3571875"/>
        </p:xfrm>
        <a:graphic>
          <a:graphicData uri="http://schemas.openxmlformats.org/presentationml/2006/ole">
            <mc:AlternateContent xmlns:mc="http://schemas.openxmlformats.org/markup-compatibility/2006">
              <mc:Choice xmlns:v="urn:schemas-microsoft-com:vml" Requires="v">
                <p:oleObj spid="_x0000_s3114" name="Visio" r:id="rId11" imgW="3646456" imgH="2206526" progId="Visio.Drawing.11">
                  <p:embed/>
                </p:oleObj>
              </mc:Choice>
              <mc:Fallback>
                <p:oleObj name="Visio" r:id="rId11" imgW="3646456" imgH="2206526" progId="Visio.Drawing.11">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43063" y="2857500"/>
                        <a:ext cx="5902325" cy="357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03" name="Object 7"/>
          <p:cNvGraphicFramePr>
            <a:graphicFrameLocks noChangeAspect="1"/>
          </p:cNvGraphicFramePr>
          <p:nvPr/>
        </p:nvGraphicFramePr>
        <p:xfrm>
          <a:off x="714375" y="2857500"/>
          <a:ext cx="7000875" cy="3743325"/>
        </p:xfrm>
        <a:graphic>
          <a:graphicData uri="http://schemas.openxmlformats.org/presentationml/2006/ole">
            <mc:AlternateContent xmlns:mc="http://schemas.openxmlformats.org/markup-compatibility/2006">
              <mc:Choice xmlns:v="urn:schemas-microsoft-com:vml" Requires="v">
                <p:oleObj spid="_x0000_s3115" name="Visio" r:id="rId13" imgW="3664001" imgH="2800198" progId="Visio.Drawing.11">
                  <p:embed/>
                </p:oleObj>
              </mc:Choice>
              <mc:Fallback>
                <p:oleObj name="Visio" r:id="rId13" imgW="3664001" imgH="2800198"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375" y="2857500"/>
                        <a:ext cx="70008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1370084"/>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102402"/>
                                        </p:tgtEl>
                                      </p:cBhvr>
                                    </p:animEffect>
                                    <p:set>
                                      <p:cBhvr>
                                        <p:cTn id="7" dur="1" fill="hold">
                                          <p:stCondLst>
                                            <p:cond delay="499"/>
                                          </p:stCondLst>
                                        </p:cTn>
                                        <p:tgtEl>
                                          <p:spTgt spid="102402"/>
                                        </p:tgtEl>
                                        <p:attrNameLst>
                                          <p:attrName>style.visibility</p:attrName>
                                        </p:attrNameLst>
                                      </p:cBhvr>
                                      <p:to>
                                        <p:strVal val="hidden"/>
                                      </p:to>
                                    </p:se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102403"/>
                                        </p:tgtEl>
                                        <p:attrNameLst>
                                          <p:attrName>style.visibility</p:attrName>
                                        </p:attrNameLst>
                                      </p:cBhvr>
                                      <p:to>
                                        <p:strVal val="visible"/>
                                      </p:to>
                                    </p:set>
                                    <p:anim calcmode="lin" valueType="num">
                                      <p:cBhvr additive="base">
                                        <p:cTn id="11" dur="500" fill="hold"/>
                                        <p:tgtEl>
                                          <p:spTgt spid="102403"/>
                                        </p:tgtEl>
                                        <p:attrNameLst>
                                          <p:attrName>ppt_x</p:attrName>
                                        </p:attrNameLst>
                                      </p:cBhvr>
                                      <p:tavLst>
                                        <p:tav tm="0">
                                          <p:val>
                                            <p:strVal val="0-#ppt_w/2"/>
                                          </p:val>
                                        </p:tav>
                                        <p:tav tm="100000">
                                          <p:val>
                                            <p:strVal val="#ppt_x"/>
                                          </p:val>
                                        </p:tav>
                                      </p:tavLst>
                                    </p:anim>
                                    <p:anim calcmode="lin" valueType="num">
                                      <p:cBhvr additive="base">
                                        <p:cTn id="12" dur="500" fill="hold"/>
                                        <p:tgtEl>
                                          <p:spTgt spid="1024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资源层</a:t>
            </a:r>
            <a:r>
              <a:rPr lang="en-US" altLang="zh-CN" dirty="0" smtClean="0"/>
              <a:t>-</a:t>
            </a:r>
            <a:r>
              <a:rPr lang="zh-CN" altLang="en-US" dirty="0" smtClean="0"/>
              <a:t>数据服务对象，</a:t>
            </a:r>
            <a:r>
              <a:rPr lang="en-US" altLang="zh-CN" dirty="0" smtClean="0"/>
              <a:t>SDO</a:t>
            </a:r>
            <a:endParaRPr lang="zh-CN" altLang="en-US" dirty="0"/>
          </a:p>
        </p:txBody>
      </p:sp>
      <p:sp>
        <p:nvSpPr>
          <p:cNvPr id="79" name="内容占位符 74"/>
          <p:cNvSpPr>
            <a:spLocks noGrp="1"/>
          </p:cNvSpPr>
          <p:nvPr>
            <p:ph idx="1"/>
          </p:nvPr>
        </p:nvSpPr>
        <p:spPr>
          <a:xfrm>
            <a:off x="250825" y="3071813"/>
            <a:ext cx="3749675" cy="3054350"/>
          </a:xfrm>
        </p:spPr>
        <p:txBody>
          <a:bodyPr/>
          <a:lstStyle/>
          <a:p>
            <a:pPr>
              <a:defRPr/>
            </a:pPr>
            <a:r>
              <a:rPr lang="zh-CN" altLang="en-US" dirty="0" smtClean="0"/>
              <a:t>数据服务对象特性</a:t>
            </a:r>
            <a:endParaRPr lang="en-US" altLang="zh-CN" dirty="0" smtClean="0"/>
          </a:p>
          <a:p>
            <a:pPr lvl="1">
              <a:defRPr/>
            </a:pPr>
            <a:r>
              <a:rPr lang="zh-CN" altLang="en-US" dirty="0" smtClean="0"/>
              <a:t>统一的数据访问接口</a:t>
            </a:r>
            <a:endParaRPr lang="en-US" altLang="zh-CN" dirty="0" smtClean="0"/>
          </a:p>
          <a:p>
            <a:pPr lvl="1">
              <a:defRPr/>
            </a:pPr>
            <a:r>
              <a:rPr lang="zh-CN" altLang="en-US" dirty="0" smtClean="0"/>
              <a:t>支持动态数据</a:t>
            </a:r>
            <a:r>
              <a:rPr lang="en-US" altLang="zh-CN" dirty="0" smtClean="0"/>
              <a:t>API</a:t>
            </a:r>
          </a:p>
          <a:p>
            <a:pPr lvl="1">
              <a:defRPr/>
            </a:pPr>
            <a:r>
              <a:rPr lang="zh-CN" altLang="en-US" dirty="0" smtClean="0"/>
              <a:t>支持静态数据</a:t>
            </a:r>
            <a:r>
              <a:rPr lang="en-US" altLang="zh-CN" dirty="0" smtClean="0"/>
              <a:t>API</a:t>
            </a:r>
          </a:p>
          <a:p>
            <a:pPr lvl="1">
              <a:defRPr/>
            </a:pPr>
            <a:r>
              <a:rPr lang="zh-CN" altLang="en-US" dirty="0" smtClean="0"/>
              <a:t>记录变更历史</a:t>
            </a:r>
            <a:endParaRPr lang="en-US" altLang="zh-CN" dirty="0" smtClean="0"/>
          </a:p>
          <a:p>
            <a:pPr lvl="1">
              <a:defRPr/>
            </a:pPr>
            <a:r>
              <a:rPr lang="zh-CN" altLang="en-US" dirty="0" smtClean="0"/>
              <a:t>元数据</a:t>
            </a:r>
            <a:endParaRPr lang="en-US" altLang="zh-CN" dirty="0" smtClean="0"/>
          </a:p>
        </p:txBody>
      </p:sp>
      <p:grpSp>
        <p:nvGrpSpPr>
          <p:cNvPr id="21508" name="组合 89"/>
          <p:cNvGrpSpPr>
            <a:grpSpLocks/>
          </p:cNvGrpSpPr>
          <p:nvPr/>
        </p:nvGrpSpPr>
        <p:grpSpPr bwMode="auto">
          <a:xfrm>
            <a:off x="327025" y="1214438"/>
            <a:ext cx="1143000" cy="1519237"/>
            <a:chOff x="326678" y="1260142"/>
            <a:chExt cx="1143008" cy="2214578"/>
          </a:xfrm>
        </p:grpSpPr>
        <p:sp>
          <p:nvSpPr>
            <p:cNvPr id="21572"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1573"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1509" name="组合 42"/>
          <p:cNvGrpSpPr>
            <a:grpSpLocks/>
          </p:cNvGrpSpPr>
          <p:nvPr/>
        </p:nvGrpSpPr>
        <p:grpSpPr bwMode="auto">
          <a:xfrm>
            <a:off x="7358063" y="1000125"/>
            <a:ext cx="1357312" cy="1714500"/>
            <a:chOff x="7215166" y="972120"/>
            <a:chExt cx="1428750" cy="2885489"/>
          </a:xfrm>
        </p:grpSpPr>
        <p:sp>
          <p:nvSpPr>
            <p:cNvPr id="21568"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1569"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1570"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1571"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1510" name="组合 86"/>
          <p:cNvGrpSpPr>
            <a:grpSpLocks/>
          </p:cNvGrpSpPr>
          <p:nvPr/>
        </p:nvGrpSpPr>
        <p:grpSpPr bwMode="auto">
          <a:xfrm>
            <a:off x="2924175" y="1000125"/>
            <a:ext cx="1233488" cy="1714500"/>
            <a:chOff x="2911057" y="1000108"/>
            <a:chExt cx="1232315" cy="1714512"/>
          </a:xfrm>
        </p:grpSpPr>
        <p:sp>
          <p:nvSpPr>
            <p:cNvPr id="21556"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1557" name="Group 36"/>
            <p:cNvGrpSpPr>
              <a:grpSpLocks/>
            </p:cNvGrpSpPr>
            <p:nvPr/>
          </p:nvGrpSpPr>
          <p:grpSpPr bwMode="auto">
            <a:xfrm>
              <a:off x="3041322" y="1434450"/>
              <a:ext cx="900000" cy="1235368"/>
              <a:chOff x="1915" y="1110"/>
              <a:chExt cx="485" cy="1012"/>
            </a:xfrm>
          </p:grpSpPr>
          <p:pic>
            <p:nvPicPr>
              <p:cNvPr id="21558"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9"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60"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61"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62"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1563"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564"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565"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566"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567"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1511" name="组合 99"/>
          <p:cNvGrpSpPr>
            <a:grpSpLocks/>
          </p:cNvGrpSpPr>
          <p:nvPr/>
        </p:nvGrpSpPr>
        <p:grpSpPr bwMode="auto">
          <a:xfrm>
            <a:off x="4313238" y="1000125"/>
            <a:ext cx="1322387" cy="1714500"/>
            <a:chOff x="4250510" y="1000108"/>
            <a:chExt cx="1321622" cy="2500330"/>
          </a:xfrm>
        </p:grpSpPr>
        <p:sp>
          <p:nvSpPr>
            <p:cNvPr id="21532"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1533" name="Group 36"/>
            <p:cNvGrpSpPr>
              <a:grpSpLocks/>
            </p:cNvGrpSpPr>
            <p:nvPr/>
          </p:nvGrpSpPr>
          <p:grpSpPr bwMode="auto">
            <a:xfrm>
              <a:off x="4291833" y="1914158"/>
              <a:ext cx="1248777" cy="993549"/>
              <a:chOff x="934" y="799"/>
              <a:chExt cx="3891" cy="3149"/>
            </a:xfrm>
          </p:grpSpPr>
          <p:grpSp>
            <p:nvGrpSpPr>
              <p:cNvPr id="21534" name="Group 33"/>
              <p:cNvGrpSpPr>
                <a:grpSpLocks/>
              </p:cNvGrpSpPr>
              <p:nvPr/>
            </p:nvGrpSpPr>
            <p:grpSpPr bwMode="auto">
              <a:xfrm>
                <a:off x="934" y="931"/>
                <a:ext cx="3891" cy="3017"/>
                <a:chOff x="884" y="845"/>
                <a:chExt cx="3891" cy="3017"/>
              </a:xfrm>
            </p:grpSpPr>
            <p:grpSp>
              <p:nvGrpSpPr>
                <p:cNvPr id="21537" name="Group 28"/>
                <p:cNvGrpSpPr>
                  <a:grpSpLocks/>
                </p:cNvGrpSpPr>
                <p:nvPr/>
              </p:nvGrpSpPr>
              <p:grpSpPr bwMode="auto">
                <a:xfrm>
                  <a:off x="884" y="845"/>
                  <a:ext cx="3891" cy="2768"/>
                  <a:chOff x="844" y="885"/>
                  <a:chExt cx="3891" cy="2768"/>
                </a:xfrm>
              </p:grpSpPr>
              <p:grpSp>
                <p:nvGrpSpPr>
                  <p:cNvPr id="21539"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1553"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1554"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1555"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1540"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1541"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1542"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1543"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1544"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1545"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1546"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1547" name="AutoShape 23"/>
                  <p:cNvCxnSpPr>
                    <a:cxnSpLocks noChangeShapeType="1"/>
                    <a:stCxn id="21541" idx="2"/>
                    <a:endCxn id="21542"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48" name="AutoShape 24"/>
                  <p:cNvCxnSpPr>
                    <a:cxnSpLocks noChangeShapeType="1"/>
                    <a:stCxn id="21541" idx="2"/>
                    <a:endCxn id="21543"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49" name="AutoShape 25"/>
                  <p:cNvCxnSpPr>
                    <a:cxnSpLocks noChangeShapeType="1"/>
                    <a:stCxn id="21541" idx="2"/>
                    <a:endCxn id="21544"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50" name="AutoShape 26"/>
                  <p:cNvCxnSpPr>
                    <a:cxnSpLocks noChangeShapeType="1"/>
                    <a:stCxn id="21541" idx="2"/>
                    <a:endCxn id="21545"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51" name="AutoShape 27"/>
                  <p:cNvCxnSpPr>
                    <a:cxnSpLocks noChangeShapeType="1"/>
                    <a:stCxn id="21541" idx="2"/>
                    <a:endCxn id="21546"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1538"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1535"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1536"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1512" name="组合 100"/>
          <p:cNvGrpSpPr>
            <a:grpSpLocks/>
          </p:cNvGrpSpPr>
          <p:nvPr/>
        </p:nvGrpSpPr>
        <p:grpSpPr bwMode="auto">
          <a:xfrm>
            <a:off x="5791200" y="1000125"/>
            <a:ext cx="1411288" cy="1714500"/>
            <a:chOff x="5732838" y="1000108"/>
            <a:chExt cx="1410930" cy="2500330"/>
          </a:xfrm>
        </p:grpSpPr>
        <p:sp>
          <p:nvSpPr>
            <p:cNvPr id="21527"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1528"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9"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0"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1531"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3" name="组合 97"/>
          <p:cNvGrpSpPr>
            <a:grpSpLocks/>
          </p:cNvGrpSpPr>
          <p:nvPr/>
        </p:nvGrpSpPr>
        <p:grpSpPr bwMode="auto">
          <a:xfrm>
            <a:off x="1625600" y="1000125"/>
            <a:ext cx="1143000" cy="1714500"/>
            <a:chOff x="1571604" y="1000108"/>
            <a:chExt cx="1143008" cy="2500330"/>
          </a:xfrm>
        </p:grpSpPr>
        <p:sp>
          <p:nvSpPr>
            <p:cNvPr id="21516"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152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3" name="矩形 92"/>
          <p:cNvSpPr/>
          <p:nvPr/>
        </p:nvSpPr>
        <p:spPr>
          <a:xfrm>
            <a:off x="357188" y="939800"/>
            <a:ext cx="6929437" cy="1846263"/>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151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0500" y="3489325"/>
            <a:ext cx="4646613"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178336"/>
      </p:ext>
    </p:extLst>
  </p:cSld>
  <p:clrMapOvr>
    <a:masterClrMapping/>
  </p:clrMapOvr>
  <p:transition spd="slow">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资源层</a:t>
            </a:r>
            <a:r>
              <a:rPr lang="en-US" altLang="zh-CN" dirty="0" smtClean="0"/>
              <a:t>-</a:t>
            </a:r>
            <a:r>
              <a:rPr lang="zh-CN" altLang="en-US" dirty="0" smtClean="0"/>
              <a:t>数据访问服务</a:t>
            </a:r>
            <a:endParaRPr lang="zh-CN" altLang="en-US" dirty="0"/>
          </a:p>
        </p:txBody>
      </p:sp>
      <p:sp>
        <p:nvSpPr>
          <p:cNvPr id="79" name="内容占位符 74"/>
          <p:cNvSpPr>
            <a:spLocks noGrp="1"/>
          </p:cNvSpPr>
          <p:nvPr>
            <p:ph idx="1"/>
          </p:nvPr>
        </p:nvSpPr>
        <p:spPr>
          <a:xfrm>
            <a:off x="5572125" y="2928938"/>
            <a:ext cx="3749675" cy="3054350"/>
          </a:xfrm>
        </p:spPr>
        <p:txBody>
          <a:bodyPr/>
          <a:lstStyle/>
          <a:p>
            <a:pPr>
              <a:defRPr/>
            </a:pPr>
            <a:r>
              <a:rPr lang="zh-CN" altLang="en-US" dirty="0" smtClean="0"/>
              <a:t>数据访问服务</a:t>
            </a:r>
            <a:endParaRPr lang="en-US" altLang="zh-CN" dirty="0" smtClean="0"/>
          </a:p>
          <a:p>
            <a:pPr lvl="1">
              <a:defRPr/>
            </a:pPr>
            <a:r>
              <a:rPr lang="zh-CN" altLang="en-US" dirty="0" smtClean="0"/>
              <a:t>查询实体</a:t>
            </a:r>
            <a:endParaRPr lang="en-US" altLang="zh-CN" dirty="0" smtClean="0"/>
          </a:p>
          <a:p>
            <a:pPr lvl="1">
              <a:defRPr/>
            </a:pPr>
            <a:r>
              <a:rPr lang="zh-CN" altLang="en-US" dirty="0" smtClean="0"/>
              <a:t>持久化实体</a:t>
            </a:r>
            <a:endParaRPr lang="en-US" altLang="zh-CN" dirty="0" smtClean="0"/>
          </a:p>
          <a:p>
            <a:pPr lvl="1">
              <a:defRPr/>
            </a:pPr>
            <a:r>
              <a:rPr lang="zh-CN" altLang="en-US" dirty="0" smtClean="0"/>
              <a:t>命名</a:t>
            </a:r>
            <a:r>
              <a:rPr lang="en-US" altLang="zh-CN" dirty="0" smtClean="0"/>
              <a:t>SQL</a:t>
            </a:r>
          </a:p>
          <a:p>
            <a:pPr>
              <a:defRPr/>
            </a:pPr>
            <a:r>
              <a:rPr lang="zh-CN" altLang="en-US" dirty="0" smtClean="0"/>
              <a:t>显示模型</a:t>
            </a:r>
            <a:endParaRPr lang="en-US" altLang="zh-CN" dirty="0" smtClean="0"/>
          </a:p>
        </p:txBody>
      </p:sp>
      <p:grpSp>
        <p:nvGrpSpPr>
          <p:cNvPr id="22532" name="组合 89"/>
          <p:cNvGrpSpPr>
            <a:grpSpLocks/>
          </p:cNvGrpSpPr>
          <p:nvPr/>
        </p:nvGrpSpPr>
        <p:grpSpPr bwMode="auto">
          <a:xfrm>
            <a:off x="327025" y="1214438"/>
            <a:ext cx="1143000" cy="1519237"/>
            <a:chOff x="326678" y="1260142"/>
            <a:chExt cx="1143008" cy="2214578"/>
          </a:xfrm>
        </p:grpSpPr>
        <p:sp>
          <p:nvSpPr>
            <p:cNvPr id="22598"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2599"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2533" name="组合 42"/>
          <p:cNvGrpSpPr>
            <a:grpSpLocks/>
          </p:cNvGrpSpPr>
          <p:nvPr/>
        </p:nvGrpSpPr>
        <p:grpSpPr bwMode="auto">
          <a:xfrm>
            <a:off x="7358063" y="1000125"/>
            <a:ext cx="1357312" cy="1714500"/>
            <a:chOff x="7215166" y="972120"/>
            <a:chExt cx="1428750" cy="2885489"/>
          </a:xfrm>
        </p:grpSpPr>
        <p:sp>
          <p:nvSpPr>
            <p:cNvPr id="22594"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2595"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2596"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2597"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2534" name="组合 86"/>
          <p:cNvGrpSpPr>
            <a:grpSpLocks/>
          </p:cNvGrpSpPr>
          <p:nvPr/>
        </p:nvGrpSpPr>
        <p:grpSpPr bwMode="auto">
          <a:xfrm>
            <a:off x="2924175" y="1000125"/>
            <a:ext cx="1233488" cy="1714500"/>
            <a:chOff x="2911057" y="1000108"/>
            <a:chExt cx="1232315" cy="1714512"/>
          </a:xfrm>
        </p:grpSpPr>
        <p:sp>
          <p:nvSpPr>
            <p:cNvPr id="22582"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2583" name="Group 36"/>
            <p:cNvGrpSpPr>
              <a:grpSpLocks/>
            </p:cNvGrpSpPr>
            <p:nvPr/>
          </p:nvGrpSpPr>
          <p:grpSpPr bwMode="auto">
            <a:xfrm>
              <a:off x="3041322" y="1434450"/>
              <a:ext cx="900000" cy="1235368"/>
              <a:chOff x="1915" y="1110"/>
              <a:chExt cx="485" cy="1012"/>
            </a:xfrm>
          </p:grpSpPr>
          <p:pic>
            <p:nvPicPr>
              <p:cNvPr id="22584"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5"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6"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7"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88"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2589"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90"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2591"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2592"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2593"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2535" name="组合 99"/>
          <p:cNvGrpSpPr>
            <a:grpSpLocks/>
          </p:cNvGrpSpPr>
          <p:nvPr/>
        </p:nvGrpSpPr>
        <p:grpSpPr bwMode="auto">
          <a:xfrm>
            <a:off x="4313238" y="1000125"/>
            <a:ext cx="1322387" cy="1714500"/>
            <a:chOff x="4250510" y="1000108"/>
            <a:chExt cx="1321622" cy="2500330"/>
          </a:xfrm>
        </p:grpSpPr>
        <p:sp>
          <p:nvSpPr>
            <p:cNvPr id="22558"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2559" name="Group 36"/>
            <p:cNvGrpSpPr>
              <a:grpSpLocks/>
            </p:cNvGrpSpPr>
            <p:nvPr/>
          </p:nvGrpSpPr>
          <p:grpSpPr bwMode="auto">
            <a:xfrm>
              <a:off x="4291833" y="1914158"/>
              <a:ext cx="1248777" cy="993549"/>
              <a:chOff x="934" y="799"/>
              <a:chExt cx="3891" cy="3149"/>
            </a:xfrm>
          </p:grpSpPr>
          <p:grpSp>
            <p:nvGrpSpPr>
              <p:cNvPr id="22560" name="Group 33"/>
              <p:cNvGrpSpPr>
                <a:grpSpLocks/>
              </p:cNvGrpSpPr>
              <p:nvPr/>
            </p:nvGrpSpPr>
            <p:grpSpPr bwMode="auto">
              <a:xfrm>
                <a:off x="934" y="931"/>
                <a:ext cx="3891" cy="3017"/>
                <a:chOff x="884" y="845"/>
                <a:chExt cx="3891" cy="3017"/>
              </a:xfrm>
            </p:grpSpPr>
            <p:grpSp>
              <p:nvGrpSpPr>
                <p:cNvPr id="22563" name="Group 28"/>
                <p:cNvGrpSpPr>
                  <a:grpSpLocks/>
                </p:cNvGrpSpPr>
                <p:nvPr/>
              </p:nvGrpSpPr>
              <p:grpSpPr bwMode="auto">
                <a:xfrm>
                  <a:off x="884" y="845"/>
                  <a:ext cx="3891" cy="2768"/>
                  <a:chOff x="844" y="885"/>
                  <a:chExt cx="3891" cy="2768"/>
                </a:xfrm>
              </p:grpSpPr>
              <p:grpSp>
                <p:nvGrpSpPr>
                  <p:cNvPr id="22565"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2579"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2580"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2581"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2566"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2567"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2568"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2569"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2570"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2571"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2572"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2573" name="AutoShape 23"/>
                  <p:cNvCxnSpPr>
                    <a:cxnSpLocks noChangeShapeType="1"/>
                    <a:stCxn id="22567" idx="2"/>
                    <a:endCxn id="22568"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74" name="AutoShape 24"/>
                  <p:cNvCxnSpPr>
                    <a:cxnSpLocks noChangeShapeType="1"/>
                    <a:stCxn id="22567" idx="2"/>
                    <a:endCxn id="22569"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75" name="AutoShape 25"/>
                  <p:cNvCxnSpPr>
                    <a:cxnSpLocks noChangeShapeType="1"/>
                    <a:stCxn id="22567" idx="2"/>
                    <a:endCxn id="22570"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76" name="AutoShape 26"/>
                  <p:cNvCxnSpPr>
                    <a:cxnSpLocks noChangeShapeType="1"/>
                    <a:stCxn id="22567" idx="2"/>
                    <a:endCxn id="22571"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77" name="AutoShape 27"/>
                  <p:cNvCxnSpPr>
                    <a:cxnSpLocks noChangeShapeType="1"/>
                    <a:stCxn id="22567" idx="2"/>
                    <a:endCxn id="22572"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2564"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2561"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2562"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2536" name="组合 100"/>
          <p:cNvGrpSpPr>
            <a:grpSpLocks/>
          </p:cNvGrpSpPr>
          <p:nvPr/>
        </p:nvGrpSpPr>
        <p:grpSpPr bwMode="auto">
          <a:xfrm>
            <a:off x="5791200" y="1000125"/>
            <a:ext cx="1411288" cy="1714500"/>
            <a:chOff x="5732838" y="1000108"/>
            <a:chExt cx="1410930" cy="2500330"/>
          </a:xfrm>
        </p:grpSpPr>
        <p:sp>
          <p:nvSpPr>
            <p:cNvPr id="22553"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2554"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6"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2557"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37" name="组合 97"/>
          <p:cNvGrpSpPr>
            <a:grpSpLocks/>
          </p:cNvGrpSpPr>
          <p:nvPr/>
        </p:nvGrpSpPr>
        <p:grpSpPr bwMode="auto">
          <a:xfrm>
            <a:off x="1625600" y="1000125"/>
            <a:ext cx="1143000" cy="1714500"/>
            <a:chOff x="1571604" y="1000108"/>
            <a:chExt cx="1143008" cy="2500330"/>
          </a:xfrm>
        </p:grpSpPr>
        <p:sp>
          <p:nvSpPr>
            <p:cNvPr id="22542"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254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3" name="矩形 92"/>
          <p:cNvSpPr/>
          <p:nvPr/>
        </p:nvSpPr>
        <p:spPr>
          <a:xfrm>
            <a:off x="357188" y="939800"/>
            <a:ext cx="6929437" cy="1846263"/>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2539" name="组合 73"/>
          <p:cNvGrpSpPr>
            <a:grpSpLocks/>
          </p:cNvGrpSpPr>
          <p:nvPr/>
        </p:nvGrpSpPr>
        <p:grpSpPr bwMode="auto">
          <a:xfrm>
            <a:off x="357188" y="1357313"/>
            <a:ext cx="5072062" cy="4929187"/>
            <a:chOff x="357158" y="1357298"/>
            <a:chExt cx="5072098" cy="4857784"/>
          </a:xfrm>
        </p:grpSpPr>
        <p:sp>
          <p:nvSpPr>
            <p:cNvPr id="72" name="同侧圆角矩形 71"/>
            <p:cNvSpPr/>
            <p:nvPr/>
          </p:nvSpPr>
          <p:spPr>
            <a:xfrm>
              <a:off x="357158" y="1357298"/>
              <a:ext cx="5072098" cy="4857784"/>
            </a:xfrm>
            <a:prstGeom prst="round2Same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254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596" y="1428736"/>
              <a:ext cx="5000660" cy="4786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36445054"/>
      </p:ext>
    </p:extLst>
  </p:cSld>
  <p:clrMapOvr>
    <a:masterClrMapping/>
  </p:clrMapOvr>
  <p:transition spd="slow">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构件层</a:t>
            </a:r>
            <a:r>
              <a:rPr lang="en-US" altLang="zh-CN" dirty="0" smtClean="0"/>
              <a:t>-</a:t>
            </a:r>
            <a:r>
              <a:rPr lang="zh-CN" altLang="en-US" dirty="0" smtClean="0"/>
              <a:t>构造服务不需要从零开始</a:t>
            </a:r>
            <a:endParaRPr lang="zh-CN" altLang="en-US" dirty="0"/>
          </a:p>
        </p:txBody>
      </p:sp>
      <p:sp>
        <p:nvSpPr>
          <p:cNvPr id="103" name="内容占位符 102"/>
          <p:cNvSpPr>
            <a:spLocks noGrp="1"/>
          </p:cNvSpPr>
          <p:nvPr>
            <p:ph idx="1"/>
          </p:nvPr>
        </p:nvSpPr>
        <p:spPr>
          <a:xfrm>
            <a:off x="250825" y="3214688"/>
            <a:ext cx="4178300" cy="2911475"/>
          </a:xfrm>
        </p:spPr>
        <p:txBody>
          <a:bodyPr/>
          <a:lstStyle/>
          <a:p>
            <a:pPr>
              <a:lnSpc>
                <a:spcPct val="80000"/>
              </a:lnSpc>
              <a:defRPr/>
            </a:pPr>
            <a:r>
              <a:rPr lang="zh-CN" altLang="en-US" dirty="0" smtClean="0"/>
              <a:t>构建服务不需要从零开始</a:t>
            </a:r>
            <a:endParaRPr lang="en-US" altLang="zh-CN" dirty="0" smtClean="0"/>
          </a:p>
          <a:p>
            <a:pPr lvl="1">
              <a:lnSpc>
                <a:spcPct val="80000"/>
              </a:lnSpc>
              <a:defRPr/>
            </a:pPr>
            <a:r>
              <a:rPr lang="zh-CN" altLang="en-US" dirty="0" smtClean="0"/>
              <a:t>丰富的开源构件</a:t>
            </a:r>
            <a:endParaRPr lang="en-US" altLang="zh-CN" dirty="0" smtClean="0"/>
          </a:p>
          <a:p>
            <a:pPr lvl="1">
              <a:lnSpc>
                <a:spcPct val="80000"/>
              </a:lnSpc>
              <a:defRPr/>
            </a:pPr>
            <a:r>
              <a:rPr lang="zh-CN" altLang="en-US" dirty="0" smtClean="0"/>
              <a:t>构件库中的构件经过严格测试、并在大量项目中获得验证</a:t>
            </a:r>
          </a:p>
          <a:p>
            <a:pPr lvl="1">
              <a:lnSpc>
                <a:spcPct val="80000"/>
              </a:lnSpc>
              <a:defRPr/>
            </a:pPr>
            <a:r>
              <a:rPr lang="zh-CN" altLang="en-US" dirty="0" smtClean="0"/>
              <a:t>屏蔽技术复杂度，降低了学习成本</a:t>
            </a:r>
            <a:endParaRPr lang="zh-CN" altLang="en-US" dirty="0"/>
          </a:p>
        </p:txBody>
      </p:sp>
      <p:grpSp>
        <p:nvGrpSpPr>
          <p:cNvPr id="23556" name="组合 89"/>
          <p:cNvGrpSpPr>
            <a:grpSpLocks/>
          </p:cNvGrpSpPr>
          <p:nvPr/>
        </p:nvGrpSpPr>
        <p:grpSpPr bwMode="auto">
          <a:xfrm>
            <a:off x="327025" y="1214438"/>
            <a:ext cx="1143000" cy="1519237"/>
            <a:chOff x="326678" y="1260142"/>
            <a:chExt cx="1143008" cy="2214578"/>
          </a:xfrm>
        </p:grpSpPr>
        <p:sp>
          <p:nvSpPr>
            <p:cNvPr id="23627"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3628"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3557" name="组合 42"/>
          <p:cNvGrpSpPr>
            <a:grpSpLocks/>
          </p:cNvGrpSpPr>
          <p:nvPr/>
        </p:nvGrpSpPr>
        <p:grpSpPr bwMode="auto">
          <a:xfrm>
            <a:off x="7358063" y="1000125"/>
            <a:ext cx="1357312" cy="1714500"/>
            <a:chOff x="7215166" y="972120"/>
            <a:chExt cx="1428750" cy="2885489"/>
          </a:xfrm>
        </p:grpSpPr>
        <p:sp>
          <p:nvSpPr>
            <p:cNvPr id="23623"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3624"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3625"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3626"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3558" name="组合 86"/>
          <p:cNvGrpSpPr>
            <a:grpSpLocks/>
          </p:cNvGrpSpPr>
          <p:nvPr/>
        </p:nvGrpSpPr>
        <p:grpSpPr bwMode="auto">
          <a:xfrm>
            <a:off x="2924175" y="1000125"/>
            <a:ext cx="1233488" cy="1714500"/>
            <a:chOff x="2911057" y="1000108"/>
            <a:chExt cx="1232315" cy="1714512"/>
          </a:xfrm>
        </p:grpSpPr>
        <p:sp>
          <p:nvSpPr>
            <p:cNvPr id="23611"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3612" name="Group 36"/>
            <p:cNvGrpSpPr>
              <a:grpSpLocks/>
            </p:cNvGrpSpPr>
            <p:nvPr/>
          </p:nvGrpSpPr>
          <p:grpSpPr bwMode="auto">
            <a:xfrm>
              <a:off x="3041322" y="1434450"/>
              <a:ext cx="900000" cy="1235368"/>
              <a:chOff x="1915" y="1110"/>
              <a:chExt cx="485" cy="1012"/>
            </a:xfrm>
          </p:grpSpPr>
          <p:pic>
            <p:nvPicPr>
              <p:cNvPr id="23613"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4"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5"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6"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617"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3618"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619"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20"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21"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22"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3559" name="组合 99"/>
          <p:cNvGrpSpPr>
            <a:grpSpLocks/>
          </p:cNvGrpSpPr>
          <p:nvPr/>
        </p:nvGrpSpPr>
        <p:grpSpPr bwMode="auto">
          <a:xfrm>
            <a:off x="4313238" y="1000125"/>
            <a:ext cx="1322387" cy="1714500"/>
            <a:chOff x="4250510" y="1000108"/>
            <a:chExt cx="1321622" cy="2500330"/>
          </a:xfrm>
        </p:grpSpPr>
        <p:sp>
          <p:nvSpPr>
            <p:cNvPr id="23587"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3588" name="Group 36"/>
            <p:cNvGrpSpPr>
              <a:grpSpLocks/>
            </p:cNvGrpSpPr>
            <p:nvPr/>
          </p:nvGrpSpPr>
          <p:grpSpPr bwMode="auto">
            <a:xfrm>
              <a:off x="4291833" y="1914158"/>
              <a:ext cx="1248777" cy="993549"/>
              <a:chOff x="934" y="799"/>
              <a:chExt cx="3891" cy="3149"/>
            </a:xfrm>
          </p:grpSpPr>
          <p:grpSp>
            <p:nvGrpSpPr>
              <p:cNvPr id="23589" name="Group 33"/>
              <p:cNvGrpSpPr>
                <a:grpSpLocks/>
              </p:cNvGrpSpPr>
              <p:nvPr/>
            </p:nvGrpSpPr>
            <p:grpSpPr bwMode="auto">
              <a:xfrm>
                <a:off x="934" y="931"/>
                <a:ext cx="3891" cy="3017"/>
                <a:chOff x="884" y="845"/>
                <a:chExt cx="3891" cy="3017"/>
              </a:xfrm>
            </p:grpSpPr>
            <p:grpSp>
              <p:nvGrpSpPr>
                <p:cNvPr id="23592" name="Group 28"/>
                <p:cNvGrpSpPr>
                  <a:grpSpLocks/>
                </p:cNvGrpSpPr>
                <p:nvPr/>
              </p:nvGrpSpPr>
              <p:grpSpPr bwMode="auto">
                <a:xfrm>
                  <a:off x="884" y="845"/>
                  <a:ext cx="3891" cy="2768"/>
                  <a:chOff x="844" y="885"/>
                  <a:chExt cx="3891" cy="2768"/>
                </a:xfrm>
              </p:grpSpPr>
              <p:grpSp>
                <p:nvGrpSpPr>
                  <p:cNvPr id="23594"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3608"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3609"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3610"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3595"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3596"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3597"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3598"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3599"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3600"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3601"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3602" name="AutoShape 23"/>
                  <p:cNvCxnSpPr>
                    <a:cxnSpLocks noChangeShapeType="1"/>
                    <a:stCxn id="23596" idx="2"/>
                    <a:endCxn id="23597"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03" name="AutoShape 24"/>
                  <p:cNvCxnSpPr>
                    <a:cxnSpLocks noChangeShapeType="1"/>
                    <a:stCxn id="23596" idx="2"/>
                    <a:endCxn id="23598"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04" name="AutoShape 25"/>
                  <p:cNvCxnSpPr>
                    <a:cxnSpLocks noChangeShapeType="1"/>
                    <a:stCxn id="23596" idx="2"/>
                    <a:endCxn id="23599"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05" name="AutoShape 26"/>
                  <p:cNvCxnSpPr>
                    <a:cxnSpLocks noChangeShapeType="1"/>
                    <a:stCxn id="23596" idx="2"/>
                    <a:endCxn id="23600"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06" name="AutoShape 27"/>
                  <p:cNvCxnSpPr>
                    <a:cxnSpLocks noChangeShapeType="1"/>
                    <a:stCxn id="23596" idx="2"/>
                    <a:endCxn id="23601"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3593"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3590"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3591"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3560" name="组合 100"/>
          <p:cNvGrpSpPr>
            <a:grpSpLocks/>
          </p:cNvGrpSpPr>
          <p:nvPr/>
        </p:nvGrpSpPr>
        <p:grpSpPr bwMode="auto">
          <a:xfrm>
            <a:off x="5791200" y="1000125"/>
            <a:ext cx="1411288" cy="1714500"/>
            <a:chOff x="5732838" y="1000108"/>
            <a:chExt cx="1410930" cy="2500330"/>
          </a:xfrm>
        </p:grpSpPr>
        <p:sp>
          <p:nvSpPr>
            <p:cNvPr id="23582"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3583"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4"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5"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3586"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61" name="组合 97"/>
          <p:cNvGrpSpPr>
            <a:grpSpLocks/>
          </p:cNvGrpSpPr>
          <p:nvPr/>
        </p:nvGrpSpPr>
        <p:grpSpPr bwMode="auto">
          <a:xfrm>
            <a:off x="1625600" y="1000125"/>
            <a:ext cx="1143000" cy="1714500"/>
            <a:chOff x="1571604" y="1000108"/>
            <a:chExt cx="1143008" cy="2500330"/>
          </a:xfrm>
        </p:grpSpPr>
        <p:sp>
          <p:nvSpPr>
            <p:cNvPr id="23571"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357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285750" y="944563"/>
            <a:ext cx="5429250"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7286625" y="939800"/>
            <a:ext cx="1571625"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3564" name="Picture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3438" y="3143250"/>
            <a:ext cx="4186237"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矩形 103"/>
          <p:cNvSpPr/>
          <p:nvPr/>
        </p:nvSpPr>
        <p:spPr>
          <a:xfrm>
            <a:off x="5157572" y="3186550"/>
            <a:ext cx="3643338" cy="642942"/>
          </a:xfrm>
          <a:prstGeom prst="rect">
            <a:avLst/>
          </a:prstGeom>
          <a:solidFill>
            <a:srgbClr val="FF5050">
              <a:alpha val="54902"/>
            </a:srgbClr>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zh-CN" altLang="en-US" dirty="0"/>
              <a:t>贡献源码</a:t>
            </a:r>
          </a:p>
        </p:txBody>
      </p:sp>
      <p:sp>
        <p:nvSpPr>
          <p:cNvPr id="105" name="椭圆 104"/>
          <p:cNvSpPr/>
          <p:nvPr/>
        </p:nvSpPr>
        <p:spPr>
          <a:xfrm>
            <a:off x="6429375" y="3143250"/>
            <a:ext cx="1000125" cy="3143250"/>
          </a:xfrm>
          <a:prstGeom prst="ellipse">
            <a:avLst/>
          </a:prstGeom>
          <a:solidFill>
            <a:srgbClr val="CCFF33">
              <a:alpha val="65882"/>
            </a:srgbClr>
          </a:solidFill>
        </p:spPr>
        <p:style>
          <a:lnRef idx="1">
            <a:schemeClr val="accent1"/>
          </a:lnRef>
          <a:fillRef idx="2">
            <a:schemeClr val="accent1"/>
          </a:fillRef>
          <a:effectRef idx="1">
            <a:schemeClr val="accent1"/>
          </a:effectRef>
          <a:fontRef idx="minor">
            <a:schemeClr val="dk1"/>
          </a:fontRef>
        </p:style>
        <p:txBody>
          <a:bodyPr vert="eaVert" anchor="ctr"/>
          <a:lstStyle/>
          <a:p>
            <a:pPr algn="ctr">
              <a:defRPr/>
            </a:pPr>
            <a:r>
              <a:rPr lang="zh-CN" altLang="en-US" b="1" dirty="0"/>
              <a:t>高性能</a:t>
            </a:r>
          </a:p>
        </p:txBody>
      </p:sp>
      <p:sp>
        <p:nvSpPr>
          <p:cNvPr id="106" name="椭圆 105"/>
          <p:cNvSpPr/>
          <p:nvPr/>
        </p:nvSpPr>
        <p:spPr>
          <a:xfrm>
            <a:off x="5143500" y="3071813"/>
            <a:ext cx="1000125" cy="3143250"/>
          </a:xfrm>
          <a:prstGeom prst="ellipse">
            <a:avLst/>
          </a:prstGeom>
          <a:solidFill>
            <a:srgbClr val="CCFF33">
              <a:alpha val="65882"/>
            </a:srgbClr>
          </a:solidFill>
        </p:spPr>
        <p:style>
          <a:lnRef idx="1">
            <a:schemeClr val="accent1"/>
          </a:lnRef>
          <a:fillRef idx="2">
            <a:schemeClr val="accent1"/>
          </a:fillRef>
          <a:effectRef idx="1">
            <a:schemeClr val="accent1"/>
          </a:effectRef>
          <a:fontRef idx="minor">
            <a:schemeClr val="dk1"/>
          </a:fontRef>
        </p:style>
        <p:txBody>
          <a:bodyPr vert="eaVert" anchor="ctr"/>
          <a:lstStyle/>
          <a:p>
            <a:pPr algn="ctr">
              <a:defRPr/>
            </a:pPr>
            <a:r>
              <a:rPr lang="zh-CN" altLang="en-US" b="1" dirty="0"/>
              <a:t>高质量</a:t>
            </a:r>
          </a:p>
        </p:txBody>
      </p:sp>
      <p:sp>
        <p:nvSpPr>
          <p:cNvPr id="107" name="椭圆 106"/>
          <p:cNvSpPr/>
          <p:nvPr/>
        </p:nvSpPr>
        <p:spPr>
          <a:xfrm>
            <a:off x="7588250" y="3143250"/>
            <a:ext cx="1000125" cy="3143250"/>
          </a:xfrm>
          <a:prstGeom prst="ellipse">
            <a:avLst/>
          </a:prstGeom>
          <a:solidFill>
            <a:srgbClr val="CCFF33">
              <a:alpha val="65882"/>
            </a:srgbClr>
          </a:solidFill>
        </p:spPr>
        <p:style>
          <a:lnRef idx="1">
            <a:schemeClr val="accent1"/>
          </a:lnRef>
          <a:fillRef idx="2">
            <a:schemeClr val="accent1"/>
          </a:fillRef>
          <a:effectRef idx="1">
            <a:schemeClr val="accent1"/>
          </a:effectRef>
          <a:fontRef idx="minor">
            <a:schemeClr val="dk1"/>
          </a:fontRef>
        </p:style>
        <p:txBody>
          <a:bodyPr vert="eaVert" anchor="ctr"/>
          <a:lstStyle/>
          <a:p>
            <a:pPr algn="ctr">
              <a:defRPr/>
            </a:pPr>
            <a:r>
              <a:rPr lang="zh-CN" altLang="en-US" b="1" dirty="0"/>
              <a:t>稳定可靠</a:t>
            </a:r>
          </a:p>
        </p:txBody>
      </p:sp>
    </p:spTree>
    <p:extLst>
      <p:ext uri="{BB962C8B-B14F-4D97-AF65-F5344CB8AC3E}">
        <p14:creationId xmlns:p14="http://schemas.microsoft.com/office/powerpoint/2010/main" val="1119978195"/>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box(in)">
                                      <p:cBhvr>
                                        <p:cTn id="7" dur="500"/>
                                        <p:tgtEl>
                                          <p:spTgt spid="1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dissolve">
                                      <p:cBhvr>
                                        <p:cTn id="12" dur="500"/>
                                        <p:tgtEl>
                                          <p:spTgt spid="1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dissolve">
                                      <p:cBhvr>
                                        <p:cTn id="17" dur="500"/>
                                        <p:tgtEl>
                                          <p:spTgt spid="1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dissolve">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98"/>
          <p:cNvGrpSpPr>
            <a:grpSpLocks/>
          </p:cNvGrpSpPr>
          <p:nvPr/>
        </p:nvGrpSpPr>
        <p:grpSpPr bwMode="auto">
          <a:xfrm>
            <a:off x="4143375" y="3071813"/>
            <a:ext cx="5000625" cy="2857500"/>
            <a:chOff x="4214810" y="3071810"/>
            <a:chExt cx="4786346" cy="2857520"/>
          </a:xfrm>
        </p:grpSpPr>
        <p:sp>
          <p:nvSpPr>
            <p:cNvPr id="24650" name="圆角矩形 105"/>
            <p:cNvSpPr>
              <a:spLocks noChangeArrowheads="1"/>
            </p:cNvSpPr>
            <p:nvPr/>
          </p:nvSpPr>
          <p:spPr bwMode="auto">
            <a:xfrm>
              <a:off x="4214810" y="3071810"/>
              <a:ext cx="4786346" cy="285752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pPr algn="ctr"/>
              <a:r>
                <a:rPr lang="zh-CN" altLang="en-US">
                  <a:latin typeface="Arial" pitchFamily="34" charset="0"/>
                  <a:ea typeface="宋体" pitchFamily="2" charset="-122"/>
                </a:rPr>
                <a:t>逻辑流构件</a:t>
              </a:r>
            </a:p>
          </p:txBody>
        </p:sp>
        <p:grpSp>
          <p:nvGrpSpPr>
            <p:cNvPr id="24651" name="组合 104"/>
            <p:cNvGrpSpPr>
              <a:grpSpLocks/>
            </p:cNvGrpSpPr>
            <p:nvPr/>
          </p:nvGrpSpPr>
          <p:grpSpPr bwMode="auto">
            <a:xfrm>
              <a:off x="4286067" y="3714753"/>
              <a:ext cx="4643651" cy="1857387"/>
              <a:chOff x="4000496" y="3786190"/>
              <a:chExt cx="4643651" cy="1876425"/>
            </a:xfrm>
          </p:grpSpPr>
          <p:grpSp>
            <p:nvGrpSpPr>
              <p:cNvPr id="24652" name="Group 4"/>
              <p:cNvGrpSpPr>
                <a:grpSpLocks/>
              </p:cNvGrpSpPr>
              <p:nvPr/>
            </p:nvGrpSpPr>
            <p:grpSpPr bwMode="auto">
              <a:xfrm>
                <a:off x="4000496" y="3786190"/>
                <a:ext cx="4643651" cy="1876425"/>
                <a:chOff x="1022" y="2228"/>
                <a:chExt cx="3343" cy="1182"/>
              </a:xfrm>
            </p:grpSpPr>
            <p:sp>
              <p:nvSpPr>
                <p:cNvPr id="77" name="AutoShape 5"/>
                <p:cNvSpPr>
                  <a:spLocks noChangeArrowheads="1"/>
                </p:cNvSpPr>
                <p:nvPr/>
              </p:nvSpPr>
              <p:spPr bwMode="auto">
                <a:xfrm>
                  <a:off x="1022" y="2228"/>
                  <a:ext cx="3343" cy="318"/>
                </a:xfrm>
                <a:prstGeom prst="leftRightArrow">
                  <a:avLst>
                    <a:gd name="adj1" fmla="val 61120"/>
                    <a:gd name="adj2" fmla="val 77500"/>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eaLnBrk="0" hangingPunct="0">
                    <a:defRPr/>
                  </a:pPr>
                  <a:r>
                    <a:rPr lang="zh-CN" altLang="en-US" b="1" dirty="0">
                      <a:solidFill>
                        <a:schemeClr val="tx1"/>
                      </a:solidFill>
                    </a:rPr>
                    <a:t>数据上下文</a:t>
                  </a:r>
                  <a:endParaRPr lang="en-US" altLang="zh-CN" b="1" dirty="0">
                    <a:solidFill>
                      <a:schemeClr val="tx1"/>
                    </a:solidFill>
                    <a:latin typeface="Courier New" pitchFamily="49" charset="0"/>
                  </a:endParaRPr>
                </a:p>
              </p:txBody>
            </p:sp>
            <p:grpSp>
              <p:nvGrpSpPr>
                <p:cNvPr id="24657" name="Group 6"/>
                <p:cNvGrpSpPr>
                  <a:grpSpLocks/>
                </p:cNvGrpSpPr>
                <p:nvPr/>
              </p:nvGrpSpPr>
              <p:grpSpPr bwMode="auto">
                <a:xfrm>
                  <a:off x="1224" y="2957"/>
                  <a:ext cx="2881" cy="453"/>
                  <a:chOff x="1020" y="3158"/>
                  <a:chExt cx="749" cy="114"/>
                </a:xfrm>
              </p:grpSpPr>
              <p:pic>
                <p:nvPicPr>
                  <p:cNvPr id="24662" name="Picture 7" descr="invoke5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 y="3158"/>
                    <a:ext cx="11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63" name="Picture 8" descr="invoke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3" y="3161"/>
                    <a:ext cx="136"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64" name="Picture 9" descr="subproc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 y="3158"/>
                    <a:ext cx="114"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65" name="Picture 10" descr="invoke5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158"/>
                    <a:ext cx="11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66" name="AutoShape 11"/>
                  <p:cNvCxnSpPr>
                    <a:cxnSpLocks noChangeShapeType="1"/>
                  </p:cNvCxnSpPr>
                  <p:nvPr/>
                </p:nvCxnSpPr>
                <p:spPr bwMode="auto">
                  <a:xfrm>
                    <a:off x="1134" y="3215"/>
                    <a:ext cx="9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67" name="AutoShape 12"/>
                  <p:cNvCxnSpPr>
                    <a:cxnSpLocks noChangeShapeType="1"/>
                  </p:cNvCxnSpPr>
                  <p:nvPr/>
                </p:nvCxnSpPr>
                <p:spPr bwMode="auto">
                  <a:xfrm>
                    <a:off x="1334" y="3215"/>
                    <a:ext cx="9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68" name="AutoShape 13"/>
                  <p:cNvCxnSpPr>
                    <a:cxnSpLocks noChangeShapeType="1"/>
                  </p:cNvCxnSpPr>
                  <p:nvPr/>
                </p:nvCxnSpPr>
                <p:spPr bwMode="auto">
                  <a:xfrm flipV="1">
                    <a:off x="1539" y="3214"/>
                    <a:ext cx="94"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24658" name="AutoShape 14"/>
                <p:cNvCxnSpPr>
                  <a:cxnSpLocks noChangeShapeType="1"/>
                </p:cNvCxnSpPr>
                <p:nvPr/>
              </p:nvCxnSpPr>
              <p:spPr bwMode="auto">
                <a:xfrm>
                  <a:off x="1426" y="2478"/>
                  <a:ext cx="4" cy="46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659" name="AutoShape 15"/>
                <p:cNvCxnSpPr>
                  <a:cxnSpLocks noChangeShapeType="1"/>
                </p:cNvCxnSpPr>
                <p:nvPr/>
              </p:nvCxnSpPr>
              <p:spPr bwMode="auto">
                <a:xfrm>
                  <a:off x="2222" y="2503"/>
                  <a:ext cx="4" cy="46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660" name="AutoShape 16"/>
                <p:cNvCxnSpPr>
                  <a:cxnSpLocks noChangeShapeType="1"/>
                </p:cNvCxnSpPr>
                <p:nvPr/>
              </p:nvCxnSpPr>
              <p:spPr bwMode="auto">
                <a:xfrm>
                  <a:off x="3015" y="2503"/>
                  <a:ext cx="4" cy="46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4661" name="AutoShape 17"/>
                <p:cNvCxnSpPr>
                  <a:cxnSpLocks noChangeShapeType="1"/>
                </p:cNvCxnSpPr>
                <p:nvPr/>
              </p:nvCxnSpPr>
              <p:spPr bwMode="auto">
                <a:xfrm>
                  <a:off x="3855" y="2503"/>
                  <a:ext cx="4" cy="46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sp>
            <p:nvSpPr>
              <p:cNvPr id="24653" name="TextBox 99"/>
              <p:cNvSpPr txBox="1">
                <a:spLocks noChangeArrowheads="1"/>
              </p:cNvSpPr>
              <p:nvPr/>
            </p:nvSpPr>
            <p:spPr bwMode="auto">
              <a:xfrm>
                <a:off x="4312188" y="4400996"/>
                <a:ext cx="5180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200"/>
                  <a:t>SDO</a:t>
                </a:r>
                <a:endParaRPr lang="zh-CN" altLang="en-US" sz="1200"/>
              </a:p>
            </p:txBody>
          </p:sp>
          <p:sp>
            <p:nvSpPr>
              <p:cNvPr id="24654" name="TextBox 100"/>
              <p:cNvSpPr txBox="1">
                <a:spLocks noChangeArrowheads="1"/>
              </p:cNvSpPr>
              <p:nvPr/>
            </p:nvSpPr>
            <p:spPr bwMode="auto">
              <a:xfrm>
                <a:off x="5342652" y="4415064"/>
                <a:ext cx="6046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200"/>
                  <a:t>POJO</a:t>
                </a:r>
                <a:endParaRPr lang="zh-CN" altLang="en-US" sz="1200"/>
              </a:p>
            </p:txBody>
          </p:sp>
          <p:sp>
            <p:nvSpPr>
              <p:cNvPr id="24655" name="TextBox 101"/>
              <p:cNvSpPr txBox="1">
                <a:spLocks noChangeArrowheads="1"/>
              </p:cNvSpPr>
              <p:nvPr/>
            </p:nvSpPr>
            <p:spPr bwMode="auto">
              <a:xfrm>
                <a:off x="6355754" y="4429132"/>
                <a:ext cx="8971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sz="1200"/>
                  <a:t>XML DOM</a:t>
                </a:r>
                <a:endParaRPr lang="zh-CN" altLang="en-US" sz="1200"/>
              </a:p>
            </p:txBody>
          </p:sp>
        </p:grpSp>
      </p:grpSp>
      <p:sp>
        <p:nvSpPr>
          <p:cNvPr id="2" name="标题 1"/>
          <p:cNvSpPr>
            <a:spLocks noGrp="1"/>
          </p:cNvSpPr>
          <p:nvPr>
            <p:ph type="title"/>
          </p:nvPr>
        </p:nvSpPr>
        <p:spPr/>
        <p:txBody>
          <a:bodyPr/>
          <a:lstStyle/>
          <a:p>
            <a:pPr>
              <a:defRPr/>
            </a:pPr>
            <a:r>
              <a:rPr lang="zh-CN" altLang="en-US" dirty="0" smtClean="0"/>
              <a:t>构件层</a:t>
            </a:r>
            <a:r>
              <a:rPr lang="en-US" altLang="zh-CN" dirty="0" smtClean="0"/>
              <a:t>-</a:t>
            </a:r>
            <a:r>
              <a:rPr lang="zh-CN" altLang="en-US" dirty="0" smtClean="0"/>
              <a:t>构件实现技术</a:t>
            </a:r>
            <a:endParaRPr lang="zh-CN" altLang="en-US" dirty="0"/>
          </a:p>
        </p:txBody>
      </p:sp>
      <p:sp>
        <p:nvSpPr>
          <p:cNvPr id="103" name="内容占位符 102"/>
          <p:cNvSpPr>
            <a:spLocks noGrp="1"/>
          </p:cNvSpPr>
          <p:nvPr>
            <p:ph idx="1"/>
          </p:nvPr>
        </p:nvSpPr>
        <p:spPr>
          <a:xfrm>
            <a:off x="250825" y="2928938"/>
            <a:ext cx="3821113" cy="3429000"/>
          </a:xfrm>
        </p:spPr>
        <p:txBody>
          <a:bodyPr/>
          <a:lstStyle/>
          <a:p>
            <a:pPr>
              <a:defRPr/>
            </a:pPr>
            <a:r>
              <a:rPr lang="en-US" altLang="zh-CN" sz="2400" dirty="0" smtClean="0"/>
              <a:t>Java</a:t>
            </a:r>
            <a:r>
              <a:rPr lang="zh-CN" altLang="en-US" sz="2400" dirty="0" smtClean="0"/>
              <a:t>实现</a:t>
            </a:r>
            <a:endParaRPr lang="en-US" altLang="zh-CN" sz="2400" dirty="0" smtClean="0"/>
          </a:p>
          <a:p>
            <a:pPr>
              <a:defRPr/>
            </a:pPr>
            <a:r>
              <a:rPr lang="zh-CN" altLang="en-US" sz="2400" dirty="0" smtClean="0"/>
              <a:t>逻辑流构件</a:t>
            </a:r>
            <a:endParaRPr lang="en-US" altLang="zh-CN" sz="2400" dirty="0" smtClean="0"/>
          </a:p>
          <a:p>
            <a:pPr lvl="1">
              <a:defRPr/>
            </a:pPr>
            <a:r>
              <a:rPr lang="zh-CN" altLang="en-US" sz="2000" dirty="0" smtClean="0"/>
              <a:t>组装服务、逻辑流、运算构件</a:t>
            </a:r>
            <a:endParaRPr lang="en-US" altLang="zh-CN" sz="2000" dirty="0" smtClean="0"/>
          </a:p>
          <a:p>
            <a:pPr lvl="1">
              <a:defRPr/>
            </a:pPr>
            <a:r>
              <a:rPr lang="zh-CN" altLang="en-US" sz="2000" dirty="0" smtClean="0"/>
              <a:t>支持多返回值</a:t>
            </a:r>
            <a:endParaRPr lang="en-US" altLang="zh-CN" sz="2000" dirty="0" smtClean="0"/>
          </a:p>
        </p:txBody>
      </p:sp>
      <p:grpSp>
        <p:nvGrpSpPr>
          <p:cNvPr id="24581" name="组合 89"/>
          <p:cNvGrpSpPr>
            <a:grpSpLocks/>
          </p:cNvGrpSpPr>
          <p:nvPr/>
        </p:nvGrpSpPr>
        <p:grpSpPr bwMode="auto">
          <a:xfrm>
            <a:off x="327025" y="1214438"/>
            <a:ext cx="1143000" cy="1519237"/>
            <a:chOff x="326678" y="1260142"/>
            <a:chExt cx="1143008" cy="2214578"/>
          </a:xfrm>
        </p:grpSpPr>
        <p:sp>
          <p:nvSpPr>
            <p:cNvPr id="24645"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4646"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4582" name="组合 42"/>
          <p:cNvGrpSpPr>
            <a:grpSpLocks/>
          </p:cNvGrpSpPr>
          <p:nvPr/>
        </p:nvGrpSpPr>
        <p:grpSpPr bwMode="auto">
          <a:xfrm>
            <a:off x="7358063" y="1000125"/>
            <a:ext cx="1357312" cy="1714500"/>
            <a:chOff x="7215166" y="972120"/>
            <a:chExt cx="1428750" cy="2885489"/>
          </a:xfrm>
        </p:grpSpPr>
        <p:sp>
          <p:nvSpPr>
            <p:cNvPr id="24641"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4642"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4643"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4644"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4583" name="组合 86"/>
          <p:cNvGrpSpPr>
            <a:grpSpLocks/>
          </p:cNvGrpSpPr>
          <p:nvPr/>
        </p:nvGrpSpPr>
        <p:grpSpPr bwMode="auto">
          <a:xfrm>
            <a:off x="2924175" y="1000125"/>
            <a:ext cx="1233488" cy="1714500"/>
            <a:chOff x="2911057" y="1000108"/>
            <a:chExt cx="1232315" cy="1714512"/>
          </a:xfrm>
        </p:grpSpPr>
        <p:sp>
          <p:nvSpPr>
            <p:cNvPr id="24629"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4630" name="Group 36"/>
            <p:cNvGrpSpPr>
              <a:grpSpLocks/>
            </p:cNvGrpSpPr>
            <p:nvPr/>
          </p:nvGrpSpPr>
          <p:grpSpPr bwMode="auto">
            <a:xfrm>
              <a:off x="3041322" y="1434450"/>
              <a:ext cx="900000" cy="1235368"/>
              <a:chOff x="1915" y="1110"/>
              <a:chExt cx="485" cy="1012"/>
            </a:xfrm>
          </p:grpSpPr>
          <p:pic>
            <p:nvPicPr>
              <p:cNvPr id="24631" name="Picture 241" descr="router_activity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2" name="Picture 242" descr="manual_activity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3" name="Picture 243" descr="auto_activity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4" name="Picture 244" descr="manual_activity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35"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4636" name="Picture 246" descr="manual_activity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637"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638"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639"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640"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4584" name="组合 99"/>
          <p:cNvGrpSpPr>
            <a:grpSpLocks/>
          </p:cNvGrpSpPr>
          <p:nvPr/>
        </p:nvGrpSpPr>
        <p:grpSpPr bwMode="auto">
          <a:xfrm>
            <a:off x="4313238" y="1000125"/>
            <a:ext cx="1322387" cy="1714500"/>
            <a:chOff x="4250510" y="1000108"/>
            <a:chExt cx="1321622" cy="2500330"/>
          </a:xfrm>
        </p:grpSpPr>
        <p:sp>
          <p:nvSpPr>
            <p:cNvPr id="24605"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4606" name="Group 36"/>
            <p:cNvGrpSpPr>
              <a:grpSpLocks/>
            </p:cNvGrpSpPr>
            <p:nvPr/>
          </p:nvGrpSpPr>
          <p:grpSpPr bwMode="auto">
            <a:xfrm>
              <a:off x="4291833" y="1914158"/>
              <a:ext cx="1248777" cy="993549"/>
              <a:chOff x="934" y="799"/>
              <a:chExt cx="3891" cy="3149"/>
            </a:xfrm>
          </p:grpSpPr>
          <p:grpSp>
            <p:nvGrpSpPr>
              <p:cNvPr id="24607" name="Group 33"/>
              <p:cNvGrpSpPr>
                <a:grpSpLocks/>
              </p:cNvGrpSpPr>
              <p:nvPr/>
            </p:nvGrpSpPr>
            <p:grpSpPr bwMode="auto">
              <a:xfrm>
                <a:off x="934" y="931"/>
                <a:ext cx="3891" cy="3017"/>
                <a:chOff x="884" y="845"/>
                <a:chExt cx="3891" cy="3017"/>
              </a:xfrm>
            </p:grpSpPr>
            <p:grpSp>
              <p:nvGrpSpPr>
                <p:cNvPr id="24610" name="Group 28"/>
                <p:cNvGrpSpPr>
                  <a:grpSpLocks/>
                </p:cNvGrpSpPr>
                <p:nvPr/>
              </p:nvGrpSpPr>
              <p:grpSpPr bwMode="auto">
                <a:xfrm>
                  <a:off x="884" y="845"/>
                  <a:ext cx="3891" cy="2768"/>
                  <a:chOff x="844" y="885"/>
                  <a:chExt cx="3891" cy="2768"/>
                </a:xfrm>
              </p:grpSpPr>
              <p:grpSp>
                <p:nvGrpSpPr>
                  <p:cNvPr id="24612"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4626"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4627"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4628"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4613"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4614"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4615"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4616"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4617"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4618"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4619"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4620" name="AutoShape 23"/>
                  <p:cNvCxnSpPr>
                    <a:cxnSpLocks noChangeShapeType="1"/>
                    <a:stCxn id="24614" idx="2"/>
                    <a:endCxn id="24615"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21" name="AutoShape 24"/>
                  <p:cNvCxnSpPr>
                    <a:cxnSpLocks noChangeShapeType="1"/>
                    <a:stCxn id="24614" idx="2"/>
                    <a:endCxn id="24616"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22" name="AutoShape 25"/>
                  <p:cNvCxnSpPr>
                    <a:cxnSpLocks noChangeShapeType="1"/>
                    <a:stCxn id="24614" idx="2"/>
                    <a:endCxn id="24617"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23" name="AutoShape 26"/>
                  <p:cNvCxnSpPr>
                    <a:cxnSpLocks noChangeShapeType="1"/>
                    <a:stCxn id="24614" idx="2"/>
                    <a:endCxn id="24618"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24" name="AutoShape 27"/>
                  <p:cNvCxnSpPr>
                    <a:cxnSpLocks noChangeShapeType="1"/>
                    <a:stCxn id="24614" idx="2"/>
                    <a:endCxn id="24619"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4611"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4608"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4609"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4585" name="组合 100"/>
          <p:cNvGrpSpPr>
            <a:grpSpLocks/>
          </p:cNvGrpSpPr>
          <p:nvPr/>
        </p:nvGrpSpPr>
        <p:grpSpPr bwMode="auto">
          <a:xfrm>
            <a:off x="5791200" y="1000125"/>
            <a:ext cx="1411288" cy="1714500"/>
            <a:chOff x="5732838" y="1000108"/>
            <a:chExt cx="1410930" cy="2500330"/>
          </a:xfrm>
        </p:grpSpPr>
        <p:sp>
          <p:nvSpPr>
            <p:cNvPr id="24600"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4601" name="图片 72" descr="springSource.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图片 82" descr="subprocess.gif"/>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3"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4604" name="图片 87" descr="images.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6" name="组合 97"/>
          <p:cNvGrpSpPr>
            <a:grpSpLocks/>
          </p:cNvGrpSpPr>
          <p:nvPr/>
        </p:nvGrpSpPr>
        <p:grpSpPr bwMode="auto">
          <a:xfrm>
            <a:off x="1625600" y="1000125"/>
            <a:ext cx="1143000" cy="1714500"/>
            <a:chOff x="1571604" y="1000108"/>
            <a:chExt cx="1143008" cy="2500330"/>
          </a:xfrm>
        </p:grpSpPr>
        <p:sp>
          <p:nvSpPr>
            <p:cNvPr id="24589"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4593"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285750" y="944563"/>
            <a:ext cx="5429250"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7286625" y="939800"/>
            <a:ext cx="1571625"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59766868"/>
      </p:ext>
    </p:extLst>
  </p:cSld>
  <p:clrMapOvr>
    <a:masterClrMapping/>
  </p:clrMapOvr>
  <p:transition spd="slow">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服务层</a:t>
            </a:r>
            <a:r>
              <a:rPr lang="en-US" altLang="zh-CN" dirty="0" smtClean="0"/>
              <a:t>-</a:t>
            </a:r>
            <a:r>
              <a:rPr lang="zh-CN" altLang="en-US" dirty="0" smtClean="0"/>
              <a:t>为什么使用</a:t>
            </a:r>
            <a:r>
              <a:rPr lang="en-US" altLang="zh-CN" dirty="0" smtClean="0"/>
              <a:t>SCA</a:t>
            </a:r>
            <a:endParaRPr lang="zh-CN" altLang="en-US" dirty="0"/>
          </a:p>
        </p:txBody>
      </p:sp>
      <p:grpSp>
        <p:nvGrpSpPr>
          <p:cNvPr id="25603" name="组合 89"/>
          <p:cNvGrpSpPr>
            <a:grpSpLocks/>
          </p:cNvGrpSpPr>
          <p:nvPr/>
        </p:nvGrpSpPr>
        <p:grpSpPr bwMode="auto">
          <a:xfrm>
            <a:off x="327025" y="1214438"/>
            <a:ext cx="1143000" cy="1519237"/>
            <a:chOff x="326678" y="1260142"/>
            <a:chExt cx="1143008" cy="2214578"/>
          </a:xfrm>
        </p:grpSpPr>
        <p:sp>
          <p:nvSpPr>
            <p:cNvPr id="25696"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5697"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5604" name="组合 42"/>
          <p:cNvGrpSpPr>
            <a:grpSpLocks/>
          </p:cNvGrpSpPr>
          <p:nvPr/>
        </p:nvGrpSpPr>
        <p:grpSpPr bwMode="auto">
          <a:xfrm>
            <a:off x="7358063" y="1000125"/>
            <a:ext cx="1357312" cy="1714500"/>
            <a:chOff x="7215166" y="972120"/>
            <a:chExt cx="1428750" cy="2885489"/>
          </a:xfrm>
        </p:grpSpPr>
        <p:sp>
          <p:nvSpPr>
            <p:cNvPr id="25692"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5693"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5694"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5695"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5605" name="组合 86"/>
          <p:cNvGrpSpPr>
            <a:grpSpLocks/>
          </p:cNvGrpSpPr>
          <p:nvPr/>
        </p:nvGrpSpPr>
        <p:grpSpPr bwMode="auto">
          <a:xfrm>
            <a:off x="2924175" y="1000125"/>
            <a:ext cx="1233488" cy="1714500"/>
            <a:chOff x="2911057" y="1000108"/>
            <a:chExt cx="1232315" cy="1714512"/>
          </a:xfrm>
        </p:grpSpPr>
        <p:sp>
          <p:nvSpPr>
            <p:cNvPr id="25680"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5681" name="Group 36"/>
            <p:cNvGrpSpPr>
              <a:grpSpLocks/>
            </p:cNvGrpSpPr>
            <p:nvPr/>
          </p:nvGrpSpPr>
          <p:grpSpPr bwMode="auto">
            <a:xfrm>
              <a:off x="3041322" y="1434450"/>
              <a:ext cx="900000" cy="1235368"/>
              <a:chOff x="1915" y="1110"/>
              <a:chExt cx="485" cy="1012"/>
            </a:xfrm>
          </p:grpSpPr>
          <p:pic>
            <p:nvPicPr>
              <p:cNvPr id="25682"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3"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4"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5"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86"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5687"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688"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89"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90"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91"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5606" name="组合 99"/>
          <p:cNvGrpSpPr>
            <a:grpSpLocks/>
          </p:cNvGrpSpPr>
          <p:nvPr/>
        </p:nvGrpSpPr>
        <p:grpSpPr bwMode="auto">
          <a:xfrm>
            <a:off x="4313238" y="1000125"/>
            <a:ext cx="1322387" cy="1714500"/>
            <a:chOff x="4250510" y="1000108"/>
            <a:chExt cx="1321622" cy="2500330"/>
          </a:xfrm>
        </p:grpSpPr>
        <p:sp>
          <p:nvSpPr>
            <p:cNvPr id="25656"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5657" name="Group 36"/>
            <p:cNvGrpSpPr>
              <a:grpSpLocks/>
            </p:cNvGrpSpPr>
            <p:nvPr/>
          </p:nvGrpSpPr>
          <p:grpSpPr bwMode="auto">
            <a:xfrm>
              <a:off x="4291833" y="1914158"/>
              <a:ext cx="1248777" cy="993549"/>
              <a:chOff x="934" y="799"/>
              <a:chExt cx="3891" cy="3149"/>
            </a:xfrm>
          </p:grpSpPr>
          <p:grpSp>
            <p:nvGrpSpPr>
              <p:cNvPr id="25658" name="Group 33"/>
              <p:cNvGrpSpPr>
                <a:grpSpLocks/>
              </p:cNvGrpSpPr>
              <p:nvPr/>
            </p:nvGrpSpPr>
            <p:grpSpPr bwMode="auto">
              <a:xfrm>
                <a:off x="934" y="931"/>
                <a:ext cx="3891" cy="3017"/>
                <a:chOff x="884" y="845"/>
                <a:chExt cx="3891" cy="3017"/>
              </a:xfrm>
            </p:grpSpPr>
            <p:grpSp>
              <p:nvGrpSpPr>
                <p:cNvPr id="25661" name="Group 28"/>
                <p:cNvGrpSpPr>
                  <a:grpSpLocks/>
                </p:cNvGrpSpPr>
                <p:nvPr/>
              </p:nvGrpSpPr>
              <p:grpSpPr bwMode="auto">
                <a:xfrm>
                  <a:off x="884" y="845"/>
                  <a:ext cx="3891" cy="2768"/>
                  <a:chOff x="844" y="885"/>
                  <a:chExt cx="3891" cy="2768"/>
                </a:xfrm>
              </p:grpSpPr>
              <p:grpSp>
                <p:nvGrpSpPr>
                  <p:cNvPr id="25663"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5677"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5678"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5679"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5664"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5665"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5666"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5667"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5668"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5669"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5670"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5671" name="AutoShape 23"/>
                  <p:cNvCxnSpPr>
                    <a:cxnSpLocks noChangeShapeType="1"/>
                    <a:stCxn id="25665" idx="2"/>
                    <a:endCxn id="25666"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72" name="AutoShape 24"/>
                  <p:cNvCxnSpPr>
                    <a:cxnSpLocks noChangeShapeType="1"/>
                    <a:stCxn id="25665" idx="2"/>
                    <a:endCxn id="25667"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73" name="AutoShape 25"/>
                  <p:cNvCxnSpPr>
                    <a:cxnSpLocks noChangeShapeType="1"/>
                    <a:stCxn id="25665" idx="2"/>
                    <a:endCxn id="25668"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74" name="AutoShape 26"/>
                  <p:cNvCxnSpPr>
                    <a:cxnSpLocks noChangeShapeType="1"/>
                    <a:stCxn id="25665" idx="2"/>
                    <a:endCxn id="25669"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75" name="AutoShape 27"/>
                  <p:cNvCxnSpPr>
                    <a:cxnSpLocks noChangeShapeType="1"/>
                    <a:stCxn id="25665" idx="2"/>
                    <a:endCxn id="25670"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5662"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5659"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5660"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5607" name="组合 100"/>
          <p:cNvGrpSpPr>
            <a:grpSpLocks/>
          </p:cNvGrpSpPr>
          <p:nvPr/>
        </p:nvGrpSpPr>
        <p:grpSpPr bwMode="auto">
          <a:xfrm>
            <a:off x="5791200" y="1000125"/>
            <a:ext cx="1411288" cy="1714500"/>
            <a:chOff x="5732838" y="1000108"/>
            <a:chExt cx="1410930" cy="2500330"/>
          </a:xfrm>
        </p:grpSpPr>
        <p:sp>
          <p:nvSpPr>
            <p:cNvPr id="25651"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5652"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3"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54"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5655"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08" name="组合 97"/>
          <p:cNvGrpSpPr>
            <a:grpSpLocks/>
          </p:cNvGrpSpPr>
          <p:nvPr/>
        </p:nvGrpSpPr>
        <p:grpSpPr bwMode="auto">
          <a:xfrm>
            <a:off x="1625600" y="1000125"/>
            <a:ext cx="1143000" cy="1714500"/>
            <a:chOff x="1571604" y="1000108"/>
            <a:chExt cx="1143008" cy="2500330"/>
          </a:xfrm>
        </p:grpSpPr>
        <p:sp>
          <p:nvSpPr>
            <p:cNvPr id="25640"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564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285750" y="944563"/>
            <a:ext cx="3929063"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5715000" y="939800"/>
            <a:ext cx="3143250"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内容占位符 110"/>
          <p:cNvSpPr>
            <a:spLocks noGrp="1"/>
          </p:cNvSpPr>
          <p:nvPr>
            <p:ph idx="1"/>
          </p:nvPr>
        </p:nvSpPr>
        <p:spPr>
          <a:xfrm>
            <a:off x="611188" y="3000375"/>
            <a:ext cx="4246562" cy="3214688"/>
          </a:xfrm>
        </p:spPr>
        <p:txBody>
          <a:bodyPr/>
          <a:lstStyle/>
          <a:p>
            <a:pPr>
              <a:lnSpc>
                <a:spcPct val="90000"/>
              </a:lnSpc>
              <a:defRPr/>
            </a:pPr>
            <a:r>
              <a:rPr lang="zh-CN" altLang="en-US" sz="2000" dirty="0" smtClean="0"/>
              <a:t>提供了灵活性</a:t>
            </a:r>
            <a:endParaRPr lang="en-US" altLang="zh-CN" sz="2000" dirty="0" smtClean="0"/>
          </a:p>
          <a:p>
            <a:pPr lvl="1">
              <a:lnSpc>
                <a:spcPct val="90000"/>
              </a:lnSpc>
              <a:defRPr/>
            </a:pPr>
            <a:r>
              <a:rPr lang="zh-CN" altLang="en-US" sz="1800" dirty="0" smtClean="0"/>
              <a:t>基于接口的编程</a:t>
            </a:r>
            <a:endParaRPr lang="en-US" altLang="zh-CN" sz="1800" dirty="0" smtClean="0"/>
          </a:p>
          <a:p>
            <a:pPr lvl="1">
              <a:lnSpc>
                <a:spcPct val="90000"/>
              </a:lnSpc>
              <a:defRPr/>
            </a:pPr>
            <a:r>
              <a:rPr lang="zh-CN" altLang="en-US" sz="1800" dirty="0" smtClean="0"/>
              <a:t>灵活的协议绑定机制</a:t>
            </a:r>
            <a:endParaRPr lang="en-US" altLang="zh-CN" sz="1800" dirty="0" smtClean="0"/>
          </a:p>
          <a:p>
            <a:pPr>
              <a:lnSpc>
                <a:spcPct val="90000"/>
              </a:lnSpc>
              <a:defRPr/>
            </a:pPr>
            <a:r>
              <a:rPr lang="zh-CN" altLang="en-US" sz="2000" dirty="0" smtClean="0"/>
              <a:t>提升了可重用性</a:t>
            </a:r>
            <a:endParaRPr lang="en-US" altLang="zh-CN" sz="2000" dirty="0" smtClean="0"/>
          </a:p>
          <a:p>
            <a:pPr lvl="1">
              <a:lnSpc>
                <a:spcPct val="90000"/>
              </a:lnSpc>
              <a:defRPr/>
            </a:pPr>
            <a:r>
              <a:rPr lang="zh-CN" altLang="en-US" sz="1600" dirty="0" smtClean="0"/>
              <a:t>组合已经存在的构件</a:t>
            </a:r>
            <a:endParaRPr lang="en-US" altLang="zh-CN" sz="1600" dirty="0" smtClean="0"/>
          </a:p>
          <a:p>
            <a:pPr lvl="1">
              <a:lnSpc>
                <a:spcPct val="90000"/>
              </a:lnSpc>
              <a:defRPr/>
            </a:pPr>
            <a:r>
              <a:rPr lang="zh-CN" altLang="en-US" sz="1600" dirty="0" smtClean="0"/>
              <a:t>在应用间共享服务构件</a:t>
            </a:r>
            <a:endParaRPr lang="en-US" altLang="zh-CN" sz="1600" dirty="0" smtClean="0"/>
          </a:p>
          <a:p>
            <a:pPr>
              <a:lnSpc>
                <a:spcPct val="90000"/>
              </a:lnSpc>
              <a:defRPr/>
            </a:pPr>
            <a:r>
              <a:rPr lang="zh-CN" altLang="en-US" sz="2000" dirty="0" smtClean="0"/>
              <a:t>一致的架构模型</a:t>
            </a:r>
            <a:endParaRPr lang="en-US" altLang="zh-CN" sz="2400" dirty="0" smtClean="0"/>
          </a:p>
          <a:p>
            <a:pPr lvl="1">
              <a:defRPr/>
            </a:pPr>
            <a:endParaRPr lang="zh-CN" altLang="en-US" sz="2000" dirty="0"/>
          </a:p>
        </p:txBody>
      </p:sp>
      <p:grpSp>
        <p:nvGrpSpPr>
          <p:cNvPr id="25612" name="组合 71"/>
          <p:cNvGrpSpPr>
            <a:grpSpLocks/>
          </p:cNvGrpSpPr>
          <p:nvPr/>
        </p:nvGrpSpPr>
        <p:grpSpPr bwMode="auto">
          <a:xfrm>
            <a:off x="4572000" y="2746375"/>
            <a:ext cx="4329113" cy="3754438"/>
            <a:chOff x="4572000" y="2745616"/>
            <a:chExt cx="4329430" cy="3755218"/>
          </a:xfrm>
        </p:grpSpPr>
        <p:grpSp>
          <p:nvGrpSpPr>
            <p:cNvPr id="25613" name="Group 36"/>
            <p:cNvGrpSpPr>
              <a:grpSpLocks noChangeAspect="1"/>
            </p:cNvGrpSpPr>
            <p:nvPr/>
          </p:nvGrpSpPr>
          <p:grpSpPr bwMode="auto">
            <a:xfrm>
              <a:off x="4572000" y="3007064"/>
              <a:ext cx="4329430" cy="3493770"/>
              <a:chOff x="934" y="799"/>
              <a:chExt cx="3891" cy="3423"/>
            </a:xfrm>
          </p:grpSpPr>
          <p:grpSp>
            <p:nvGrpSpPr>
              <p:cNvPr id="25617" name="Group 33"/>
              <p:cNvGrpSpPr>
                <a:grpSpLocks/>
              </p:cNvGrpSpPr>
              <p:nvPr/>
            </p:nvGrpSpPr>
            <p:grpSpPr bwMode="auto">
              <a:xfrm>
                <a:off x="934" y="931"/>
                <a:ext cx="3891" cy="3291"/>
                <a:chOff x="884" y="845"/>
                <a:chExt cx="3891" cy="3291"/>
              </a:xfrm>
            </p:grpSpPr>
            <p:grpSp>
              <p:nvGrpSpPr>
                <p:cNvPr id="25620" name="Group 28"/>
                <p:cNvGrpSpPr>
                  <a:grpSpLocks/>
                </p:cNvGrpSpPr>
                <p:nvPr/>
              </p:nvGrpSpPr>
              <p:grpSpPr bwMode="auto">
                <a:xfrm>
                  <a:off x="884" y="845"/>
                  <a:ext cx="3891" cy="2768"/>
                  <a:chOff x="844" y="885"/>
                  <a:chExt cx="3891" cy="2768"/>
                </a:xfrm>
              </p:grpSpPr>
              <p:grpSp>
                <p:nvGrpSpPr>
                  <p:cNvPr id="25623" name="Group 15"/>
                  <p:cNvGrpSpPr>
                    <a:grpSpLocks/>
                  </p:cNvGrpSpPr>
                  <p:nvPr/>
                </p:nvGrpSpPr>
                <p:grpSpPr bwMode="auto">
                  <a:xfrm>
                    <a:off x="1418" y="885"/>
                    <a:ext cx="2766" cy="1678"/>
                    <a:chOff x="1338" y="981"/>
                    <a:chExt cx="2766" cy="1678"/>
                  </a:xfrm>
                </p:grpSpPr>
                <p:sp>
                  <p:nvSpPr>
                    <p:cNvPr id="25636" name="AutoShape 11"/>
                    <p:cNvSpPr>
                      <a:spLocks noChangeArrowheads="1"/>
                    </p:cNvSpPr>
                    <p:nvPr/>
                  </p:nvSpPr>
                  <p:spPr bwMode="auto">
                    <a:xfrm>
                      <a:off x="1655" y="981"/>
                      <a:ext cx="2178" cy="1678"/>
                    </a:xfrm>
                    <a:prstGeom prst="roundRect">
                      <a:avLst>
                        <a:gd name="adj" fmla="val 16667"/>
                      </a:avLst>
                    </a:prstGeom>
                    <a:solidFill>
                      <a:srgbClr val="3366FF"/>
                    </a:solidFill>
                    <a:ln w="9525">
                      <a:solidFill>
                        <a:schemeClr val="tx1"/>
                      </a:solidFill>
                      <a:round/>
                      <a:headEnd/>
                      <a:tailEnd/>
                    </a:ln>
                  </p:spPr>
                  <p:txBody>
                    <a:bodyPr wrap="none" anchor="ctr"/>
                    <a:lstStyle/>
                    <a:p>
                      <a:pPr algn="ctr"/>
                      <a:r>
                        <a:rPr lang="zh-CN" altLang="en-US" sz="1600"/>
                        <a:t>构件</a:t>
                      </a:r>
                      <a:endParaRPr lang="zh-CN" altLang="en-US" sz="2400"/>
                    </a:p>
                    <a:p>
                      <a:pPr algn="ctr"/>
                      <a:r>
                        <a:rPr lang="en-US" altLang="zh-CN" sz="1600"/>
                        <a:t>Component</a:t>
                      </a:r>
                      <a:endParaRPr lang="en-US" altLang="zh-CN" sz="2400"/>
                    </a:p>
                  </p:txBody>
                </p:sp>
                <p:sp>
                  <p:nvSpPr>
                    <p:cNvPr id="25637"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5638"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5639"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5624"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r>
                      <a:rPr lang="zh-CN" altLang="en-US" sz="1400"/>
                      <a:t>实现</a:t>
                    </a:r>
                    <a:endParaRPr lang="zh-CN" altLang="en-US"/>
                  </a:p>
                  <a:p>
                    <a:pPr algn="ctr"/>
                    <a:r>
                      <a:rPr lang="en-US" altLang="zh-CN" sz="1000"/>
                      <a:t>Implementation</a:t>
                    </a:r>
                    <a:endParaRPr lang="en-US" altLang="zh-CN"/>
                  </a:p>
                </p:txBody>
              </p:sp>
              <p:sp>
                <p:nvSpPr>
                  <p:cNvPr id="25625"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5626"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Java</a:t>
                    </a:r>
                  </a:p>
                </p:txBody>
              </p:sp>
              <p:sp>
                <p:nvSpPr>
                  <p:cNvPr id="25627"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EOS</a:t>
                    </a:r>
                  </a:p>
                  <a:p>
                    <a:pPr algn="ctr"/>
                    <a:r>
                      <a:rPr lang="zh-CN" altLang="en-US" sz="1200"/>
                      <a:t>逻辑构件</a:t>
                    </a:r>
                  </a:p>
                </p:txBody>
              </p:sp>
              <p:sp>
                <p:nvSpPr>
                  <p:cNvPr id="25628"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BPEL</a:t>
                    </a:r>
                  </a:p>
                </p:txBody>
              </p:sp>
              <p:sp>
                <p:nvSpPr>
                  <p:cNvPr id="25629"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Spring</a:t>
                    </a:r>
                  </a:p>
                </p:txBody>
              </p:sp>
              <p:sp>
                <p:nvSpPr>
                  <p:cNvPr id="25630"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a:t>...</a:t>
                    </a:r>
                  </a:p>
                </p:txBody>
              </p:sp>
              <p:cxnSp>
                <p:nvCxnSpPr>
                  <p:cNvPr id="25631" name="AutoShape 23"/>
                  <p:cNvCxnSpPr>
                    <a:cxnSpLocks noChangeShapeType="1"/>
                    <a:stCxn id="25625" idx="2"/>
                    <a:endCxn id="25626"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32" name="AutoShape 24"/>
                  <p:cNvCxnSpPr>
                    <a:cxnSpLocks noChangeShapeType="1"/>
                    <a:stCxn id="25625" idx="2"/>
                    <a:endCxn id="25627"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33" name="AutoShape 25"/>
                  <p:cNvCxnSpPr>
                    <a:cxnSpLocks noChangeShapeType="1"/>
                    <a:stCxn id="25625" idx="2"/>
                    <a:endCxn id="25628"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34" name="AutoShape 26"/>
                  <p:cNvCxnSpPr>
                    <a:cxnSpLocks noChangeShapeType="1"/>
                    <a:stCxn id="25625" idx="2"/>
                    <a:endCxn id="25629"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35" name="AutoShape 27"/>
                  <p:cNvCxnSpPr>
                    <a:cxnSpLocks noChangeShapeType="1"/>
                    <a:stCxn id="25625" idx="2"/>
                    <a:endCxn id="25630"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5621"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5622" name="Text Box 32"/>
                <p:cNvSpPr txBox="1">
                  <a:spLocks noChangeArrowheads="1"/>
                </p:cNvSpPr>
                <p:nvPr/>
              </p:nvSpPr>
              <p:spPr bwMode="auto">
                <a:xfrm>
                  <a:off x="2517" y="3884"/>
                  <a:ext cx="6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实现类型</a:t>
                  </a:r>
                </a:p>
              </p:txBody>
            </p:sp>
          </p:grpSp>
          <p:sp>
            <p:nvSpPr>
              <p:cNvPr id="25618"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5619"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sp>
          <p:nvSpPr>
            <p:cNvPr id="25614" name="TextBox 74"/>
            <p:cNvSpPr txBox="1">
              <a:spLocks noChangeArrowheads="1"/>
            </p:cNvSpPr>
            <p:nvPr/>
          </p:nvSpPr>
          <p:spPr bwMode="auto">
            <a:xfrm>
              <a:off x="4854363" y="350043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接口</a:t>
              </a:r>
            </a:p>
          </p:txBody>
        </p:sp>
        <p:sp>
          <p:nvSpPr>
            <p:cNvPr id="25615" name="TextBox 75"/>
            <p:cNvSpPr txBox="1">
              <a:spLocks noChangeArrowheads="1"/>
            </p:cNvSpPr>
            <p:nvPr/>
          </p:nvSpPr>
          <p:spPr bwMode="auto">
            <a:xfrm>
              <a:off x="7050780" y="274561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属性</a:t>
              </a:r>
            </a:p>
          </p:txBody>
        </p:sp>
        <p:sp>
          <p:nvSpPr>
            <p:cNvPr id="25616" name="TextBox 76"/>
            <p:cNvSpPr txBox="1">
              <a:spLocks noChangeArrowheads="1"/>
            </p:cNvSpPr>
            <p:nvPr/>
          </p:nvSpPr>
          <p:spPr bwMode="auto">
            <a:xfrm>
              <a:off x="8143900" y="378619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引用</a:t>
              </a:r>
            </a:p>
          </p:txBody>
        </p:sp>
      </p:grpSp>
    </p:spTree>
    <p:extLst>
      <p:ext uri="{BB962C8B-B14F-4D97-AF65-F5344CB8AC3E}">
        <p14:creationId xmlns:p14="http://schemas.microsoft.com/office/powerpoint/2010/main" val="2324537409"/>
      </p:ext>
    </p:extLst>
  </p:cSld>
  <p:clrMapOvr>
    <a:masterClrMapping/>
  </p:clrMapOvr>
  <p:transition spd="slow">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POC</a:t>
            </a:r>
            <a:r>
              <a:rPr lang="zh-CN" altLang="en-US" dirty="0" smtClean="0"/>
              <a:t>需求理解与分析</a:t>
            </a:r>
            <a:r>
              <a:rPr lang="en-US" altLang="zh-CN" dirty="0" smtClean="0"/>
              <a:t>——</a:t>
            </a:r>
            <a:r>
              <a:rPr lang="zh-CN" altLang="en-US" dirty="0" smtClean="0"/>
              <a:t>业务场景</a:t>
            </a:r>
            <a:endParaRPr lang="zh-CN" altLang="en-US" dirty="0"/>
          </a:p>
        </p:txBody>
      </p:sp>
      <p:sp>
        <p:nvSpPr>
          <p:cNvPr id="3" name="灯片编号占位符 2"/>
          <p:cNvSpPr>
            <a:spLocks noGrp="1"/>
          </p:cNvSpPr>
          <p:nvPr>
            <p:ph type="sldNum" sz="quarter" idx="4"/>
          </p:nvPr>
        </p:nvSpPr>
        <p:spPr>
          <a:xfrm>
            <a:off x="7010400" y="6324600"/>
            <a:ext cx="2133600" cy="260350"/>
          </a:xfrm>
        </p:spPr>
        <p:txBody>
          <a:bodyPr/>
          <a:lstStyle/>
          <a:p>
            <a:fld id="{6ADA428C-E881-4D3D-8851-5C8254E5F61C}" type="slidenum">
              <a:rPr lang="en-US" altLang="zh-CN" smtClean="0"/>
              <a:pPr/>
              <a:t>3</a:t>
            </a:fld>
            <a:endParaRPr lang="en-US" altLang="zh-CN" dirty="0"/>
          </a:p>
        </p:txBody>
      </p:sp>
      <p:sp>
        <p:nvSpPr>
          <p:cNvPr id="4" name="矩形 3"/>
          <p:cNvSpPr/>
          <p:nvPr/>
        </p:nvSpPr>
        <p:spPr bwMode="auto">
          <a:xfrm>
            <a:off x="381000" y="1371600"/>
            <a:ext cx="3816350" cy="2836273"/>
          </a:xfrm>
          <a:prstGeom prst="rect">
            <a:avLst/>
          </a:prstGeom>
          <a:ln>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lstStyle/>
          <a:p>
            <a:pPr>
              <a:defRPr/>
            </a:pPr>
            <a:r>
              <a:rPr lang="zh-CN" altLang="en-US" sz="2400" b="1" baseline="-25000" dirty="0" smtClean="0">
                <a:solidFill>
                  <a:schemeClr val="tx1"/>
                </a:solidFill>
                <a:latin typeface="+mn-ea"/>
              </a:rPr>
              <a:t>录入人员</a:t>
            </a:r>
            <a:endParaRPr lang="zh-CN" altLang="en-US" sz="2400" b="1" baseline="-25000" dirty="0">
              <a:solidFill>
                <a:schemeClr val="tx1"/>
              </a:solidFill>
              <a:latin typeface="+mn-ea"/>
            </a:endParaRPr>
          </a:p>
        </p:txBody>
      </p:sp>
      <p:sp>
        <p:nvSpPr>
          <p:cNvPr id="5" name="矩形 4"/>
          <p:cNvSpPr/>
          <p:nvPr/>
        </p:nvSpPr>
        <p:spPr bwMode="auto">
          <a:xfrm>
            <a:off x="4689475" y="1371600"/>
            <a:ext cx="3816350" cy="2836273"/>
          </a:xfrm>
          <a:prstGeom prst="rect">
            <a:avLst/>
          </a:prstGeom>
          <a:solidFill>
            <a:schemeClr val="accent1">
              <a:lumMod val="20000"/>
              <a:lumOff val="80000"/>
            </a:schemeClr>
          </a:solidFill>
          <a:ln>
            <a:headEnd type="none" w="med" len="med"/>
            <a:tailEnd type="none" w="med" len="med"/>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lstStyle/>
          <a:p>
            <a:r>
              <a:rPr lang="zh-CN" altLang="en-US" sz="2400" b="1" baseline="-25000" dirty="0" smtClean="0">
                <a:solidFill>
                  <a:schemeClr val="tx1"/>
                </a:solidFill>
                <a:latin typeface="+mn-ea"/>
              </a:rPr>
              <a:t>复核人员</a:t>
            </a:r>
            <a:endParaRPr lang="zh-CN" altLang="en-US" sz="2400" b="1" baseline="-25000" dirty="0">
              <a:solidFill>
                <a:schemeClr val="tx1"/>
              </a:solidFill>
              <a:latin typeface="+mn-ea"/>
            </a:endParaRPr>
          </a:p>
        </p:txBody>
      </p:sp>
      <p:sp>
        <p:nvSpPr>
          <p:cNvPr id="7" name="矩形 6"/>
          <p:cNvSpPr/>
          <p:nvPr/>
        </p:nvSpPr>
        <p:spPr bwMode="auto">
          <a:xfrm>
            <a:off x="1676400" y="1905001"/>
            <a:ext cx="1295400" cy="720725"/>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客户</a:t>
            </a:r>
            <a:r>
              <a:rPr lang="zh-CN" altLang="en-US" sz="1600" b="1" dirty="0" smtClean="0">
                <a:solidFill>
                  <a:schemeClr val="tx2"/>
                </a:solidFill>
                <a:latin typeface="+mn-ea"/>
              </a:rPr>
              <a:t>信息</a:t>
            </a:r>
            <a:endParaRPr lang="en-US" altLang="zh-CN" sz="1600" b="1" dirty="0" smtClean="0">
              <a:solidFill>
                <a:schemeClr val="tx2"/>
              </a:solidFill>
              <a:latin typeface="+mn-ea"/>
            </a:endParaRPr>
          </a:p>
          <a:p>
            <a:pPr marL="176213" indent="-176213" algn="ctr">
              <a:spcBef>
                <a:spcPct val="20000"/>
              </a:spcBef>
              <a:buSzPct val="80000"/>
            </a:pPr>
            <a:r>
              <a:rPr lang="zh-CN" altLang="en-US" sz="1600" b="1" dirty="0" smtClean="0">
                <a:solidFill>
                  <a:schemeClr val="tx2"/>
                </a:solidFill>
                <a:latin typeface="+mn-ea"/>
              </a:rPr>
              <a:t>（增删改）</a:t>
            </a:r>
            <a:endParaRPr lang="zh-CN" altLang="en-US" sz="1600" b="1" dirty="0">
              <a:solidFill>
                <a:schemeClr val="tx2"/>
              </a:solidFill>
              <a:latin typeface="+mn-ea"/>
            </a:endParaRPr>
          </a:p>
        </p:txBody>
      </p:sp>
      <p:sp>
        <p:nvSpPr>
          <p:cNvPr id="8" name="矩形 7"/>
          <p:cNvSpPr/>
          <p:nvPr/>
        </p:nvSpPr>
        <p:spPr bwMode="auto">
          <a:xfrm>
            <a:off x="6722485" y="2786064"/>
            <a:ext cx="1295609" cy="720725"/>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客户信息</a:t>
            </a:r>
          </a:p>
        </p:txBody>
      </p:sp>
      <p:sp>
        <p:nvSpPr>
          <p:cNvPr id="9" name="矩形 8"/>
          <p:cNvSpPr/>
          <p:nvPr/>
        </p:nvSpPr>
        <p:spPr bwMode="auto">
          <a:xfrm>
            <a:off x="1016000" y="4352925"/>
            <a:ext cx="2971216" cy="52387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按</a:t>
            </a:r>
            <a:r>
              <a:rPr lang="zh-CN" altLang="en-US" sz="1600" b="1" dirty="0" smtClean="0">
                <a:solidFill>
                  <a:schemeClr val="tx2"/>
                </a:solidFill>
                <a:latin typeface="+mn-ea"/>
              </a:rPr>
              <a:t>批次录入的临时</a:t>
            </a:r>
            <a:r>
              <a:rPr lang="zh-CN" altLang="en-US" sz="1600" b="1" dirty="0">
                <a:solidFill>
                  <a:schemeClr val="tx2"/>
                </a:solidFill>
                <a:latin typeface="+mn-ea"/>
              </a:rPr>
              <a:t>数据</a:t>
            </a:r>
          </a:p>
        </p:txBody>
      </p:sp>
      <p:pic>
        <p:nvPicPr>
          <p:cNvPr id="10" name="Picture 2"/>
          <p:cNvPicPr>
            <a:picLocks noChangeAspect="1" noChangeArrowheads="1"/>
          </p:cNvPicPr>
          <p:nvPr/>
        </p:nvPicPr>
        <p:blipFill>
          <a:blip r:embed="rId3"/>
          <a:srcRect/>
          <a:stretch>
            <a:fillRect/>
          </a:stretch>
        </p:blipFill>
        <p:spPr bwMode="auto">
          <a:xfrm>
            <a:off x="479425" y="1905001"/>
            <a:ext cx="536575" cy="72072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左右箭头 10"/>
          <p:cNvSpPr/>
          <p:nvPr/>
        </p:nvSpPr>
        <p:spPr bwMode="auto">
          <a:xfrm>
            <a:off x="1016000" y="2085976"/>
            <a:ext cx="660400" cy="360363"/>
          </a:xfrm>
          <a:prstGeom prst="lef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lgn="r">
              <a:defRPr/>
            </a:pPr>
            <a:endParaRPr lang="zh-CN" altLang="en-US" sz="1800" b="1" baseline="-25000">
              <a:solidFill>
                <a:schemeClr val="tx1"/>
              </a:solidFill>
              <a:ea typeface="宋体" charset="-122"/>
            </a:endParaRPr>
          </a:p>
        </p:txBody>
      </p:sp>
      <p:pic>
        <p:nvPicPr>
          <p:cNvPr id="12" name="Picture 2"/>
          <p:cNvPicPr>
            <a:picLocks noChangeAspect="1" noChangeArrowheads="1"/>
          </p:cNvPicPr>
          <p:nvPr/>
        </p:nvPicPr>
        <p:blipFill>
          <a:blip r:embed="rId3"/>
          <a:srcRect/>
          <a:stretch>
            <a:fillRect/>
          </a:stretch>
        </p:blipFill>
        <p:spPr bwMode="auto">
          <a:xfrm>
            <a:off x="479425" y="2794329"/>
            <a:ext cx="536575" cy="72072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左右箭头 12"/>
          <p:cNvSpPr/>
          <p:nvPr/>
        </p:nvSpPr>
        <p:spPr bwMode="auto">
          <a:xfrm>
            <a:off x="1016000" y="2975304"/>
            <a:ext cx="660400" cy="360362"/>
          </a:xfrm>
          <a:prstGeom prst="lef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lgn="r">
              <a:defRPr/>
            </a:pPr>
            <a:endParaRPr lang="zh-CN" altLang="en-US" sz="1800" b="1" baseline="-25000">
              <a:solidFill>
                <a:schemeClr val="tx1"/>
              </a:solidFill>
              <a:ea typeface="宋体" charset="-122"/>
            </a:endParaRPr>
          </a:p>
        </p:txBody>
      </p:sp>
      <p:sp>
        <p:nvSpPr>
          <p:cNvPr id="30" name="矩形 29"/>
          <p:cNvSpPr/>
          <p:nvPr/>
        </p:nvSpPr>
        <p:spPr bwMode="auto">
          <a:xfrm>
            <a:off x="6722485" y="1905000"/>
            <a:ext cx="1295400" cy="720725"/>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客户信息</a:t>
            </a:r>
          </a:p>
        </p:txBody>
      </p:sp>
      <p:pic>
        <p:nvPicPr>
          <p:cNvPr id="20" name="Picture 2"/>
          <p:cNvPicPr>
            <a:picLocks noChangeAspect="1" noChangeArrowheads="1"/>
          </p:cNvPicPr>
          <p:nvPr/>
        </p:nvPicPr>
        <p:blipFill>
          <a:blip r:embed="rId3"/>
          <a:srcRect/>
          <a:stretch>
            <a:fillRect/>
          </a:stretch>
        </p:blipFill>
        <p:spPr bwMode="auto">
          <a:xfrm>
            <a:off x="4845049" y="1906589"/>
            <a:ext cx="536575" cy="719137"/>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左右箭头 20"/>
          <p:cNvSpPr/>
          <p:nvPr/>
        </p:nvSpPr>
        <p:spPr bwMode="auto">
          <a:xfrm>
            <a:off x="5381623" y="2087564"/>
            <a:ext cx="1340861" cy="358775"/>
          </a:xfrm>
          <a:prstGeom prst="lef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lgn="r">
              <a:defRPr/>
            </a:pPr>
            <a:endParaRPr lang="zh-CN" altLang="en-US" sz="1800" b="1" baseline="-25000">
              <a:solidFill>
                <a:schemeClr val="tx1"/>
              </a:solidFill>
              <a:ea typeface="宋体" charset="-122"/>
            </a:endParaRPr>
          </a:p>
        </p:txBody>
      </p:sp>
      <p:pic>
        <p:nvPicPr>
          <p:cNvPr id="22" name="Picture 2"/>
          <p:cNvPicPr>
            <a:picLocks noChangeAspect="1" noChangeArrowheads="1"/>
          </p:cNvPicPr>
          <p:nvPr/>
        </p:nvPicPr>
        <p:blipFill>
          <a:blip r:embed="rId3"/>
          <a:srcRect/>
          <a:stretch>
            <a:fillRect/>
          </a:stretch>
        </p:blipFill>
        <p:spPr bwMode="auto">
          <a:xfrm>
            <a:off x="4845049" y="2795916"/>
            <a:ext cx="536575" cy="71913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左右箭头 22"/>
          <p:cNvSpPr/>
          <p:nvPr/>
        </p:nvSpPr>
        <p:spPr bwMode="auto">
          <a:xfrm>
            <a:off x="5381624" y="2975304"/>
            <a:ext cx="1340860" cy="360362"/>
          </a:xfrm>
          <a:prstGeom prst="lef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lgn="r">
              <a:defRPr/>
            </a:pPr>
            <a:endParaRPr lang="zh-CN" altLang="en-US" sz="1800" b="1" baseline="-25000">
              <a:solidFill>
                <a:schemeClr val="tx1"/>
              </a:solidFill>
              <a:ea typeface="宋体" charset="-122"/>
            </a:endParaRPr>
          </a:p>
        </p:txBody>
      </p:sp>
      <p:sp>
        <p:nvSpPr>
          <p:cNvPr id="32" name="矩形 31"/>
          <p:cNvSpPr/>
          <p:nvPr/>
        </p:nvSpPr>
        <p:spPr bwMode="auto">
          <a:xfrm>
            <a:off x="1676191" y="2794328"/>
            <a:ext cx="1295609" cy="720725"/>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客户信息</a:t>
            </a:r>
          </a:p>
        </p:txBody>
      </p:sp>
      <p:cxnSp>
        <p:nvCxnSpPr>
          <p:cNvPr id="35" name="肘形连接符 34"/>
          <p:cNvCxnSpPr>
            <a:stCxn id="7" idx="3"/>
          </p:cNvCxnSpPr>
          <p:nvPr/>
        </p:nvCxnSpPr>
        <p:spPr bwMode="auto">
          <a:xfrm>
            <a:off x="2971800" y="2265364"/>
            <a:ext cx="482471" cy="1998304"/>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直接箭头连接符 38"/>
          <p:cNvCxnSpPr>
            <a:stCxn id="32" idx="2"/>
          </p:cNvCxnSpPr>
          <p:nvPr/>
        </p:nvCxnSpPr>
        <p:spPr bwMode="auto">
          <a:xfrm>
            <a:off x="2323996" y="3515053"/>
            <a:ext cx="104" cy="74861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Rectangle 12"/>
          <p:cNvSpPr>
            <a:spLocks noChangeArrowheads="1"/>
          </p:cNvSpPr>
          <p:nvPr/>
        </p:nvSpPr>
        <p:spPr bwMode="auto">
          <a:xfrm>
            <a:off x="1905514" y="3725832"/>
            <a:ext cx="837172" cy="275899"/>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marL="176213" indent="-176213" algn="ctr">
              <a:spcBef>
                <a:spcPct val="20000"/>
              </a:spcBef>
              <a:buSzPct val="80000"/>
              <a:defRPr/>
            </a:pPr>
            <a:r>
              <a:rPr lang="zh-CN" altLang="en-US" sz="1200" dirty="0" smtClean="0">
                <a:solidFill>
                  <a:schemeClr val="bg1"/>
                </a:solidFill>
                <a:latin typeface="+mn-ea"/>
              </a:rPr>
              <a:t>唯一批次号</a:t>
            </a:r>
            <a:endParaRPr lang="zh-CN" altLang="en-US" sz="1200" dirty="0">
              <a:solidFill>
                <a:schemeClr val="bg1"/>
              </a:solidFill>
              <a:latin typeface="+mn-ea"/>
            </a:endParaRPr>
          </a:p>
        </p:txBody>
      </p:sp>
      <p:sp>
        <p:nvSpPr>
          <p:cNvPr id="41" name="Rectangle 12"/>
          <p:cNvSpPr>
            <a:spLocks noChangeArrowheads="1"/>
          </p:cNvSpPr>
          <p:nvPr/>
        </p:nvSpPr>
        <p:spPr bwMode="auto">
          <a:xfrm>
            <a:off x="3035684" y="2794328"/>
            <a:ext cx="837172" cy="275899"/>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marL="176213" indent="-176213" algn="ctr">
              <a:spcBef>
                <a:spcPct val="20000"/>
              </a:spcBef>
              <a:buSzPct val="80000"/>
              <a:defRPr/>
            </a:pPr>
            <a:r>
              <a:rPr lang="zh-CN" altLang="en-US" sz="1200" dirty="0" smtClean="0">
                <a:solidFill>
                  <a:schemeClr val="bg1"/>
                </a:solidFill>
                <a:latin typeface="+mn-ea"/>
              </a:rPr>
              <a:t>唯一批次号</a:t>
            </a:r>
            <a:endParaRPr lang="zh-CN" altLang="en-US" sz="1200" dirty="0">
              <a:solidFill>
                <a:schemeClr val="bg1"/>
              </a:solidFill>
              <a:latin typeface="+mn-ea"/>
            </a:endParaRPr>
          </a:p>
        </p:txBody>
      </p:sp>
      <p:sp>
        <p:nvSpPr>
          <p:cNvPr id="42" name="矩形 41"/>
          <p:cNvSpPr/>
          <p:nvPr/>
        </p:nvSpPr>
        <p:spPr bwMode="auto">
          <a:xfrm>
            <a:off x="5381624" y="4352925"/>
            <a:ext cx="2971216" cy="523875"/>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176213" indent="-176213" algn="ctr">
              <a:spcBef>
                <a:spcPct val="20000"/>
              </a:spcBef>
              <a:buSzPct val="80000"/>
            </a:pPr>
            <a:r>
              <a:rPr lang="zh-CN" altLang="en-US" sz="1600" b="1" dirty="0">
                <a:solidFill>
                  <a:schemeClr val="tx2"/>
                </a:solidFill>
                <a:latin typeface="+mn-ea"/>
              </a:rPr>
              <a:t>按</a:t>
            </a:r>
            <a:r>
              <a:rPr lang="zh-CN" altLang="en-US" sz="1600" b="1" dirty="0" smtClean="0">
                <a:solidFill>
                  <a:schemeClr val="tx2"/>
                </a:solidFill>
                <a:latin typeface="+mn-ea"/>
              </a:rPr>
              <a:t>批次复核的临时</a:t>
            </a:r>
            <a:r>
              <a:rPr lang="zh-CN" altLang="en-US" sz="1600" b="1" dirty="0">
                <a:solidFill>
                  <a:schemeClr val="tx2"/>
                </a:solidFill>
                <a:latin typeface="+mn-ea"/>
              </a:rPr>
              <a:t>数据</a:t>
            </a:r>
          </a:p>
        </p:txBody>
      </p:sp>
      <p:sp>
        <p:nvSpPr>
          <p:cNvPr id="43" name="Rectangle 12"/>
          <p:cNvSpPr>
            <a:spLocks noChangeArrowheads="1"/>
          </p:cNvSpPr>
          <p:nvPr/>
        </p:nvSpPr>
        <p:spPr bwMode="auto">
          <a:xfrm>
            <a:off x="5633467" y="2170440"/>
            <a:ext cx="837172" cy="275899"/>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marL="176213" indent="-176213" algn="ctr">
              <a:spcBef>
                <a:spcPct val="20000"/>
              </a:spcBef>
              <a:buSzPct val="80000"/>
              <a:defRPr/>
            </a:pPr>
            <a:r>
              <a:rPr lang="zh-CN" altLang="en-US" sz="1200" dirty="0">
                <a:solidFill>
                  <a:schemeClr val="bg1"/>
                </a:solidFill>
                <a:latin typeface="+mn-ea"/>
              </a:rPr>
              <a:t>选取</a:t>
            </a:r>
            <a:r>
              <a:rPr lang="zh-CN" altLang="en-US" sz="1200" dirty="0" smtClean="0">
                <a:solidFill>
                  <a:schemeClr val="bg1"/>
                </a:solidFill>
                <a:latin typeface="+mn-ea"/>
              </a:rPr>
              <a:t>批次号</a:t>
            </a:r>
            <a:endParaRPr lang="zh-CN" altLang="en-US" sz="1200" dirty="0">
              <a:solidFill>
                <a:schemeClr val="bg1"/>
              </a:solidFill>
              <a:latin typeface="+mn-ea"/>
            </a:endParaRPr>
          </a:p>
        </p:txBody>
      </p:sp>
      <p:sp>
        <p:nvSpPr>
          <p:cNvPr id="44" name="Rectangle 12"/>
          <p:cNvSpPr>
            <a:spLocks noChangeArrowheads="1"/>
          </p:cNvSpPr>
          <p:nvPr/>
        </p:nvSpPr>
        <p:spPr bwMode="auto">
          <a:xfrm>
            <a:off x="5633468" y="3016740"/>
            <a:ext cx="837172" cy="275899"/>
          </a:xfrm>
          <a:prstGeom prst="rect">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marL="176213" indent="-176213" algn="ctr">
              <a:spcBef>
                <a:spcPct val="20000"/>
              </a:spcBef>
              <a:buSzPct val="80000"/>
              <a:defRPr/>
            </a:pPr>
            <a:r>
              <a:rPr lang="zh-CN" altLang="en-US" sz="1200" dirty="0">
                <a:solidFill>
                  <a:schemeClr val="bg1"/>
                </a:solidFill>
                <a:latin typeface="+mn-ea"/>
              </a:rPr>
              <a:t>选取</a:t>
            </a:r>
            <a:r>
              <a:rPr lang="zh-CN" altLang="en-US" sz="1200" dirty="0" smtClean="0">
                <a:solidFill>
                  <a:schemeClr val="bg1"/>
                </a:solidFill>
                <a:latin typeface="+mn-ea"/>
              </a:rPr>
              <a:t>批次号</a:t>
            </a:r>
            <a:endParaRPr lang="zh-CN" altLang="en-US" sz="1200" dirty="0">
              <a:solidFill>
                <a:schemeClr val="bg1"/>
              </a:solidFill>
              <a:latin typeface="+mn-ea"/>
            </a:endParaRPr>
          </a:p>
        </p:txBody>
      </p:sp>
      <p:cxnSp>
        <p:nvCxnSpPr>
          <p:cNvPr id="46" name="肘形连接符 45"/>
          <p:cNvCxnSpPr>
            <a:stCxn id="30" idx="3"/>
          </p:cNvCxnSpPr>
          <p:nvPr/>
        </p:nvCxnSpPr>
        <p:spPr bwMode="auto">
          <a:xfrm>
            <a:off x="8017885" y="2265363"/>
            <a:ext cx="236985" cy="208756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8" name="直接箭头连接符 47"/>
          <p:cNvCxnSpPr>
            <a:stCxn id="8" idx="2"/>
          </p:cNvCxnSpPr>
          <p:nvPr/>
        </p:nvCxnSpPr>
        <p:spPr bwMode="auto">
          <a:xfrm>
            <a:off x="7370290" y="3506789"/>
            <a:ext cx="103" cy="84613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1" name="流程图: 决策 50"/>
          <p:cNvSpPr/>
          <p:nvPr/>
        </p:nvSpPr>
        <p:spPr bwMode="auto">
          <a:xfrm>
            <a:off x="3454270" y="4966029"/>
            <a:ext cx="2032130" cy="685800"/>
          </a:xfrm>
          <a:prstGeom prst="flowChartDecision">
            <a:avLst/>
          </a:prstGeom>
          <a:ln>
            <a:headEnd/>
            <a:tailEnd/>
          </a:ln>
        </p:spPr>
        <p:style>
          <a:lnRef idx="1">
            <a:schemeClr val="accent6"/>
          </a:lnRef>
          <a:fillRef idx="3">
            <a:schemeClr val="accent6"/>
          </a:fillRef>
          <a:effectRef idx="2">
            <a:schemeClr val="accent6"/>
          </a:effectRef>
          <a:fontRef idx="minor">
            <a:schemeClr val="lt1"/>
          </a:fontRef>
        </p:style>
        <p:txBody>
          <a:bodyPr wrap="none" anchor="ctr"/>
          <a:lstStyle/>
          <a:p>
            <a:pPr marL="176213" indent="-176213" algn="ctr">
              <a:spcBef>
                <a:spcPct val="20000"/>
              </a:spcBef>
              <a:buSzPct val="80000"/>
            </a:pPr>
            <a:r>
              <a:rPr lang="zh-CN" altLang="en-US" sz="1200" dirty="0" smtClean="0">
                <a:solidFill>
                  <a:schemeClr val="bg1"/>
                </a:solidFill>
                <a:latin typeface="+mn-ea"/>
              </a:rPr>
              <a:t>按批次号的</a:t>
            </a:r>
            <a:endParaRPr lang="en-US" altLang="zh-CN" sz="1200" dirty="0" smtClean="0">
              <a:solidFill>
                <a:schemeClr val="bg1"/>
              </a:solidFill>
              <a:latin typeface="+mn-ea"/>
            </a:endParaRPr>
          </a:p>
          <a:p>
            <a:pPr marL="176213" indent="-176213" algn="ctr">
              <a:spcBef>
                <a:spcPct val="20000"/>
              </a:spcBef>
              <a:buSzPct val="80000"/>
            </a:pPr>
            <a:r>
              <a:rPr lang="zh-CN" altLang="en-US" sz="1200" dirty="0" smtClean="0">
                <a:solidFill>
                  <a:schemeClr val="bg1"/>
                </a:solidFill>
                <a:latin typeface="+mn-ea"/>
              </a:rPr>
              <a:t>数据</a:t>
            </a:r>
            <a:r>
              <a:rPr lang="zh-CN" altLang="en-US" sz="1200" dirty="0">
                <a:solidFill>
                  <a:schemeClr val="bg1"/>
                </a:solidFill>
                <a:latin typeface="+mn-ea"/>
              </a:rPr>
              <a:t>比对</a:t>
            </a:r>
          </a:p>
        </p:txBody>
      </p:sp>
      <p:cxnSp>
        <p:nvCxnSpPr>
          <p:cNvPr id="53" name="肘形连接符 52"/>
          <p:cNvCxnSpPr>
            <a:stCxn id="9" idx="2"/>
            <a:endCxn id="51" idx="1"/>
          </p:cNvCxnSpPr>
          <p:nvPr/>
        </p:nvCxnSpPr>
        <p:spPr bwMode="auto">
          <a:xfrm rot="16200000" flipH="1">
            <a:off x="2761875" y="4616533"/>
            <a:ext cx="432129" cy="95266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55" name="肘形连接符 54"/>
          <p:cNvCxnSpPr>
            <a:stCxn id="42" idx="2"/>
            <a:endCxn id="51" idx="3"/>
          </p:cNvCxnSpPr>
          <p:nvPr/>
        </p:nvCxnSpPr>
        <p:spPr bwMode="auto">
          <a:xfrm rot="5400000">
            <a:off x="5960752" y="4402448"/>
            <a:ext cx="432129" cy="1380832"/>
          </a:xfrm>
          <a:prstGeom prst="bentConnector2">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1" name="流程图: 磁盘 60"/>
          <p:cNvSpPr/>
          <p:nvPr/>
        </p:nvSpPr>
        <p:spPr bwMode="auto">
          <a:xfrm>
            <a:off x="3651185" y="5976257"/>
            <a:ext cx="1638299" cy="729343"/>
          </a:xfrm>
          <a:prstGeom prst="flowChartMagneticDisk">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176213" indent="-176213" algn="ctr">
              <a:spcBef>
                <a:spcPct val="20000"/>
              </a:spcBef>
              <a:buSzPct val="80000"/>
            </a:pPr>
            <a:r>
              <a:rPr lang="zh-CN" altLang="en-US" sz="1600" b="1" dirty="0" smtClean="0">
                <a:solidFill>
                  <a:schemeClr val="tx2"/>
                </a:solidFill>
                <a:latin typeface="+mn-ea"/>
                <a:ea typeface="+mn-ea"/>
              </a:rPr>
              <a:t>复核通过的数据</a:t>
            </a:r>
            <a:endParaRPr lang="zh-CN" altLang="en-US" sz="1600" b="1" dirty="0">
              <a:solidFill>
                <a:schemeClr val="tx2"/>
              </a:solidFill>
              <a:latin typeface="+mn-ea"/>
              <a:ea typeface="+mn-ea"/>
            </a:endParaRPr>
          </a:p>
        </p:txBody>
      </p:sp>
      <p:cxnSp>
        <p:nvCxnSpPr>
          <p:cNvPr id="63" name="直接箭头连接符 62"/>
          <p:cNvCxnSpPr>
            <a:stCxn id="51" idx="2"/>
            <a:endCxn id="61" idx="1"/>
          </p:cNvCxnSpPr>
          <p:nvPr/>
        </p:nvCxnSpPr>
        <p:spPr bwMode="auto">
          <a:xfrm>
            <a:off x="4470335" y="5651829"/>
            <a:ext cx="0" cy="32442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65" name="流程图: 磁盘 64"/>
          <p:cNvSpPr/>
          <p:nvPr/>
        </p:nvSpPr>
        <p:spPr bwMode="auto">
          <a:xfrm>
            <a:off x="267215" y="5356844"/>
            <a:ext cx="951985" cy="619414"/>
          </a:xfrm>
          <a:prstGeom prst="flowChartMagneticDisk">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176213" indent="-176213" algn="ctr">
              <a:spcBef>
                <a:spcPct val="20000"/>
              </a:spcBef>
              <a:buSzPct val="80000"/>
            </a:pPr>
            <a:r>
              <a:rPr lang="zh-CN" altLang="en-US" sz="1600" b="1" dirty="0" smtClean="0">
                <a:solidFill>
                  <a:schemeClr val="tx2"/>
                </a:solidFill>
                <a:latin typeface="+mn-ea"/>
              </a:rPr>
              <a:t>操作日志</a:t>
            </a:r>
            <a:endParaRPr lang="zh-CN" altLang="en-US" sz="1600" b="1" dirty="0">
              <a:solidFill>
                <a:schemeClr val="tx2"/>
              </a:solidFill>
              <a:latin typeface="+mn-ea"/>
              <a:ea typeface="+mn-ea"/>
            </a:endParaRPr>
          </a:p>
        </p:txBody>
      </p:sp>
      <p:cxnSp>
        <p:nvCxnSpPr>
          <p:cNvPr id="66" name="肘形连接符 65"/>
          <p:cNvCxnSpPr>
            <a:stCxn id="4" idx="1"/>
            <a:endCxn id="65" idx="1"/>
          </p:cNvCxnSpPr>
          <p:nvPr/>
        </p:nvCxnSpPr>
        <p:spPr bwMode="auto">
          <a:xfrm rot="10800000" flipH="1" flipV="1">
            <a:off x="381000" y="2789736"/>
            <a:ext cx="362208" cy="2567107"/>
          </a:xfrm>
          <a:prstGeom prst="bentConnector4">
            <a:avLst>
              <a:gd name="adj1" fmla="val -63113"/>
              <a:gd name="adj2" fmla="val 7762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73" name="流程图: 磁盘 72"/>
          <p:cNvSpPr/>
          <p:nvPr/>
        </p:nvSpPr>
        <p:spPr bwMode="auto">
          <a:xfrm>
            <a:off x="7924800" y="5342122"/>
            <a:ext cx="951985" cy="619414"/>
          </a:xfrm>
          <a:prstGeom prst="flowChartMagneticDisk">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marL="176213" indent="-176213" algn="ctr">
              <a:spcBef>
                <a:spcPct val="20000"/>
              </a:spcBef>
              <a:buSzPct val="80000"/>
            </a:pPr>
            <a:r>
              <a:rPr lang="zh-CN" altLang="en-US" sz="1600" b="1" dirty="0" smtClean="0">
                <a:solidFill>
                  <a:schemeClr val="tx2"/>
                </a:solidFill>
                <a:latin typeface="+mn-ea"/>
              </a:rPr>
              <a:t>操作日志</a:t>
            </a:r>
            <a:endParaRPr lang="zh-CN" altLang="en-US" sz="1600" b="1" dirty="0">
              <a:solidFill>
                <a:schemeClr val="tx2"/>
              </a:solidFill>
              <a:latin typeface="+mn-ea"/>
              <a:ea typeface="+mn-ea"/>
            </a:endParaRPr>
          </a:p>
        </p:txBody>
      </p:sp>
      <p:cxnSp>
        <p:nvCxnSpPr>
          <p:cNvPr id="74" name="肘形连接符 73"/>
          <p:cNvCxnSpPr>
            <a:stCxn id="5" idx="3"/>
            <a:endCxn id="73" idx="1"/>
          </p:cNvCxnSpPr>
          <p:nvPr/>
        </p:nvCxnSpPr>
        <p:spPr bwMode="auto">
          <a:xfrm flipH="1">
            <a:off x="8400793" y="2789737"/>
            <a:ext cx="105032" cy="2552385"/>
          </a:xfrm>
          <a:prstGeom prst="bentConnector4">
            <a:avLst>
              <a:gd name="adj1" fmla="val -217648"/>
              <a:gd name="adj2" fmla="val 7778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2" name="流程图: 决策 81"/>
          <p:cNvSpPr/>
          <p:nvPr/>
        </p:nvSpPr>
        <p:spPr bwMode="auto">
          <a:xfrm>
            <a:off x="2438400" y="990600"/>
            <a:ext cx="2032130" cy="685800"/>
          </a:xfrm>
          <a:prstGeom prst="flowChartDecision">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pPr>
            <a:r>
              <a:rPr lang="zh-CN" altLang="en-US" sz="1200" dirty="0" smtClean="0">
                <a:solidFill>
                  <a:schemeClr val="tx2"/>
                </a:solidFill>
                <a:latin typeface="+mn-ea"/>
              </a:rPr>
              <a:t>人员互斥</a:t>
            </a:r>
            <a:endParaRPr lang="en-US" altLang="zh-CN" sz="1200" dirty="0" smtClean="0">
              <a:solidFill>
                <a:schemeClr val="tx2"/>
              </a:solidFill>
              <a:latin typeface="+mn-ea"/>
            </a:endParaRPr>
          </a:p>
          <a:p>
            <a:pPr marL="176213" indent="-176213" algn="ctr">
              <a:spcBef>
                <a:spcPct val="20000"/>
              </a:spcBef>
              <a:buSzPct val="80000"/>
            </a:pPr>
            <a:r>
              <a:rPr lang="en-US" altLang="zh-CN" sz="1200" dirty="0" smtClean="0">
                <a:solidFill>
                  <a:schemeClr val="tx2"/>
                </a:solidFill>
                <a:latin typeface="+mn-ea"/>
              </a:rPr>
              <a:t>Session</a:t>
            </a:r>
            <a:r>
              <a:rPr lang="zh-CN" altLang="en-US" sz="1200" dirty="0" smtClean="0">
                <a:solidFill>
                  <a:schemeClr val="tx2"/>
                </a:solidFill>
                <a:latin typeface="+mn-ea"/>
              </a:rPr>
              <a:t>互斥</a:t>
            </a:r>
            <a:endParaRPr lang="en-US" altLang="zh-CN" sz="1200" dirty="0" smtClean="0">
              <a:solidFill>
                <a:schemeClr val="tx2"/>
              </a:solidFill>
              <a:latin typeface="+mn-ea"/>
            </a:endParaRPr>
          </a:p>
        </p:txBody>
      </p:sp>
      <p:cxnSp>
        <p:nvCxnSpPr>
          <p:cNvPr id="84" name="直接箭头连接符 83"/>
          <p:cNvCxnSpPr>
            <a:stCxn id="10" idx="3"/>
            <a:endCxn id="82" idx="1"/>
          </p:cNvCxnSpPr>
          <p:nvPr/>
        </p:nvCxnSpPr>
        <p:spPr bwMode="auto">
          <a:xfrm flipV="1">
            <a:off x="1016000" y="1333500"/>
            <a:ext cx="1422400" cy="931864"/>
          </a:xfrm>
          <a:prstGeom prst="straightConnector1">
            <a:avLst/>
          </a:prstGeom>
          <a:ln>
            <a:solidFill>
              <a:srgbClr val="C00000"/>
            </a:solidFill>
            <a:prstDash val="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86" name="直接箭头连接符 85"/>
          <p:cNvCxnSpPr>
            <a:stCxn id="20" idx="1"/>
            <a:endCxn id="82" idx="3"/>
          </p:cNvCxnSpPr>
          <p:nvPr/>
        </p:nvCxnSpPr>
        <p:spPr bwMode="auto">
          <a:xfrm flipH="1" flipV="1">
            <a:off x="4470530" y="1333500"/>
            <a:ext cx="374519" cy="932658"/>
          </a:xfrm>
          <a:prstGeom prst="straightConnector1">
            <a:avLst/>
          </a:prstGeom>
          <a:ln>
            <a:solidFill>
              <a:srgbClr val="C00000"/>
            </a:solidFill>
            <a:prstDash val="dash"/>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930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arn(inVertical)">
                                      <p:cBhvr>
                                        <p:cTn id="7" dur="500"/>
                                        <p:tgtEl>
                                          <p:spTgt spid="6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barn(inVertical)">
                                      <p:cBhvr>
                                        <p:cTn id="10" dur="500"/>
                                        <p:tgtEl>
                                          <p:spTgt spid="65"/>
                                        </p:tgtEl>
                                      </p:cBhvr>
                                    </p:animEffect>
                                  </p:childTnLst>
                                </p:cTn>
                              </p:par>
                              <p:par>
                                <p:cTn id="11" presetID="16" presetClass="entr" presetSubtype="21"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barn(inVertical)">
                                      <p:cBhvr>
                                        <p:cTn id="13" dur="500"/>
                                        <p:tgtEl>
                                          <p:spTgt spid="7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barn(inVertical)">
                                      <p:cBhvr>
                                        <p:cTn id="16" dur="500"/>
                                        <p:tgtEl>
                                          <p:spTgt spid="7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down)">
                                      <p:cBhvr>
                                        <p:cTn id="21" dur="500"/>
                                        <p:tgtEl>
                                          <p:spTgt spid="84"/>
                                        </p:tgtEl>
                                      </p:cBhvr>
                                    </p:animEffect>
                                  </p:childTnLst>
                                </p:cTn>
                              </p:par>
                              <p:par>
                                <p:cTn id="22" presetID="22" presetClass="entr" presetSubtype="4"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down)">
                                      <p:cBhvr>
                                        <p:cTn id="24" dur="500"/>
                                        <p:tgtEl>
                                          <p:spTgt spid="8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down)">
                                      <p:cBhvr>
                                        <p:cTn id="2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3" grpId="0" animBg="1"/>
      <p:bldP spid="8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服务层</a:t>
            </a:r>
            <a:r>
              <a:rPr lang="en-US" altLang="zh-CN" dirty="0" smtClean="0"/>
              <a:t>-</a:t>
            </a:r>
            <a:r>
              <a:rPr lang="zh-CN" altLang="en-US" dirty="0" smtClean="0"/>
              <a:t>服务构件架构，</a:t>
            </a:r>
            <a:r>
              <a:rPr lang="en-US" altLang="zh-CN" dirty="0" smtClean="0"/>
              <a:t>SCA</a:t>
            </a:r>
            <a:endParaRPr lang="zh-CN" altLang="en-US" dirty="0"/>
          </a:p>
        </p:txBody>
      </p:sp>
      <p:grpSp>
        <p:nvGrpSpPr>
          <p:cNvPr id="26627" name="组合 89"/>
          <p:cNvGrpSpPr>
            <a:grpSpLocks/>
          </p:cNvGrpSpPr>
          <p:nvPr/>
        </p:nvGrpSpPr>
        <p:grpSpPr bwMode="auto">
          <a:xfrm>
            <a:off x="327025" y="1214438"/>
            <a:ext cx="1143000" cy="1519237"/>
            <a:chOff x="326678" y="1260142"/>
            <a:chExt cx="1143008" cy="2214578"/>
          </a:xfrm>
        </p:grpSpPr>
        <p:sp>
          <p:nvSpPr>
            <p:cNvPr id="26692"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6693"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6628" name="组合 42"/>
          <p:cNvGrpSpPr>
            <a:grpSpLocks/>
          </p:cNvGrpSpPr>
          <p:nvPr/>
        </p:nvGrpSpPr>
        <p:grpSpPr bwMode="auto">
          <a:xfrm>
            <a:off x="7358063" y="1000125"/>
            <a:ext cx="1357312" cy="1714500"/>
            <a:chOff x="7215166" y="972120"/>
            <a:chExt cx="1428750" cy="2885489"/>
          </a:xfrm>
        </p:grpSpPr>
        <p:sp>
          <p:nvSpPr>
            <p:cNvPr id="26688"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6689"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6690"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6691"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6629" name="组合 86"/>
          <p:cNvGrpSpPr>
            <a:grpSpLocks/>
          </p:cNvGrpSpPr>
          <p:nvPr/>
        </p:nvGrpSpPr>
        <p:grpSpPr bwMode="auto">
          <a:xfrm>
            <a:off x="2924175" y="1000125"/>
            <a:ext cx="1233488" cy="1714500"/>
            <a:chOff x="2911057" y="1000108"/>
            <a:chExt cx="1232315" cy="1714512"/>
          </a:xfrm>
        </p:grpSpPr>
        <p:sp>
          <p:nvSpPr>
            <p:cNvPr id="26676"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6677" name="Group 36"/>
            <p:cNvGrpSpPr>
              <a:grpSpLocks/>
            </p:cNvGrpSpPr>
            <p:nvPr/>
          </p:nvGrpSpPr>
          <p:grpSpPr bwMode="auto">
            <a:xfrm>
              <a:off x="3041322" y="1434450"/>
              <a:ext cx="900000" cy="1235368"/>
              <a:chOff x="1915" y="1110"/>
              <a:chExt cx="485" cy="1012"/>
            </a:xfrm>
          </p:grpSpPr>
          <p:pic>
            <p:nvPicPr>
              <p:cNvPr id="26678"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9"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0"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1"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82"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6683"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84"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685"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686"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6687"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6630" name="组合 99"/>
          <p:cNvGrpSpPr>
            <a:grpSpLocks/>
          </p:cNvGrpSpPr>
          <p:nvPr/>
        </p:nvGrpSpPr>
        <p:grpSpPr bwMode="auto">
          <a:xfrm>
            <a:off x="4313238" y="1000125"/>
            <a:ext cx="1322387" cy="1714500"/>
            <a:chOff x="4250510" y="1000108"/>
            <a:chExt cx="1321622" cy="2500330"/>
          </a:xfrm>
        </p:grpSpPr>
        <p:sp>
          <p:nvSpPr>
            <p:cNvPr id="26652"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6653" name="Group 36"/>
            <p:cNvGrpSpPr>
              <a:grpSpLocks/>
            </p:cNvGrpSpPr>
            <p:nvPr/>
          </p:nvGrpSpPr>
          <p:grpSpPr bwMode="auto">
            <a:xfrm>
              <a:off x="4291833" y="1914158"/>
              <a:ext cx="1248777" cy="993549"/>
              <a:chOff x="934" y="799"/>
              <a:chExt cx="3891" cy="3149"/>
            </a:xfrm>
          </p:grpSpPr>
          <p:grpSp>
            <p:nvGrpSpPr>
              <p:cNvPr id="26654" name="Group 33"/>
              <p:cNvGrpSpPr>
                <a:grpSpLocks/>
              </p:cNvGrpSpPr>
              <p:nvPr/>
            </p:nvGrpSpPr>
            <p:grpSpPr bwMode="auto">
              <a:xfrm>
                <a:off x="934" y="931"/>
                <a:ext cx="3891" cy="3017"/>
                <a:chOff x="884" y="845"/>
                <a:chExt cx="3891" cy="3017"/>
              </a:xfrm>
            </p:grpSpPr>
            <p:grpSp>
              <p:nvGrpSpPr>
                <p:cNvPr id="26657" name="Group 28"/>
                <p:cNvGrpSpPr>
                  <a:grpSpLocks/>
                </p:cNvGrpSpPr>
                <p:nvPr/>
              </p:nvGrpSpPr>
              <p:grpSpPr bwMode="auto">
                <a:xfrm>
                  <a:off x="884" y="845"/>
                  <a:ext cx="3891" cy="2768"/>
                  <a:chOff x="844" y="885"/>
                  <a:chExt cx="3891" cy="2768"/>
                </a:xfrm>
              </p:grpSpPr>
              <p:grpSp>
                <p:nvGrpSpPr>
                  <p:cNvPr id="26659"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6673"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6674"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6675"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6660"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6661"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6662"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6663"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6664"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6665"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6666"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6667" name="AutoShape 23"/>
                  <p:cNvCxnSpPr>
                    <a:cxnSpLocks noChangeShapeType="1"/>
                    <a:stCxn id="26661" idx="2"/>
                    <a:endCxn id="26662"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68" name="AutoShape 24"/>
                  <p:cNvCxnSpPr>
                    <a:cxnSpLocks noChangeShapeType="1"/>
                    <a:stCxn id="26661" idx="2"/>
                    <a:endCxn id="26663"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69" name="AutoShape 25"/>
                  <p:cNvCxnSpPr>
                    <a:cxnSpLocks noChangeShapeType="1"/>
                    <a:stCxn id="26661" idx="2"/>
                    <a:endCxn id="26664"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70" name="AutoShape 26"/>
                  <p:cNvCxnSpPr>
                    <a:cxnSpLocks noChangeShapeType="1"/>
                    <a:stCxn id="26661" idx="2"/>
                    <a:endCxn id="26665"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71" name="AutoShape 27"/>
                  <p:cNvCxnSpPr>
                    <a:cxnSpLocks noChangeShapeType="1"/>
                    <a:stCxn id="26661" idx="2"/>
                    <a:endCxn id="26666"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6658"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6655"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6656"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6631" name="组合 100"/>
          <p:cNvGrpSpPr>
            <a:grpSpLocks/>
          </p:cNvGrpSpPr>
          <p:nvPr/>
        </p:nvGrpSpPr>
        <p:grpSpPr bwMode="auto">
          <a:xfrm>
            <a:off x="5791200" y="1000125"/>
            <a:ext cx="1411288" cy="1714500"/>
            <a:chOff x="5732838" y="1000108"/>
            <a:chExt cx="1410930" cy="2500330"/>
          </a:xfrm>
        </p:grpSpPr>
        <p:sp>
          <p:nvSpPr>
            <p:cNvPr id="26647"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6648"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9"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50"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6651"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2" name="组合 97"/>
          <p:cNvGrpSpPr>
            <a:grpSpLocks/>
          </p:cNvGrpSpPr>
          <p:nvPr/>
        </p:nvGrpSpPr>
        <p:grpSpPr bwMode="auto">
          <a:xfrm>
            <a:off x="1625600" y="1000125"/>
            <a:ext cx="1143000" cy="1714500"/>
            <a:chOff x="1571604" y="1000108"/>
            <a:chExt cx="1143008" cy="2500330"/>
          </a:xfrm>
        </p:grpSpPr>
        <p:sp>
          <p:nvSpPr>
            <p:cNvPr id="26636"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664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285750" y="944563"/>
            <a:ext cx="3929063"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5715000" y="939800"/>
            <a:ext cx="3143250"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内容占位符 110"/>
          <p:cNvSpPr>
            <a:spLocks noGrp="1"/>
          </p:cNvSpPr>
          <p:nvPr>
            <p:ph idx="1"/>
          </p:nvPr>
        </p:nvSpPr>
        <p:spPr>
          <a:xfrm>
            <a:off x="611188" y="3000375"/>
            <a:ext cx="8175625" cy="3214688"/>
          </a:xfrm>
        </p:spPr>
        <p:txBody>
          <a:bodyPr/>
          <a:lstStyle/>
          <a:p>
            <a:pPr>
              <a:lnSpc>
                <a:spcPct val="90000"/>
              </a:lnSpc>
              <a:defRPr/>
            </a:pPr>
            <a:r>
              <a:rPr lang="zh-CN" altLang="en-US" sz="2000" dirty="0" smtClean="0"/>
              <a:t>特性</a:t>
            </a:r>
            <a:r>
              <a:rPr lang="en-US" altLang="zh-CN" sz="2000" dirty="0" smtClean="0"/>
              <a:t>:</a:t>
            </a:r>
          </a:p>
          <a:p>
            <a:pPr lvl="1">
              <a:lnSpc>
                <a:spcPct val="90000"/>
              </a:lnSpc>
              <a:defRPr/>
            </a:pPr>
            <a:r>
              <a:rPr lang="zh-CN" altLang="en-US" sz="1800" b="1" dirty="0" smtClean="0">
                <a:solidFill>
                  <a:srgbClr val="FF0000"/>
                </a:solidFill>
              </a:rPr>
              <a:t>厂商中立性</a:t>
            </a:r>
            <a:r>
              <a:rPr lang="zh-CN" altLang="en-US" sz="1800" dirty="0" smtClean="0"/>
              <a:t>，获得主流平台厂商和应用厂商以及社区的广泛支持</a:t>
            </a:r>
          </a:p>
          <a:p>
            <a:pPr lvl="1">
              <a:lnSpc>
                <a:spcPct val="90000"/>
              </a:lnSpc>
              <a:defRPr/>
            </a:pPr>
            <a:r>
              <a:rPr lang="zh-CN" altLang="en-US" sz="1800" b="1" dirty="0" smtClean="0">
                <a:solidFill>
                  <a:srgbClr val="FF0000"/>
                </a:solidFill>
              </a:rPr>
              <a:t>语言无关性</a:t>
            </a:r>
            <a:r>
              <a:rPr lang="zh-CN" altLang="en-US" sz="1800" dirty="0" smtClean="0"/>
              <a:t>，支持多种编程语言，</a:t>
            </a:r>
            <a:r>
              <a:rPr lang="en-US" altLang="zh-CN" sz="1800" dirty="0" smtClean="0"/>
              <a:t>Java, C++, Ruby,……</a:t>
            </a:r>
          </a:p>
          <a:p>
            <a:pPr lvl="1">
              <a:lnSpc>
                <a:spcPct val="90000"/>
              </a:lnSpc>
              <a:defRPr/>
            </a:pPr>
            <a:r>
              <a:rPr lang="zh-CN" altLang="en-US" sz="1800" b="1" dirty="0" smtClean="0">
                <a:solidFill>
                  <a:srgbClr val="FF0000"/>
                </a:solidFill>
              </a:rPr>
              <a:t>协议无关性</a:t>
            </a:r>
            <a:r>
              <a:rPr lang="zh-CN" altLang="en-US" sz="1800" dirty="0" smtClean="0"/>
              <a:t>，支持多种调用协议，</a:t>
            </a:r>
            <a:r>
              <a:rPr lang="en-US" altLang="zh-CN" sz="1800" dirty="0" smtClean="0"/>
              <a:t>Web Service, EJB, JMS, RMI,……</a:t>
            </a:r>
          </a:p>
          <a:p>
            <a:pPr>
              <a:lnSpc>
                <a:spcPct val="90000"/>
              </a:lnSpc>
              <a:defRPr/>
            </a:pPr>
            <a:endParaRPr lang="en-US" altLang="zh-CN" sz="2000" dirty="0" smtClean="0"/>
          </a:p>
          <a:p>
            <a:pPr>
              <a:lnSpc>
                <a:spcPct val="90000"/>
              </a:lnSpc>
              <a:defRPr/>
            </a:pPr>
            <a:r>
              <a:rPr lang="zh-CN" altLang="en-US" sz="2000" dirty="0" smtClean="0"/>
              <a:t>编程模型</a:t>
            </a:r>
            <a:r>
              <a:rPr lang="en-US" altLang="zh-CN" sz="2000" dirty="0" smtClean="0"/>
              <a:t>:</a:t>
            </a:r>
          </a:p>
          <a:p>
            <a:pPr lvl="1">
              <a:lnSpc>
                <a:spcPct val="90000"/>
              </a:lnSpc>
              <a:defRPr/>
            </a:pPr>
            <a:r>
              <a:rPr lang="zh-CN" altLang="en-US" sz="1800" dirty="0" smtClean="0"/>
              <a:t>构件定义模型：</a:t>
            </a:r>
            <a:r>
              <a:rPr lang="zh-CN" altLang="en-US" sz="1800" b="1" dirty="0" smtClean="0">
                <a:solidFill>
                  <a:srgbClr val="FF0000"/>
                </a:solidFill>
              </a:rPr>
              <a:t>描述</a:t>
            </a:r>
            <a:r>
              <a:rPr lang="zh-CN" altLang="en-US" sz="1800" dirty="0" smtClean="0"/>
              <a:t>服务构件</a:t>
            </a:r>
          </a:p>
          <a:p>
            <a:pPr lvl="1">
              <a:lnSpc>
                <a:spcPct val="90000"/>
              </a:lnSpc>
              <a:defRPr/>
            </a:pPr>
            <a:r>
              <a:rPr lang="zh-CN" altLang="en-US" sz="1800" dirty="0" smtClean="0"/>
              <a:t>构件装配模型：将小粒度构件</a:t>
            </a:r>
            <a:r>
              <a:rPr lang="zh-CN" altLang="en-US" sz="1800" b="1" dirty="0" smtClean="0">
                <a:solidFill>
                  <a:srgbClr val="FF0000"/>
                </a:solidFill>
              </a:rPr>
              <a:t>装配</a:t>
            </a:r>
            <a:r>
              <a:rPr lang="zh-CN" altLang="en-US" sz="1800" dirty="0" smtClean="0"/>
              <a:t>为复合构件</a:t>
            </a:r>
            <a:r>
              <a:rPr lang="en-US" altLang="zh-CN" sz="1800" dirty="0" smtClean="0"/>
              <a:t>(Composite Components) </a:t>
            </a:r>
          </a:p>
          <a:p>
            <a:pPr lvl="1">
              <a:lnSpc>
                <a:spcPct val="90000"/>
              </a:lnSpc>
              <a:defRPr/>
            </a:pPr>
            <a:r>
              <a:rPr lang="zh-CN" altLang="en-US" sz="1800" dirty="0" smtClean="0"/>
              <a:t>构件部署模型：</a:t>
            </a:r>
            <a:r>
              <a:rPr lang="zh-CN" altLang="en-US" sz="1800" b="1" dirty="0" smtClean="0">
                <a:solidFill>
                  <a:srgbClr val="FF0000"/>
                </a:solidFill>
              </a:rPr>
              <a:t>部署</a:t>
            </a:r>
            <a:r>
              <a:rPr lang="zh-CN" altLang="en-US" sz="1800" dirty="0" smtClean="0"/>
              <a:t>到运行环境</a:t>
            </a:r>
          </a:p>
          <a:p>
            <a:pPr>
              <a:defRPr/>
            </a:pPr>
            <a:endParaRPr lang="en-US" altLang="zh-CN" sz="2400" dirty="0" smtClean="0"/>
          </a:p>
          <a:p>
            <a:pPr lvl="1">
              <a:defRPr/>
            </a:pPr>
            <a:endParaRPr lang="zh-CN" altLang="en-US" sz="2000" dirty="0"/>
          </a:p>
        </p:txBody>
      </p:sp>
    </p:spTree>
    <p:extLst>
      <p:ext uri="{BB962C8B-B14F-4D97-AF65-F5344CB8AC3E}">
        <p14:creationId xmlns:p14="http://schemas.microsoft.com/office/powerpoint/2010/main" val="2357263706"/>
      </p:ext>
    </p:extLst>
  </p:cSld>
  <p:clrMapOvr>
    <a:masterClrMapping/>
  </p:clrMapOvr>
  <p:transition spd="slow">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服务</a:t>
            </a:r>
            <a:r>
              <a:rPr lang="zh-CN" altLang="en-US" dirty="0" smtClean="0"/>
              <a:t>层</a:t>
            </a:r>
            <a:endParaRPr lang="zh-CN" altLang="en-US" dirty="0"/>
          </a:p>
        </p:txBody>
      </p:sp>
      <p:grpSp>
        <p:nvGrpSpPr>
          <p:cNvPr id="27651" name="组合 89"/>
          <p:cNvGrpSpPr>
            <a:grpSpLocks/>
          </p:cNvGrpSpPr>
          <p:nvPr/>
        </p:nvGrpSpPr>
        <p:grpSpPr bwMode="auto">
          <a:xfrm>
            <a:off x="327025" y="1214438"/>
            <a:ext cx="1143000" cy="1519237"/>
            <a:chOff x="326678" y="1260142"/>
            <a:chExt cx="1143008" cy="2214578"/>
          </a:xfrm>
        </p:grpSpPr>
        <p:sp>
          <p:nvSpPr>
            <p:cNvPr id="27753"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7754"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7652" name="组合 42"/>
          <p:cNvGrpSpPr>
            <a:grpSpLocks/>
          </p:cNvGrpSpPr>
          <p:nvPr/>
        </p:nvGrpSpPr>
        <p:grpSpPr bwMode="auto">
          <a:xfrm>
            <a:off x="7358063" y="1000125"/>
            <a:ext cx="1357312" cy="1714500"/>
            <a:chOff x="7215166" y="972120"/>
            <a:chExt cx="1428750" cy="2885489"/>
          </a:xfrm>
        </p:grpSpPr>
        <p:sp>
          <p:nvSpPr>
            <p:cNvPr id="27749"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7750"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7751"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7752"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7653" name="组合 86"/>
          <p:cNvGrpSpPr>
            <a:grpSpLocks/>
          </p:cNvGrpSpPr>
          <p:nvPr/>
        </p:nvGrpSpPr>
        <p:grpSpPr bwMode="auto">
          <a:xfrm>
            <a:off x="2924175" y="1000125"/>
            <a:ext cx="1233488" cy="1714500"/>
            <a:chOff x="2911057" y="1000108"/>
            <a:chExt cx="1232315" cy="1714512"/>
          </a:xfrm>
        </p:grpSpPr>
        <p:sp>
          <p:nvSpPr>
            <p:cNvPr id="27737"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7738" name="Group 36"/>
            <p:cNvGrpSpPr>
              <a:grpSpLocks/>
            </p:cNvGrpSpPr>
            <p:nvPr/>
          </p:nvGrpSpPr>
          <p:grpSpPr bwMode="auto">
            <a:xfrm>
              <a:off x="3041322" y="1434450"/>
              <a:ext cx="900000" cy="1235368"/>
              <a:chOff x="1915" y="1110"/>
              <a:chExt cx="485" cy="1012"/>
            </a:xfrm>
          </p:grpSpPr>
          <p:pic>
            <p:nvPicPr>
              <p:cNvPr id="27739"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0"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1"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2"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743"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7744"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745"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746"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747"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748"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7654" name="组合 99"/>
          <p:cNvGrpSpPr>
            <a:grpSpLocks/>
          </p:cNvGrpSpPr>
          <p:nvPr/>
        </p:nvGrpSpPr>
        <p:grpSpPr bwMode="auto">
          <a:xfrm>
            <a:off x="4313238" y="1000125"/>
            <a:ext cx="1322387" cy="1714500"/>
            <a:chOff x="4250510" y="1000108"/>
            <a:chExt cx="1321622" cy="2500330"/>
          </a:xfrm>
        </p:grpSpPr>
        <p:sp>
          <p:nvSpPr>
            <p:cNvPr id="27713"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7714" name="Group 36"/>
            <p:cNvGrpSpPr>
              <a:grpSpLocks/>
            </p:cNvGrpSpPr>
            <p:nvPr/>
          </p:nvGrpSpPr>
          <p:grpSpPr bwMode="auto">
            <a:xfrm>
              <a:off x="4291833" y="1914158"/>
              <a:ext cx="1248777" cy="993549"/>
              <a:chOff x="934" y="799"/>
              <a:chExt cx="3891" cy="3149"/>
            </a:xfrm>
          </p:grpSpPr>
          <p:grpSp>
            <p:nvGrpSpPr>
              <p:cNvPr id="27715" name="Group 33"/>
              <p:cNvGrpSpPr>
                <a:grpSpLocks/>
              </p:cNvGrpSpPr>
              <p:nvPr/>
            </p:nvGrpSpPr>
            <p:grpSpPr bwMode="auto">
              <a:xfrm>
                <a:off x="934" y="931"/>
                <a:ext cx="3891" cy="3017"/>
                <a:chOff x="884" y="845"/>
                <a:chExt cx="3891" cy="3017"/>
              </a:xfrm>
            </p:grpSpPr>
            <p:grpSp>
              <p:nvGrpSpPr>
                <p:cNvPr id="27718" name="Group 28"/>
                <p:cNvGrpSpPr>
                  <a:grpSpLocks/>
                </p:cNvGrpSpPr>
                <p:nvPr/>
              </p:nvGrpSpPr>
              <p:grpSpPr bwMode="auto">
                <a:xfrm>
                  <a:off x="884" y="845"/>
                  <a:ext cx="3891" cy="2768"/>
                  <a:chOff x="844" y="885"/>
                  <a:chExt cx="3891" cy="2768"/>
                </a:xfrm>
              </p:grpSpPr>
              <p:grpSp>
                <p:nvGrpSpPr>
                  <p:cNvPr id="27720"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7734"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7735"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7736"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7721"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7722"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7723"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7724"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7725"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7726"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7727"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7728" name="AutoShape 23"/>
                  <p:cNvCxnSpPr>
                    <a:cxnSpLocks noChangeShapeType="1"/>
                    <a:stCxn id="27722" idx="2"/>
                    <a:endCxn id="27723"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729" name="AutoShape 24"/>
                  <p:cNvCxnSpPr>
                    <a:cxnSpLocks noChangeShapeType="1"/>
                    <a:stCxn id="27722" idx="2"/>
                    <a:endCxn id="27724"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730" name="AutoShape 25"/>
                  <p:cNvCxnSpPr>
                    <a:cxnSpLocks noChangeShapeType="1"/>
                    <a:stCxn id="27722" idx="2"/>
                    <a:endCxn id="27725"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731" name="AutoShape 26"/>
                  <p:cNvCxnSpPr>
                    <a:cxnSpLocks noChangeShapeType="1"/>
                    <a:stCxn id="27722" idx="2"/>
                    <a:endCxn id="27726"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732" name="AutoShape 27"/>
                  <p:cNvCxnSpPr>
                    <a:cxnSpLocks noChangeShapeType="1"/>
                    <a:stCxn id="27722" idx="2"/>
                    <a:endCxn id="27727"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7719"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7716"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7717"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7655" name="组合 100"/>
          <p:cNvGrpSpPr>
            <a:grpSpLocks/>
          </p:cNvGrpSpPr>
          <p:nvPr/>
        </p:nvGrpSpPr>
        <p:grpSpPr bwMode="auto">
          <a:xfrm>
            <a:off x="5791200" y="1000125"/>
            <a:ext cx="1411288" cy="1714500"/>
            <a:chOff x="5732838" y="1000108"/>
            <a:chExt cx="1410930" cy="2500330"/>
          </a:xfrm>
        </p:grpSpPr>
        <p:sp>
          <p:nvSpPr>
            <p:cNvPr id="27708"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7709"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0"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1"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7712"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组合 97"/>
          <p:cNvGrpSpPr>
            <a:grpSpLocks/>
          </p:cNvGrpSpPr>
          <p:nvPr/>
        </p:nvGrpSpPr>
        <p:grpSpPr bwMode="auto">
          <a:xfrm>
            <a:off x="1625600" y="1000125"/>
            <a:ext cx="1143000" cy="1714500"/>
            <a:chOff x="1571604" y="1000108"/>
            <a:chExt cx="1143008" cy="2500330"/>
          </a:xfrm>
        </p:grpSpPr>
        <p:sp>
          <p:nvSpPr>
            <p:cNvPr id="27697"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770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285750" y="944563"/>
            <a:ext cx="3929063"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5715000" y="939800"/>
            <a:ext cx="3143250"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内容占位符 102"/>
          <p:cNvSpPr>
            <a:spLocks noGrp="1"/>
          </p:cNvSpPr>
          <p:nvPr>
            <p:ph sz="half" idx="1"/>
          </p:nvPr>
        </p:nvSpPr>
        <p:spPr>
          <a:xfrm>
            <a:off x="611188" y="3143250"/>
            <a:ext cx="3817937" cy="2857500"/>
          </a:xfrm>
        </p:spPr>
        <p:txBody>
          <a:bodyPr/>
          <a:lstStyle/>
          <a:p>
            <a:pPr>
              <a:lnSpc>
                <a:spcPct val="80000"/>
              </a:lnSpc>
              <a:defRPr/>
            </a:pPr>
            <a:r>
              <a:rPr lang="zh-CN" altLang="en-US" sz="2400" dirty="0" smtClean="0"/>
              <a:t>服务构件架构</a:t>
            </a:r>
            <a:r>
              <a:rPr lang="en-US" altLang="zh-CN" sz="2400" dirty="0" smtClean="0"/>
              <a:t>(SCA)</a:t>
            </a:r>
          </a:p>
          <a:p>
            <a:pPr lvl="1">
              <a:lnSpc>
                <a:spcPct val="80000"/>
              </a:lnSpc>
              <a:defRPr/>
            </a:pPr>
            <a:r>
              <a:rPr lang="zh-CN" altLang="en-US" sz="2000" dirty="0" smtClean="0"/>
              <a:t>接口</a:t>
            </a:r>
            <a:r>
              <a:rPr lang="en-US" altLang="zh-CN" sz="2000" dirty="0" smtClean="0"/>
              <a:t>(Interface)</a:t>
            </a:r>
          </a:p>
          <a:p>
            <a:pPr lvl="1">
              <a:lnSpc>
                <a:spcPct val="80000"/>
              </a:lnSpc>
              <a:defRPr/>
            </a:pPr>
            <a:r>
              <a:rPr lang="zh-CN" altLang="en-US" sz="2000" dirty="0" smtClean="0"/>
              <a:t>属性</a:t>
            </a:r>
            <a:r>
              <a:rPr lang="en-US" altLang="zh-CN" sz="2000" dirty="0" smtClean="0"/>
              <a:t>(Property)</a:t>
            </a:r>
          </a:p>
          <a:p>
            <a:pPr lvl="1">
              <a:lnSpc>
                <a:spcPct val="80000"/>
              </a:lnSpc>
              <a:defRPr/>
            </a:pPr>
            <a:r>
              <a:rPr lang="zh-CN" altLang="en-US" sz="2000" dirty="0" smtClean="0"/>
              <a:t>引用</a:t>
            </a:r>
            <a:r>
              <a:rPr lang="en-US" altLang="zh-CN" sz="2000" dirty="0" smtClean="0"/>
              <a:t>(Reference)</a:t>
            </a:r>
          </a:p>
          <a:p>
            <a:pPr lvl="1">
              <a:lnSpc>
                <a:spcPct val="80000"/>
              </a:lnSpc>
              <a:defRPr/>
            </a:pPr>
            <a:r>
              <a:rPr lang="zh-CN" altLang="en-US" sz="2000" dirty="0" smtClean="0"/>
              <a:t>实现</a:t>
            </a:r>
            <a:r>
              <a:rPr lang="en-US" altLang="zh-CN" sz="2000" dirty="0" smtClean="0"/>
              <a:t>(Implement Type)</a:t>
            </a:r>
          </a:p>
          <a:p>
            <a:pPr lvl="2">
              <a:lnSpc>
                <a:spcPct val="80000"/>
              </a:lnSpc>
              <a:defRPr/>
            </a:pPr>
            <a:r>
              <a:rPr lang="en-US" altLang="zh-CN" dirty="0" smtClean="0"/>
              <a:t>Java</a:t>
            </a:r>
          </a:p>
          <a:p>
            <a:pPr lvl="2">
              <a:lnSpc>
                <a:spcPct val="80000"/>
              </a:lnSpc>
              <a:defRPr/>
            </a:pPr>
            <a:r>
              <a:rPr lang="zh-CN" altLang="en-US" dirty="0" smtClean="0"/>
              <a:t>逻辑构件</a:t>
            </a:r>
            <a:endParaRPr lang="en-US" altLang="zh-CN" dirty="0" smtClean="0"/>
          </a:p>
          <a:p>
            <a:pPr lvl="2">
              <a:lnSpc>
                <a:spcPct val="80000"/>
              </a:lnSpc>
              <a:defRPr/>
            </a:pPr>
            <a:r>
              <a:rPr lang="en-US" altLang="zh-CN" dirty="0" smtClean="0"/>
              <a:t>Spring</a:t>
            </a:r>
          </a:p>
        </p:txBody>
      </p:sp>
      <p:grpSp>
        <p:nvGrpSpPr>
          <p:cNvPr id="18" name="组合 93"/>
          <p:cNvGrpSpPr>
            <a:grpSpLocks/>
          </p:cNvGrpSpPr>
          <p:nvPr/>
        </p:nvGrpSpPr>
        <p:grpSpPr bwMode="auto">
          <a:xfrm>
            <a:off x="4572000" y="2746375"/>
            <a:ext cx="4329113" cy="3754438"/>
            <a:chOff x="4572000" y="2745616"/>
            <a:chExt cx="4329430" cy="3755218"/>
          </a:xfrm>
        </p:grpSpPr>
        <p:grpSp>
          <p:nvGrpSpPr>
            <p:cNvPr id="27670" name="Group 36"/>
            <p:cNvGrpSpPr>
              <a:grpSpLocks noChangeAspect="1"/>
            </p:cNvGrpSpPr>
            <p:nvPr/>
          </p:nvGrpSpPr>
          <p:grpSpPr bwMode="auto">
            <a:xfrm>
              <a:off x="4572000" y="3007064"/>
              <a:ext cx="4329430" cy="3493770"/>
              <a:chOff x="934" y="799"/>
              <a:chExt cx="3891" cy="3423"/>
            </a:xfrm>
          </p:grpSpPr>
          <p:grpSp>
            <p:nvGrpSpPr>
              <p:cNvPr id="27674" name="Group 33"/>
              <p:cNvGrpSpPr>
                <a:grpSpLocks/>
              </p:cNvGrpSpPr>
              <p:nvPr/>
            </p:nvGrpSpPr>
            <p:grpSpPr bwMode="auto">
              <a:xfrm>
                <a:off x="934" y="931"/>
                <a:ext cx="3891" cy="3291"/>
                <a:chOff x="884" y="845"/>
                <a:chExt cx="3891" cy="3291"/>
              </a:xfrm>
            </p:grpSpPr>
            <p:grpSp>
              <p:nvGrpSpPr>
                <p:cNvPr id="27677" name="Group 28"/>
                <p:cNvGrpSpPr>
                  <a:grpSpLocks/>
                </p:cNvGrpSpPr>
                <p:nvPr/>
              </p:nvGrpSpPr>
              <p:grpSpPr bwMode="auto">
                <a:xfrm>
                  <a:off x="884" y="845"/>
                  <a:ext cx="3891" cy="2768"/>
                  <a:chOff x="844" y="885"/>
                  <a:chExt cx="3891" cy="2768"/>
                </a:xfrm>
              </p:grpSpPr>
              <p:grpSp>
                <p:nvGrpSpPr>
                  <p:cNvPr id="27680" name="Group 15"/>
                  <p:cNvGrpSpPr>
                    <a:grpSpLocks/>
                  </p:cNvGrpSpPr>
                  <p:nvPr/>
                </p:nvGrpSpPr>
                <p:grpSpPr bwMode="auto">
                  <a:xfrm>
                    <a:off x="1418" y="885"/>
                    <a:ext cx="2766" cy="1678"/>
                    <a:chOff x="1338" y="981"/>
                    <a:chExt cx="2766" cy="1678"/>
                  </a:xfrm>
                </p:grpSpPr>
                <p:sp>
                  <p:nvSpPr>
                    <p:cNvPr id="27693" name="AutoShape 11"/>
                    <p:cNvSpPr>
                      <a:spLocks noChangeArrowheads="1"/>
                    </p:cNvSpPr>
                    <p:nvPr/>
                  </p:nvSpPr>
                  <p:spPr bwMode="auto">
                    <a:xfrm>
                      <a:off x="1655" y="981"/>
                      <a:ext cx="2178" cy="1678"/>
                    </a:xfrm>
                    <a:prstGeom prst="roundRect">
                      <a:avLst>
                        <a:gd name="adj" fmla="val 16667"/>
                      </a:avLst>
                    </a:prstGeom>
                    <a:solidFill>
                      <a:srgbClr val="3366FF"/>
                    </a:solidFill>
                    <a:ln w="9525">
                      <a:solidFill>
                        <a:schemeClr val="tx1"/>
                      </a:solidFill>
                      <a:round/>
                      <a:headEnd/>
                      <a:tailEnd/>
                    </a:ln>
                  </p:spPr>
                  <p:txBody>
                    <a:bodyPr wrap="none" anchor="ctr"/>
                    <a:lstStyle/>
                    <a:p>
                      <a:pPr algn="ctr"/>
                      <a:r>
                        <a:rPr lang="zh-CN" altLang="en-US" sz="1600"/>
                        <a:t>构件</a:t>
                      </a:r>
                      <a:endParaRPr lang="zh-CN" altLang="en-US" sz="2400"/>
                    </a:p>
                    <a:p>
                      <a:pPr algn="ctr"/>
                      <a:r>
                        <a:rPr lang="en-US" altLang="zh-CN" sz="1600"/>
                        <a:t>Component</a:t>
                      </a:r>
                      <a:endParaRPr lang="en-US" altLang="zh-CN" sz="2400"/>
                    </a:p>
                  </p:txBody>
                </p:sp>
                <p:sp>
                  <p:nvSpPr>
                    <p:cNvPr id="27694"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7695"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7696"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7681"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r>
                      <a:rPr lang="zh-CN" altLang="en-US" sz="1400"/>
                      <a:t>实现</a:t>
                    </a:r>
                    <a:endParaRPr lang="zh-CN" altLang="en-US"/>
                  </a:p>
                  <a:p>
                    <a:pPr algn="ctr"/>
                    <a:r>
                      <a:rPr lang="en-US" altLang="zh-CN" sz="1000"/>
                      <a:t>Implementation</a:t>
                    </a:r>
                    <a:endParaRPr lang="en-US" altLang="zh-CN"/>
                  </a:p>
                </p:txBody>
              </p:sp>
              <p:sp>
                <p:nvSpPr>
                  <p:cNvPr id="27682"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7683"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Java</a:t>
                    </a:r>
                  </a:p>
                </p:txBody>
              </p:sp>
              <p:sp>
                <p:nvSpPr>
                  <p:cNvPr id="27684"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EOS</a:t>
                    </a:r>
                  </a:p>
                  <a:p>
                    <a:pPr algn="ctr"/>
                    <a:r>
                      <a:rPr lang="zh-CN" altLang="en-US" sz="1200"/>
                      <a:t>逻辑构件</a:t>
                    </a:r>
                  </a:p>
                </p:txBody>
              </p:sp>
              <p:sp>
                <p:nvSpPr>
                  <p:cNvPr id="27685"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BPEL</a:t>
                    </a:r>
                  </a:p>
                </p:txBody>
              </p:sp>
              <p:sp>
                <p:nvSpPr>
                  <p:cNvPr id="27686"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sz="1200"/>
                      <a:t>Spring</a:t>
                    </a:r>
                  </a:p>
                </p:txBody>
              </p:sp>
              <p:sp>
                <p:nvSpPr>
                  <p:cNvPr id="27687"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r>
                      <a:rPr lang="en-US" altLang="zh-CN"/>
                      <a:t>...</a:t>
                    </a:r>
                  </a:p>
                </p:txBody>
              </p:sp>
              <p:cxnSp>
                <p:nvCxnSpPr>
                  <p:cNvPr id="27688" name="AutoShape 23"/>
                  <p:cNvCxnSpPr>
                    <a:cxnSpLocks noChangeShapeType="1"/>
                    <a:stCxn id="27682" idx="2"/>
                    <a:endCxn id="27683"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89" name="AutoShape 24"/>
                  <p:cNvCxnSpPr>
                    <a:cxnSpLocks noChangeShapeType="1"/>
                    <a:stCxn id="27682" idx="2"/>
                    <a:endCxn id="27684"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90" name="AutoShape 25"/>
                  <p:cNvCxnSpPr>
                    <a:cxnSpLocks noChangeShapeType="1"/>
                    <a:stCxn id="27682" idx="2"/>
                    <a:endCxn id="27685"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91" name="AutoShape 26"/>
                  <p:cNvCxnSpPr>
                    <a:cxnSpLocks noChangeShapeType="1"/>
                    <a:stCxn id="27682" idx="2"/>
                    <a:endCxn id="27686"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92" name="AutoShape 27"/>
                  <p:cNvCxnSpPr>
                    <a:cxnSpLocks noChangeShapeType="1"/>
                    <a:stCxn id="27682" idx="2"/>
                    <a:endCxn id="27687"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7678"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7679" name="Text Box 32"/>
                <p:cNvSpPr txBox="1">
                  <a:spLocks noChangeArrowheads="1"/>
                </p:cNvSpPr>
                <p:nvPr/>
              </p:nvSpPr>
              <p:spPr bwMode="auto">
                <a:xfrm>
                  <a:off x="2517" y="3884"/>
                  <a:ext cx="6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实现类型</a:t>
                  </a:r>
                </a:p>
              </p:txBody>
            </p:sp>
          </p:grpSp>
          <p:sp>
            <p:nvSpPr>
              <p:cNvPr id="27675"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7676"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sp>
          <p:nvSpPr>
            <p:cNvPr id="27671" name="TextBox 141"/>
            <p:cNvSpPr txBox="1">
              <a:spLocks noChangeArrowheads="1"/>
            </p:cNvSpPr>
            <p:nvPr/>
          </p:nvSpPr>
          <p:spPr bwMode="auto">
            <a:xfrm>
              <a:off x="4854363" y="3500438"/>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接口</a:t>
              </a:r>
            </a:p>
          </p:txBody>
        </p:sp>
        <p:sp>
          <p:nvSpPr>
            <p:cNvPr id="27672" name="TextBox 142"/>
            <p:cNvSpPr txBox="1">
              <a:spLocks noChangeArrowheads="1"/>
            </p:cNvSpPr>
            <p:nvPr/>
          </p:nvSpPr>
          <p:spPr bwMode="auto">
            <a:xfrm>
              <a:off x="7050780" y="2745616"/>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属性</a:t>
              </a:r>
            </a:p>
          </p:txBody>
        </p:sp>
        <p:sp>
          <p:nvSpPr>
            <p:cNvPr id="27673" name="TextBox 143"/>
            <p:cNvSpPr txBox="1">
              <a:spLocks noChangeArrowheads="1"/>
            </p:cNvSpPr>
            <p:nvPr/>
          </p:nvSpPr>
          <p:spPr bwMode="auto">
            <a:xfrm>
              <a:off x="8143900" y="378619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a:t>引用</a:t>
              </a:r>
            </a:p>
          </p:txBody>
        </p:sp>
      </p:grpSp>
      <p:sp>
        <p:nvSpPr>
          <p:cNvPr id="95" name="内容占位符 102"/>
          <p:cNvSpPr txBox="1">
            <a:spLocks/>
          </p:cNvSpPr>
          <p:nvPr/>
        </p:nvSpPr>
        <p:spPr bwMode="auto">
          <a:xfrm>
            <a:off x="396875" y="3143250"/>
            <a:ext cx="3389313" cy="2857500"/>
          </a:xfrm>
          <a:prstGeom prst="rect">
            <a:avLst/>
          </a:prstGeom>
          <a:noFill/>
          <a:ln w="9525">
            <a:noFill/>
            <a:miter lim="800000"/>
            <a:headEnd/>
            <a:tailEnd/>
          </a:ln>
          <a:effectLst/>
        </p:spPr>
        <p:txBody>
          <a:bodyPr/>
          <a:lstStyle/>
          <a:p>
            <a:pPr marL="342900" indent="-342900">
              <a:lnSpc>
                <a:spcPct val="80000"/>
              </a:lnSpc>
              <a:spcBef>
                <a:spcPct val="20000"/>
              </a:spcBef>
              <a:buClr>
                <a:srgbClr val="0066FF"/>
              </a:buClr>
              <a:buSzPct val="85000"/>
              <a:buFont typeface="Wingdings" pitchFamily="2" charset="2"/>
              <a:buChar char="l"/>
              <a:defRPr/>
            </a:pPr>
            <a:r>
              <a:rPr lang="zh-CN" altLang="en-US" sz="2400" b="1" kern="0" dirty="0">
                <a:effectLst>
                  <a:outerShdw blurRad="38100" dist="38100" dir="2700000" algn="tl">
                    <a:srgbClr val="C0C0C0"/>
                  </a:outerShdw>
                </a:effectLst>
                <a:latin typeface="+mn-lt"/>
                <a:ea typeface="+mn-ea"/>
              </a:rPr>
              <a:t>服务构件装配模型</a:t>
            </a:r>
            <a:endParaRPr lang="en-US" altLang="zh-CN" sz="2400" b="1" kern="0" dirty="0">
              <a:effectLst>
                <a:outerShdw blurRad="38100" dist="38100" dir="2700000" algn="tl">
                  <a:srgbClr val="C0C0C0"/>
                </a:outerShdw>
              </a:effectLst>
              <a:latin typeface="+mn-lt"/>
              <a:ea typeface="+mn-ea"/>
            </a:endParaRPr>
          </a:p>
          <a:p>
            <a:pPr marL="742950" lvl="1" indent="-285750">
              <a:lnSpc>
                <a:spcPct val="80000"/>
              </a:lnSpc>
              <a:spcBef>
                <a:spcPct val="20000"/>
              </a:spcBef>
              <a:buClr>
                <a:srgbClr val="FF6600"/>
              </a:buClr>
              <a:buSzPct val="70000"/>
              <a:buFont typeface="Wingdings" pitchFamily="2" charset="2"/>
              <a:buChar char="u"/>
              <a:defRPr/>
            </a:pPr>
            <a:r>
              <a:rPr lang="zh-CN" altLang="en-US" sz="2000" kern="0" dirty="0">
                <a:effectLst>
                  <a:outerShdw blurRad="38100" dist="38100" dir="2700000" algn="tl">
                    <a:srgbClr val="C0C0C0"/>
                  </a:outerShdw>
                </a:effectLst>
                <a:latin typeface="+mn-ea"/>
                <a:ea typeface="+mn-ea"/>
              </a:rPr>
              <a:t>将计算层次的构件装配成服务构件</a:t>
            </a:r>
            <a:endParaRPr lang="en-US" altLang="zh-CN" sz="2000" kern="0" dirty="0">
              <a:effectLst>
                <a:outerShdw blurRad="38100" dist="38100" dir="2700000" algn="tl">
                  <a:srgbClr val="C0C0C0"/>
                </a:outerShdw>
              </a:effectLst>
              <a:latin typeface="+mn-ea"/>
              <a:ea typeface="+mn-ea"/>
            </a:endParaRPr>
          </a:p>
          <a:p>
            <a:pPr marL="742950" lvl="1" indent="-285750">
              <a:lnSpc>
                <a:spcPct val="80000"/>
              </a:lnSpc>
              <a:spcBef>
                <a:spcPct val="20000"/>
              </a:spcBef>
              <a:buClr>
                <a:srgbClr val="FF6600"/>
              </a:buClr>
              <a:buSzPct val="70000"/>
              <a:buFont typeface="Wingdings" pitchFamily="2" charset="2"/>
              <a:buChar char="u"/>
              <a:defRPr/>
            </a:pPr>
            <a:r>
              <a:rPr lang="zh-CN" altLang="en-US" sz="2000" kern="0" dirty="0">
                <a:effectLst>
                  <a:outerShdw blurRad="38100" dist="38100" dir="2700000" algn="tl">
                    <a:srgbClr val="C0C0C0"/>
                  </a:outerShdw>
                </a:effectLst>
                <a:latin typeface="+mn-ea"/>
                <a:ea typeface="+mn-ea"/>
              </a:rPr>
              <a:t>将小粒度的服务构件装配为大粒度的组合构件</a:t>
            </a:r>
            <a:endParaRPr lang="en-US" altLang="zh-CN" sz="2000" kern="0" dirty="0">
              <a:effectLst>
                <a:outerShdw blurRad="38100" dist="38100" dir="2700000" algn="tl">
                  <a:srgbClr val="C0C0C0"/>
                </a:outerShdw>
              </a:effectLst>
              <a:latin typeface="+mn-ea"/>
              <a:ea typeface="+mn-ea"/>
            </a:endParaRPr>
          </a:p>
          <a:p>
            <a:pPr marL="342900" indent="-342900">
              <a:lnSpc>
                <a:spcPct val="80000"/>
              </a:lnSpc>
              <a:spcBef>
                <a:spcPct val="20000"/>
              </a:spcBef>
              <a:buClr>
                <a:srgbClr val="0066FF"/>
              </a:buClr>
              <a:buSzPct val="85000"/>
              <a:buFont typeface="Wingdings" pitchFamily="2" charset="2"/>
              <a:buChar char="l"/>
              <a:defRPr/>
            </a:pPr>
            <a:r>
              <a:rPr lang="zh-CN" altLang="en-US" sz="2400" b="1" kern="0" dirty="0">
                <a:effectLst>
                  <a:outerShdw blurRad="38100" dist="38100" dir="2700000" algn="tl">
                    <a:srgbClr val="C0C0C0"/>
                  </a:outerShdw>
                </a:effectLst>
                <a:latin typeface="+mn-lt"/>
                <a:ea typeface="+mn-ea"/>
              </a:rPr>
              <a:t>服务构件部署模型</a:t>
            </a:r>
            <a:endParaRPr lang="en-US" altLang="zh-CN" sz="2400" b="1" kern="0" dirty="0">
              <a:effectLst>
                <a:outerShdw blurRad="38100" dist="38100" dir="2700000" algn="tl">
                  <a:srgbClr val="C0C0C0"/>
                </a:outerShdw>
              </a:effectLst>
              <a:latin typeface="+mn-lt"/>
              <a:ea typeface="+mn-ea"/>
            </a:endParaRPr>
          </a:p>
          <a:p>
            <a:pPr marL="742950" lvl="1" indent="-285750">
              <a:lnSpc>
                <a:spcPct val="80000"/>
              </a:lnSpc>
              <a:spcBef>
                <a:spcPct val="20000"/>
              </a:spcBef>
              <a:buClr>
                <a:srgbClr val="FF6600"/>
              </a:buClr>
              <a:buSzPct val="70000"/>
              <a:buFont typeface="Wingdings" pitchFamily="2" charset="2"/>
              <a:buChar char="u"/>
              <a:defRPr/>
            </a:pPr>
            <a:r>
              <a:rPr lang="zh-CN" altLang="en-US" sz="2000" kern="0" dirty="0">
                <a:effectLst>
                  <a:outerShdw blurRad="38100" dist="38100" dir="2700000" algn="tl">
                    <a:srgbClr val="C0C0C0"/>
                  </a:outerShdw>
                </a:effectLst>
                <a:latin typeface="+mn-lt"/>
                <a:ea typeface="宋体" charset="-122"/>
              </a:rPr>
              <a:t>包结构</a:t>
            </a:r>
            <a:endParaRPr lang="en-US" altLang="zh-CN" sz="2000" kern="0" dirty="0">
              <a:effectLst>
                <a:outerShdw blurRad="38100" dist="38100" dir="2700000" algn="tl">
                  <a:srgbClr val="C0C0C0"/>
                </a:outerShdw>
              </a:effectLst>
              <a:latin typeface="+mn-lt"/>
              <a:ea typeface="宋体" charset="-122"/>
            </a:endParaRPr>
          </a:p>
          <a:p>
            <a:pPr marL="742950" lvl="1" indent="-285750">
              <a:lnSpc>
                <a:spcPct val="80000"/>
              </a:lnSpc>
              <a:spcBef>
                <a:spcPct val="20000"/>
              </a:spcBef>
              <a:buClr>
                <a:srgbClr val="FF6600"/>
              </a:buClr>
              <a:buSzPct val="70000"/>
              <a:buFont typeface="Wingdings" pitchFamily="2" charset="2"/>
              <a:buChar char="u"/>
              <a:defRPr/>
            </a:pPr>
            <a:r>
              <a:rPr lang="zh-CN" altLang="en-US" sz="2000" kern="0" dirty="0">
                <a:effectLst>
                  <a:outerShdw blurRad="38100" dist="38100" dir="2700000" algn="tl">
                    <a:srgbClr val="C0C0C0"/>
                  </a:outerShdw>
                </a:effectLst>
                <a:latin typeface="+mn-lt"/>
                <a:ea typeface="宋体" charset="-122"/>
              </a:rPr>
              <a:t>升级、回退</a:t>
            </a:r>
            <a:endParaRPr lang="en-US" altLang="zh-CN" sz="2000" kern="0" dirty="0">
              <a:effectLst>
                <a:outerShdw blurRad="38100" dist="38100" dir="2700000" algn="tl">
                  <a:srgbClr val="C0C0C0"/>
                </a:outerShdw>
              </a:effectLst>
              <a:latin typeface="+mn-lt"/>
              <a:ea typeface="宋体" charset="-122"/>
            </a:endParaRPr>
          </a:p>
        </p:txBody>
      </p:sp>
      <p:pic>
        <p:nvPicPr>
          <p:cNvPr id="96" name="图片 95" descr="Granularity_Picture_SCA_Ass.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97338" y="3000375"/>
            <a:ext cx="468947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 descr="SCA Composit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2911475"/>
            <a:ext cx="7224713"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4"/>
          <p:cNvGrpSpPr>
            <a:grpSpLocks/>
          </p:cNvGrpSpPr>
          <p:nvPr/>
        </p:nvGrpSpPr>
        <p:grpSpPr bwMode="auto">
          <a:xfrm>
            <a:off x="1055688" y="4786313"/>
            <a:ext cx="3148012" cy="1714500"/>
            <a:chOff x="715" y="3015"/>
            <a:chExt cx="1983" cy="1080"/>
          </a:xfrm>
        </p:grpSpPr>
        <p:sp>
          <p:nvSpPr>
            <p:cNvPr id="27668" name="Oval 8"/>
            <p:cNvSpPr>
              <a:spLocks noChangeArrowheads="1"/>
            </p:cNvSpPr>
            <p:nvPr/>
          </p:nvSpPr>
          <p:spPr bwMode="auto">
            <a:xfrm>
              <a:off x="715" y="3451"/>
              <a:ext cx="630" cy="64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7669" name="AutoShape 10"/>
            <p:cNvSpPr>
              <a:spLocks noChangeArrowheads="1"/>
            </p:cNvSpPr>
            <p:nvPr/>
          </p:nvSpPr>
          <p:spPr bwMode="auto">
            <a:xfrm>
              <a:off x="1383" y="3015"/>
              <a:ext cx="1315" cy="696"/>
            </a:xfrm>
            <a:prstGeom prst="cloudCallout">
              <a:avLst>
                <a:gd name="adj1" fmla="val -73241"/>
                <a:gd name="adj2" fmla="val 2211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a:t>将服务暴露成不同的调用方式</a:t>
              </a:r>
            </a:p>
          </p:txBody>
        </p:sp>
      </p:grpSp>
      <p:grpSp>
        <p:nvGrpSpPr>
          <p:cNvPr id="24" name="Group 13"/>
          <p:cNvGrpSpPr>
            <a:grpSpLocks/>
          </p:cNvGrpSpPr>
          <p:nvPr/>
        </p:nvGrpSpPr>
        <p:grpSpPr bwMode="auto">
          <a:xfrm>
            <a:off x="4532313" y="5132388"/>
            <a:ext cx="3611562" cy="1296987"/>
            <a:chOff x="2925" y="3158"/>
            <a:chExt cx="2275" cy="959"/>
          </a:xfrm>
        </p:grpSpPr>
        <p:sp>
          <p:nvSpPr>
            <p:cNvPr id="27666" name="Oval 9"/>
            <p:cNvSpPr>
              <a:spLocks noChangeArrowheads="1"/>
            </p:cNvSpPr>
            <p:nvPr/>
          </p:nvSpPr>
          <p:spPr bwMode="auto">
            <a:xfrm>
              <a:off x="4570" y="3377"/>
              <a:ext cx="630" cy="74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27667" name="AutoShape 11"/>
            <p:cNvSpPr>
              <a:spLocks noChangeArrowheads="1"/>
            </p:cNvSpPr>
            <p:nvPr/>
          </p:nvSpPr>
          <p:spPr bwMode="auto">
            <a:xfrm>
              <a:off x="2925" y="3158"/>
              <a:ext cx="1315" cy="817"/>
            </a:xfrm>
            <a:prstGeom prst="cloudCallout">
              <a:avLst>
                <a:gd name="adj1" fmla="val 92574"/>
                <a:gd name="adj2" fmla="val -8306"/>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a:t>支持调用不同方式的服务</a:t>
              </a:r>
            </a:p>
          </p:txBody>
        </p:sp>
      </p:grpSp>
    </p:spTree>
    <p:extLst>
      <p:ext uri="{BB962C8B-B14F-4D97-AF65-F5344CB8AC3E}">
        <p14:creationId xmlns:p14="http://schemas.microsoft.com/office/powerpoint/2010/main" val="2551958"/>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4" fill="hold" nodeType="clickEffect">
                                  <p:stCondLst>
                                    <p:cond delay="0"/>
                                  </p:stCondLst>
                                  <p:childTnLst>
                                    <p:animEffect transition="out" filter="wipe(down)">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86">
                                            <p:txEl>
                                              <p:pRg st="0" end="0"/>
                                            </p:txEl>
                                          </p:spTgt>
                                        </p:tgtEl>
                                      </p:cBhvr>
                                    </p:animEffect>
                                    <p:set>
                                      <p:cBhvr>
                                        <p:cTn id="10" dur="1" fill="hold">
                                          <p:stCondLst>
                                            <p:cond delay="499"/>
                                          </p:stCondLst>
                                        </p:cTn>
                                        <p:tgtEl>
                                          <p:spTgt spid="86">
                                            <p:txEl>
                                              <p:pRg st="0" end="0"/>
                                            </p:txEl>
                                          </p:spTgt>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86">
                                            <p:txEl>
                                              <p:pRg st="1" end="1"/>
                                            </p:txEl>
                                          </p:spTgt>
                                        </p:tgtEl>
                                      </p:cBhvr>
                                    </p:animEffect>
                                    <p:set>
                                      <p:cBhvr>
                                        <p:cTn id="13" dur="1" fill="hold">
                                          <p:stCondLst>
                                            <p:cond delay="499"/>
                                          </p:stCondLst>
                                        </p:cTn>
                                        <p:tgtEl>
                                          <p:spTgt spid="86">
                                            <p:txEl>
                                              <p:pRg st="1" end="1"/>
                                            </p:txEl>
                                          </p:spTgt>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86">
                                            <p:txEl>
                                              <p:pRg st="2" end="2"/>
                                            </p:txEl>
                                          </p:spTgt>
                                        </p:tgtEl>
                                      </p:cBhvr>
                                    </p:animEffect>
                                    <p:set>
                                      <p:cBhvr>
                                        <p:cTn id="16" dur="1" fill="hold">
                                          <p:stCondLst>
                                            <p:cond delay="499"/>
                                          </p:stCondLst>
                                        </p:cTn>
                                        <p:tgtEl>
                                          <p:spTgt spid="86">
                                            <p:txEl>
                                              <p:pRg st="2" end="2"/>
                                            </p:txEl>
                                          </p:spTgt>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86">
                                            <p:txEl>
                                              <p:pRg st="3" end="3"/>
                                            </p:txEl>
                                          </p:spTgt>
                                        </p:tgtEl>
                                      </p:cBhvr>
                                    </p:animEffect>
                                    <p:set>
                                      <p:cBhvr>
                                        <p:cTn id="19" dur="1" fill="hold">
                                          <p:stCondLst>
                                            <p:cond delay="499"/>
                                          </p:stCondLst>
                                        </p:cTn>
                                        <p:tgtEl>
                                          <p:spTgt spid="86">
                                            <p:txEl>
                                              <p:pRg st="3" end="3"/>
                                            </p:txEl>
                                          </p:spTgt>
                                        </p:tgtEl>
                                        <p:attrNameLst>
                                          <p:attrName>style.visibility</p:attrName>
                                        </p:attrNameLst>
                                      </p:cBhvr>
                                      <p:to>
                                        <p:strVal val="hidden"/>
                                      </p:to>
                                    </p:set>
                                  </p:childTnLst>
                                </p:cTn>
                              </p:par>
                              <p:par>
                                <p:cTn id="20" presetID="22" presetClass="exit" presetSubtype="4" fill="hold" grpId="0" nodeType="withEffect">
                                  <p:stCondLst>
                                    <p:cond delay="0"/>
                                  </p:stCondLst>
                                  <p:childTnLst>
                                    <p:animEffect transition="out" filter="wipe(down)">
                                      <p:cBhvr>
                                        <p:cTn id="21" dur="500"/>
                                        <p:tgtEl>
                                          <p:spTgt spid="86">
                                            <p:txEl>
                                              <p:pRg st="4" end="4"/>
                                            </p:txEl>
                                          </p:spTgt>
                                        </p:tgtEl>
                                      </p:cBhvr>
                                    </p:animEffect>
                                    <p:set>
                                      <p:cBhvr>
                                        <p:cTn id="22" dur="1" fill="hold">
                                          <p:stCondLst>
                                            <p:cond delay="499"/>
                                          </p:stCondLst>
                                        </p:cTn>
                                        <p:tgtEl>
                                          <p:spTgt spid="86">
                                            <p:txEl>
                                              <p:pRg st="4" end="4"/>
                                            </p:txEl>
                                          </p:spTgt>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500"/>
                                        <p:tgtEl>
                                          <p:spTgt spid="86">
                                            <p:txEl>
                                              <p:pRg st="5" end="5"/>
                                            </p:txEl>
                                          </p:spTgt>
                                        </p:tgtEl>
                                      </p:cBhvr>
                                    </p:animEffect>
                                    <p:set>
                                      <p:cBhvr>
                                        <p:cTn id="25" dur="1" fill="hold">
                                          <p:stCondLst>
                                            <p:cond delay="499"/>
                                          </p:stCondLst>
                                        </p:cTn>
                                        <p:tgtEl>
                                          <p:spTgt spid="86">
                                            <p:txEl>
                                              <p:pRg st="5" end="5"/>
                                            </p:txEl>
                                          </p:spTgt>
                                        </p:tgtEl>
                                        <p:attrNameLst>
                                          <p:attrName>style.visibility</p:attrName>
                                        </p:attrNameLst>
                                      </p:cBhvr>
                                      <p:to>
                                        <p:strVal val="hidden"/>
                                      </p:to>
                                    </p:set>
                                  </p:childTnLst>
                                </p:cTn>
                              </p:par>
                              <p:par>
                                <p:cTn id="26" presetID="22" presetClass="exit" presetSubtype="4" fill="hold" grpId="0" nodeType="withEffect">
                                  <p:stCondLst>
                                    <p:cond delay="0"/>
                                  </p:stCondLst>
                                  <p:childTnLst>
                                    <p:animEffect transition="out" filter="wipe(down)">
                                      <p:cBhvr>
                                        <p:cTn id="27" dur="500"/>
                                        <p:tgtEl>
                                          <p:spTgt spid="86">
                                            <p:txEl>
                                              <p:pRg st="6" end="6"/>
                                            </p:txEl>
                                          </p:spTgt>
                                        </p:tgtEl>
                                      </p:cBhvr>
                                    </p:animEffect>
                                    <p:set>
                                      <p:cBhvr>
                                        <p:cTn id="28" dur="1" fill="hold">
                                          <p:stCondLst>
                                            <p:cond delay="499"/>
                                          </p:stCondLst>
                                        </p:cTn>
                                        <p:tgtEl>
                                          <p:spTgt spid="86">
                                            <p:txEl>
                                              <p:pRg st="6" end="6"/>
                                            </p:txEl>
                                          </p:spTgt>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500"/>
                                        <p:tgtEl>
                                          <p:spTgt spid="86">
                                            <p:txEl>
                                              <p:pRg st="7" end="7"/>
                                            </p:txEl>
                                          </p:spTgt>
                                        </p:tgtEl>
                                      </p:cBhvr>
                                    </p:animEffect>
                                    <p:set>
                                      <p:cBhvr>
                                        <p:cTn id="31" dur="1" fill="hold">
                                          <p:stCondLst>
                                            <p:cond delay="499"/>
                                          </p:stCondLst>
                                        </p:cTn>
                                        <p:tgtEl>
                                          <p:spTgt spid="86">
                                            <p:txEl>
                                              <p:pRg st="7" end="7"/>
                                            </p:txEl>
                                          </p:spTgt>
                                        </p:tgtEl>
                                        <p:attrNameLst>
                                          <p:attrName>style.visibility</p:attrName>
                                        </p:attrNameLst>
                                      </p:cBhvr>
                                      <p:to>
                                        <p:strVal val="hidden"/>
                                      </p:to>
                                    </p:set>
                                  </p:childTnLst>
                                </p:cTn>
                              </p:par>
                            </p:childTnLst>
                          </p:cTn>
                        </p:par>
                        <p:par>
                          <p:cTn id="32" fill="hold" nodeType="afterGroup">
                            <p:stCondLst>
                              <p:cond delay="500"/>
                            </p:stCondLst>
                            <p:childTnLst>
                              <p:par>
                                <p:cTn id="33" presetID="2" presetClass="entr" presetSubtype="8" fill="hold" grpId="0" nodeType="after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0-#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0-#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xit" presetSubtype="2" fill="hold" grpId="1" nodeType="clickEffect">
                                  <p:stCondLst>
                                    <p:cond delay="0"/>
                                  </p:stCondLst>
                                  <p:childTnLst>
                                    <p:anim calcmode="lin" valueType="num">
                                      <p:cBhvr additive="base">
                                        <p:cTn id="44" dur="500"/>
                                        <p:tgtEl>
                                          <p:spTgt spid="95"/>
                                        </p:tgtEl>
                                        <p:attrNameLst>
                                          <p:attrName>ppt_x</p:attrName>
                                        </p:attrNameLst>
                                      </p:cBhvr>
                                      <p:tavLst>
                                        <p:tav tm="0">
                                          <p:val>
                                            <p:strVal val="ppt_x"/>
                                          </p:val>
                                        </p:tav>
                                        <p:tav tm="100000">
                                          <p:val>
                                            <p:strVal val="1+ppt_w/2"/>
                                          </p:val>
                                        </p:tav>
                                      </p:tavLst>
                                    </p:anim>
                                    <p:anim calcmode="lin" valueType="num">
                                      <p:cBhvr additive="base">
                                        <p:cTn id="45" dur="500"/>
                                        <p:tgtEl>
                                          <p:spTgt spid="95"/>
                                        </p:tgtEl>
                                        <p:attrNameLst>
                                          <p:attrName>ppt_y</p:attrName>
                                        </p:attrNameLst>
                                      </p:cBhvr>
                                      <p:tavLst>
                                        <p:tav tm="0">
                                          <p:val>
                                            <p:strVal val="ppt_y"/>
                                          </p:val>
                                        </p:tav>
                                        <p:tav tm="100000">
                                          <p:val>
                                            <p:strVal val="ppt_y"/>
                                          </p:val>
                                        </p:tav>
                                      </p:tavLst>
                                    </p:anim>
                                    <p:set>
                                      <p:cBhvr>
                                        <p:cTn id="46" dur="1" fill="hold">
                                          <p:stCondLst>
                                            <p:cond delay="499"/>
                                          </p:stCondLst>
                                        </p:cTn>
                                        <p:tgtEl>
                                          <p:spTgt spid="95"/>
                                        </p:tgtEl>
                                        <p:attrNameLst>
                                          <p:attrName>style.visibility</p:attrName>
                                        </p:attrNameLst>
                                      </p:cBhvr>
                                      <p:to>
                                        <p:strVal val="hidden"/>
                                      </p:to>
                                    </p:set>
                                  </p:childTnLst>
                                </p:cTn>
                              </p:par>
                              <p:par>
                                <p:cTn id="47" presetID="2" presetClass="exit" presetSubtype="2" fill="hold" nodeType="withEffect">
                                  <p:stCondLst>
                                    <p:cond delay="0"/>
                                  </p:stCondLst>
                                  <p:childTnLst>
                                    <p:anim calcmode="lin" valueType="num">
                                      <p:cBhvr additive="base">
                                        <p:cTn id="48" dur="500"/>
                                        <p:tgtEl>
                                          <p:spTgt spid="96"/>
                                        </p:tgtEl>
                                        <p:attrNameLst>
                                          <p:attrName>ppt_x</p:attrName>
                                        </p:attrNameLst>
                                      </p:cBhvr>
                                      <p:tavLst>
                                        <p:tav tm="0">
                                          <p:val>
                                            <p:strVal val="ppt_x"/>
                                          </p:val>
                                        </p:tav>
                                        <p:tav tm="100000">
                                          <p:val>
                                            <p:strVal val="1+ppt_w/2"/>
                                          </p:val>
                                        </p:tav>
                                      </p:tavLst>
                                    </p:anim>
                                    <p:anim calcmode="lin" valueType="num">
                                      <p:cBhvr additive="base">
                                        <p:cTn id="49" dur="500"/>
                                        <p:tgtEl>
                                          <p:spTgt spid="96"/>
                                        </p:tgtEl>
                                        <p:attrNameLst>
                                          <p:attrName>ppt_y</p:attrName>
                                        </p:attrNameLst>
                                      </p:cBhvr>
                                      <p:tavLst>
                                        <p:tav tm="0">
                                          <p:val>
                                            <p:strVal val="ppt_y"/>
                                          </p:val>
                                        </p:tav>
                                        <p:tav tm="100000">
                                          <p:val>
                                            <p:strVal val="ppt_y"/>
                                          </p:val>
                                        </p:tav>
                                      </p:tavLst>
                                    </p:anim>
                                    <p:set>
                                      <p:cBhvr>
                                        <p:cTn id="50" dur="1" fill="hold">
                                          <p:stCondLst>
                                            <p:cond delay="499"/>
                                          </p:stCondLst>
                                        </p:cTn>
                                        <p:tgtEl>
                                          <p:spTgt spid="96"/>
                                        </p:tgtEl>
                                        <p:attrNameLst>
                                          <p:attrName>style.visibility</p:attrName>
                                        </p:attrNameLst>
                                      </p:cBhvr>
                                      <p:to>
                                        <p:strVal val="hidden"/>
                                      </p:to>
                                    </p:set>
                                  </p:childTnLst>
                                </p:cTn>
                              </p:par>
                            </p:childTnLst>
                          </p:cTn>
                        </p:par>
                        <p:par>
                          <p:cTn id="51" fill="hold" nodeType="afterGroup">
                            <p:stCondLst>
                              <p:cond delay="500"/>
                            </p:stCondLst>
                            <p:childTnLst>
                              <p:par>
                                <p:cTn id="52" presetID="2" presetClass="entr" presetSubtype="4" fill="hold" nodeType="afterEffect">
                                  <p:stCondLst>
                                    <p:cond delay="0"/>
                                  </p:stCondLst>
                                  <p:childTnLst>
                                    <p:set>
                                      <p:cBhvr>
                                        <p:cTn id="53" dur="1" fill="hold">
                                          <p:stCondLst>
                                            <p:cond delay="0"/>
                                          </p:stCondLst>
                                        </p:cTn>
                                        <p:tgtEl>
                                          <p:spTgt spid="104"/>
                                        </p:tgtEl>
                                        <p:attrNameLst>
                                          <p:attrName>style.visibility</p:attrName>
                                        </p:attrNameLst>
                                      </p:cBhvr>
                                      <p:to>
                                        <p:strVal val="visible"/>
                                      </p:to>
                                    </p:set>
                                    <p:anim calcmode="lin" valueType="num">
                                      <p:cBhvr additive="base">
                                        <p:cTn id="54" dur="500" fill="hold"/>
                                        <p:tgtEl>
                                          <p:spTgt spid="104"/>
                                        </p:tgtEl>
                                        <p:attrNameLst>
                                          <p:attrName>ppt_x</p:attrName>
                                        </p:attrNameLst>
                                      </p:cBhvr>
                                      <p:tavLst>
                                        <p:tav tm="0">
                                          <p:val>
                                            <p:strVal val="#ppt_x"/>
                                          </p:val>
                                        </p:tav>
                                        <p:tav tm="100000">
                                          <p:val>
                                            <p:strVal val="#ppt_x"/>
                                          </p:val>
                                        </p:tav>
                                      </p:tavLst>
                                    </p:anim>
                                    <p:anim calcmode="lin" valueType="num">
                                      <p:cBhvr additive="base">
                                        <p:cTn id="55"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1000" fill="hold"/>
                                        <p:tgtEl>
                                          <p:spTgt spid="23"/>
                                        </p:tgtEl>
                                        <p:attrNameLst>
                                          <p:attrName>ppt_x</p:attrName>
                                        </p:attrNameLst>
                                      </p:cBhvr>
                                      <p:tavLst>
                                        <p:tav tm="0">
                                          <p:val>
                                            <p:strVal val="0-#ppt_w/2"/>
                                          </p:val>
                                        </p:tav>
                                        <p:tav tm="100000">
                                          <p:val>
                                            <p:strVal val="#ppt_x"/>
                                          </p:val>
                                        </p:tav>
                                      </p:tavLst>
                                    </p:anim>
                                    <p:anim calcmode="lin" valueType="num">
                                      <p:cBhvr additive="base">
                                        <p:cTn id="61" dur="10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2"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1000" fill="hold"/>
                                        <p:tgtEl>
                                          <p:spTgt spid="24"/>
                                        </p:tgtEl>
                                        <p:attrNameLst>
                                          <p:attrName>ppt_x</p:attrName>
                                        </p:attrNameLst>
                                      </p:cBhvr>
                                      <p:tavLst>
                                        <p:tav tm="0">
                                          <p:val>
                                            <p:strVal val="1+#ppt_w/2"/>
                                          </p:val>
                                        </p:tav>
                                        <p:tav tm="100000">
                                          <p:val>
                                            <p:strVal val="#ppt_x"/>
                                          </p:val>
                                        </p:tav>
                                      </p:tavLst>
                                    </p:anim>
                                    <p:anim calcmode="lin" valueType="num">
                                      <p:cBhvr additive="base">
                                        <p:cTn id="67" dur="10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build="p"/>
      <p:bldP spid="95" grpId="0"/>
      <p:bldP spid="9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流程层</a:t>
            </a:r>
            <a:r>
              <a:rPr lang="en-US" altLang="zh-CN" dirty="0" smtClean="0"/>
              <a:t>-</a:t>
            </a:r>
            <a:r>
              <a:rPr lang="zh-CN" altLang="en-US" dirty="0" smtClean="0"/>
              <a:t>使用流程编排服务</a:t>
            </a:r>
            <a:endParaRPr lang="zh-CN" altLang="en-US" dirty="0"/>
          </a:p>
        </p:txBody>
      </p:sp>
      <p:grpSp>
        <p:nvGrpSpPr>
          <p:cNvPr id="3081" name="组合 89"/>
          <p:cNvGrpSpPr>
            <a:grpSpLocks/>
          </p:cNvGrpSpPr>
          <p:nvPr/>
        </p:nvGrpSpPr>
        <p:grpSpPr bwMode="auto">
          <a:xfrm>
            <a:off x="327025" y="1214438"/>
            <a:ext cx="1143000" cy="1519237"/>
            <a:chOff x="326678" y="1260142"/>
            <a:chExt cx="1143008" cy="2214578"/>
          </a:xfrm>
        </p:grpSpPr>
        <p:sp>
          <p:nvSpPr>
            <p:cNvPr id="3160"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3161"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3082" name="组合 42"/>
          <p:cNvGrpSpPr>
            <a:grpSpLocks/>
          </p:cNvGrpSpPr>
          <p:nvPr/>
        </p:nvGrpSpPr>
        <p:grpSpPr bwMode="auto">
          <a:xfrm>
            <a:off x="7358063" y="1000125"/>
            <a:ext cx="1357312" cy="1714500"/>
            <a:chOff x="7215166" y="972120"/>
            <a:chExt cx="1428750" cy="2885489"/>
          </a:xfrm>
        </p:grpSpPr>
        <p:sp>
          <p:nvSpPr>
            <p:cNvPr id="3156"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3157"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3158"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3159"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3083" name="组合 86"/>
          <p:cNvGrpSpPr>
            <a:grpSpLocks/>
          </p:cNvGrpSpPr>
          <p:nvPr/>
        </p:nvGrpSpPr>
        <p:grpSpPr bwMode="auto">
          <a:xfrm>
            <a:off x="2924175" y="1000125"/>
            <a:ext cx="1233488" cy="1714500"/>
            <a:chOff x="2911057" y="1000108"/>
            <a:chExt cx="1232315" cy="1714512"/>
          </a:xfrm>
        </p:grpSpPr>
        <p:sp>
          <p:nvSpPr>
            <p:cNvPr id="3144"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3145" name="Group 36"/>
            <p:cNvGrpSpPr>
              <a:grpSpLocks/>
            </p:cNvGrpSpPr>
            <p:nvPr/>
          </p:nvGrpSpPr>
          <p:grpSpPr bwMode="auto">
            <a:xfrm>
              <a:off x="3041322" y="1434450"/>
              <a:ext cx="900000" cy="1235368"/>
              <a:chOff x="1915" y="1110"/>
              <a:chExt cx="485" cy="1012"/>
            </a:xfrm>
          </p:grpSpPr>
          <p:pic>
            <p:nvPicPr>
              <p:cNvPr id="3146" name="Picture 241" descr="router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7" name="Picture 242"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8" name="Picture 243" descr="auto_activity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9" name="Picture 244"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50"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3151" name="Picture 246" descr="manual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52"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153"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154"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155"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3084" name="组合 99"/>
          <p:cNvGrpSpPr>
            <a:grpSpLocks/>
          </p:cNvGrpSpPr>
          <p:nvPr/>
        </p:nvGrpSpPr>
        <p:grpSpPr bwMode="auto">
          <a:xfrm>
            <a:off x="4313238" y="1000125"/>
            <a:ext cx="1322387" cy="1714500"/>
            <a:chOff x="4250510" y="1000108"/>
            <a:chExt cx="1321622" cy="2500330"/>
          </a:xfrm>
        </p:grpSpPr>
        <p:sp>
          <p:nvSpPr>
            <p:cNvPr id="3120"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3121" name="Group 36"/>
            <p:cNvGrpSpPr>
              <a:grpSpLocks/>
            </p:cNvGrpSpPr>
            <p:nvPr/>
          </p:nvGrpSpPr>
          <p:grpSpPr bwMode="auto">
            <a:xfrm>
              <a:off x="4291833" y="1914158"/>
              <a:ext cx="1248777" cy="993549"/>
              <a:chOff x="934" y="799"/>
              <a:chExt cx="3891" cy="3149"/>
            </a:xfrm>
          </p:grpSpPr>
          <p:grpSp>
            <p:nvGrpSpPr>
              <p:cNvPr id="3122" name="Group 33"/>
              <p:cNvGrpSpPr>
                <a:grpSpLocks/>
              </p:cNvGrpSpPr>
              <p:nvPr/>
            </p:nvGrpSpPr>
            <p:grpSpPr bwMode="auto">
              <a:xfrm>
                <a:off x="934" y="931"/>
                <a:ext cx="3891" cy="3017"/>
                <a:chOff x="884" y="845"/>
                <a:chExt cx="3891" cy="3017"/>
              </a:xfrm>
            </p:grpSpPr>
            <p:grpSp>
              <p:nvGrpSpPr>
                <p:cNvPr id="3125" name="Group 28"/>
                <p:cNvGrpSpPr>
                  <a:grpSpLocks/>
                </p:cNvGrpSpPr>
                <p:nvPr/>
              </p:nvGrpSpPr>
              <p:grpSpPr bwMode="auto">
                <a:xfrm>
                  <a:off x="884" y="845"/>
                  <a:ext cx="3891" cy="2768"/>
                  <a:chOff x="844" y="885"/>
                  <a:chExt cx="3891" cy="2768"/>
                </a:xfrm>
              </p:grpSpPr>
              <p:grpSp>
                <p:nvGrpSpPr>
                  <p:cNvPr id="3127"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3141"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3142"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3143"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3128"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3129"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3130"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3131"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3132"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3133"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3134"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3135" name="AutoShape 23"/>
                  <p:cNvCxnSpPr>
                    <a:cxnSpLocks noChangeShapeType="1"/>
                    <a:stCxn id="3129" idx="2"/>
                    <a:endCxn id="3130"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36" name="AutoShape 24"/>
                  <p:cNvCxnSpPr>
                    <a:cxnSpLocks noChangeShapeType="1"/>
                    <a:stCxn id="3129" idx="2"/>
                    <a:endCxn id="3131"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37" name="AutoShape 25"/>
                  <p:cNvCxnSpPr>
                    <a:cxnSpLocks noChangeShapeType="1"/>
                    <a:stCxn id="3129" idx="2"/>
                    <a:endCxn id="3132"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38" name="AutoShape 26"/>
                  <p:cNvCxnSpPr>
                    <a:cxnSpLocks noChangeShapeType="1"/>
                    <a:stCxn id="3129" idx="2"/>
                    <a:endCxn id="3133"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39" name="AutoShape 27"/>
                  <p:cNvCxnSpPr>
                    <a:cxnSpLocks noChangeShapeType="1"/>
                    <a:stCxn id="3129" idx="2"/>
                    <a:endCxn id="3134"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3126"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3123"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3124"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3085" name="组合 100"/>
          <p:cNvGrpSpPr>
            <a:grpSpLocks/>
          </p:cNvGrpSpPr>
          <p:nvPr/>
        </p:nvGrpSpPr>
        <p:grpSpPr bwMode="auto">
          <a:xfrm>
            <a:off x="5791200" y="1000125"/>
            <a:ext cx="1411288" cy="1714500"/>
            <a:chOff x="5732838" y="1000108"/>
            <a:chExt cx="1410930" cy="2500330"/>
          </a:xfrm>
        </p:grpSpPr>
        <p:sp>
          <p:nvSpPr>
            <p:cNvPr id="3115"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3116" name="图片 72" descr="springSourc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7" name="图片 82" descr="subprocess.g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8"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3119" name="图片 87" descr="images.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86" name="组合 97"/>
          <p:cNvGrpSpPr>
            <a:grpSpLocks/>
          </p:cNvGrpSpPr>
          <p:nvPr/>
        </p:nvGrpSpPr>
        <p:grpSpPr bwMode="auto">
          <a:xfrm>
            <a:off x="1625600" y="1000125"/>
            <a:ext cx="1143000" cy="1714500"/>
            <a:chOff x="1571604" y="1000108"/>
            <a:chExt cx="1143008" cy="2500330"/>
          </a:xfrm>
        </p:grpSpPr>
        <p:sp>
          <p:nvSpPr>
            <p:cNvPr id="3104"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3108"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grpSp>
        <p:nvGrpSpPr>
          <p:cNvPr id="3087" name="组合 93"/>
          <p:cNvGrpSpPr>
            <a:grpSpLocks/>
          </p:cNvGrpSpPr>
          <p:nvPr/>
        </p:nvGrpSpPr>
        <p:grpSpPr bwMode="auto">
          <a:xfrm>
            <a:off x="412750" y="2852738"/>
            <a:ext cx="8424863" cy="3516312"/>
            <a:chOff x="190500" y="1341438"/>
            <a:chExt cx="8839200" cy="4824412"/>
          </a:xfrm>
        </p:grpSpPr>
        <p:grpSp>
          <p:nvGrpSpPr>
            <p:cNvPr id="3090" name="Group 2"/>
            <p:cNvGrpSpPr>
              <a:grpSpLocks/>
            </p:cNvGrpSpPr>
            <p:nvPr/>
          </p:nvGrpSpPr>
          <p:grpSpPr bwMode="auto">
            <a:xfrm>
              <a:off x="3924300" y="1670050"/>
              <a:ext cx="5105400" cy="3867150"/>
              <a:chOff x="2400" y="1296"/>
              <a:chExt cx="3216" cy="2436"/>
            </a:xfrm>
          </p:grpSpPr>
          <p:pic>
            <p:nvPicPr>
              <p:cNvPr id="3102" name="Picture 3" descr="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0" y="1296"/>
                <a:ext cx="3216" cy="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8" y="1356"/>
                <a:ext cx="2208"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6" name="Rectangle 5"/>
            <p:cNvSpPr>
              <a:spLocks noChangeArrowheads="1"/>
            </p:cNvSpPr>
            <p:nvPr/>
          </p:nvSpPr>
          <p:spPr bwMode="auto">
            <a:xfrm>
              <a:off x="190500" y="1341438"/>
              <a:ext cx="3506033" cy="482441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defRPr/>
              </a:pPr>
              <a:endParaRPr lang="zh-CN" altLang="zh-CN">
                <a:ea typeface="黑体" pitchFamily="2" charset="-122"/>
              </a:endParaRPr>
            </a:p>
          </p:txBody>
        </p:sp>
        <p:graphicFrame>
          <p:nvGraphicFramePr>
            <p:cNvPr id="3074" name="Object 6"/>
            <p:cNvGraphicFramePr>
              <a:graphicFrameLocks noChangeAspect="1"/>
            </p:cNvGraphicFramePr>
            <p:nvPr/>
          </p:nvGraphicFramePr>
          <p:xfrm>
            <a:off x="1908175" y="1916113"/>
            <a:ext cx="819150" cy="504825"/>
          </p:xfrm>
          <a:graphic>
            <a:graphicData uri="http://schemas.openxmlformats.org/presentationml/2006/ole">
              <mc:AlternateContent xmlns:mc="http://schemas.openxmlformats.org/markup-compatibility/2006">
                <mc:Choice xmlns:v="urn:schemas-microsoft-com:vml" Requires="v">
                  <p:oleObj spid="_x0000_s4218" name="Visio" r:id="rId13" imgW="818388" imgH="504139" progId="Visio.Drawing.11">
                    <p:embed/>
                  </p:oleObj>
                </mc:Choice>
                <mc:Fallback>
                  <p:oleObj name="Visio" r:id="rId13" imgW="818388" imgH="50413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8175" y="1916113"/>
                          <a:ext cx="8191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2" name="AutoShape 7"/>
            <p:cNvSpPr>
              <a:spLocks noChangeArrowheads="1"/>
            </p:cNvSpPr>
            <p:nvPr/>
          </p:nvSpPr>
          <p:spPr bwMode="auto">
            <a:xfrm>
              <a:off x="296863" y="1390650"/>
              <a:ext cx="1800225" cy="431800"/>
            </a:xfrm>
            <a:prstGeom prst="rightArrow">
              <a:avLst>
                <a:gd name="adj1" fmla="val 100000"/>
                <a:gd name="adj2" fmla="val 7602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卡中心业务应用</a:t>
              </a:r>
              <a:endParaRPr lang="zh-CN" altLang="en-US" b="1"/>
            </a:p>
          </p:txBody>
        </p:sp>
        <p:sp>
          <p:nvSpPr>
            <p:cNvPr id="3093" name="AutoShape 8"/>
            <p:cNvSpPr>
              <a:spLocks noChangeArrowheads="1"/>
            </p:cNvSpPr>
            <p:nvPr/>
          </p:nvSpPr>
          <p:spPr bwMode="auto">
            <a:xfrm>
              <a:off x="1736725" y="2398713"/>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申请服务</a:t>
              </a:r>
              <a:endParaRPr lang="zh-CN" altLang="en-US" b="1"/>
            </a:p>
          </p:txBody>
        </p:sp>
        <p:graphicFrame>
          <p:nvGraphicFramePr>
            <p:cNvPr id="3075" name="Object 9"/>
            <p:cNvGraphicFramePr>
              <a:graphicFrameLocks noChangeAspect="1"/>
            </p:cNvGraphicFramePr>
            <p:nvPr/>
          </p:nvGraphicFramePr>
          <p:xfrm>
            <a:off x="585788" y="2468563"/>
            <a:ext cx="793750" cy="488950"/>
          </p:xfrm>
          <a:graphic>
            <a:graphicData uri="http://schemas.openxmlformats.org/presentationml/2006/ole">
              <mc:AlternateContent xmlns:mc="http://schemas.openxmlformats.org/markup-compatibility/2006">
                <mc:Choice xmlns:v="urn:schemas-microsoft-com:vml" Requires="v">
                  <p:oleObj spid="_x0000_s4219" name="Visio" r:id="rId15" imgW="818388" imgH="504139" progId="Visio.Drawing.11">
                    <p:embed/>
                  </p:oleObj>
                </mc:Choice>
                <mc:Fallback>
                  <p:oleObj name="Visio" r:id="rId15" imgW="818388" imgH="504139"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5788" y="2468563"/>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4" name="AutoShape 10"/>
            <p:cNvSpPr>
              <a:spLocks noChangeArrowheads="1"/>
            </p:cNvSpPr>
            <p:nvPr/>
          </p:nvSpPr>
          <p:spPr bwMode="auto">
            <a:xfrm>
              <a:off x="369888" y="2901950"/>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发卡服务</a:t>
              </a:r>
              <a:endParaRPr lang="zh-CN" altLang="en-US" b="1"/>
            </a:p>
          </p:txBody>
        </p:sp>
        <p:graphicFrame>
          <p:nvGraphicFramePr>
            <p:cNvPr id="3076" name="Object 11"/>
            <p:cNvGraphicFramePr>
              <a:graphicFrameLocks noChangeAspect="1"/>
            </p:cNvGraphicFramePr>
            <p:nvPr/>
          </p:nvGraphicFramePr>
          <p:xfrm>
            <a:off x="2457450" y="3044825"/>
            <a:ext cx="793750" cy="488950"/>
          </p:xfrm>
          <a:graphic>
            <a:graphicData uri="http://schemas.openxmlformats.org/presentationml/2006/ole">
              <mc:AlternateContent xmlns:mc="http://schemas.openxmlformats.org/markup-compatibility/2006">
                <mc:Choice xmlns:v="urn:schemas-microsoft-com:vml" Requires="v">
                  <p:oleObj spid="_x0000_s4220" name="Visio" r:id="rId17" imgW="818388" imgH="504139" progId="Visio.Drawing.11">
                    <p:embed/>
                  </p:oleObj>
                </mc:Choice>
                <mc:Fallback>
                  <p:oleObj name="Visio" r:id="rId17" imgW="818388" imgH="504139"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57450" y="3044825"/>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5" name="AutoShape 12"/>
            <p:cNvSpPr>
              <a:spLocks noChangeArrowheads="1"/>
            </p:cNvSpPr>
            <p:nvPr/>
          </p:nvSpPr>
          <p:spPr bwMode="auto">
            <a:xfrm>
              <a:off x="2241550" y="3478213"/>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联机授权</a:t>
              </a:r>
              <a:endParaRPr lang="zh-CN" altLang="en-US" b="1"/>
            </a:p>
          </p:txBody>
        </p:sp>
        <p:graphicFrame>
          <p:nvGraphicFramePr>
            <p:cNvPr id="3077" name="Object 13"/>
            <p:cNvGraphicFramePr>
              <a:graphicFrameLocks noChangeAspect="1"/>
            </p:cNvGraphicFramePr>
            <p:nvPr/>
          </p:nvGraphicFramePr>
          <p:xfrm>
            <a:off x="801688" y="3548063"/>
            <a:ext cx="793750" cy="488950"/>
          </p:xfrm>
          <a:graphic>
            <a:graphicData uri="http://schemas.openxmlformats.org/presentationml/2006/ole">
              <mc:AlternateContent xmlns:mc="http://schemas.openxmlformats.org/markup-compatibility/2006">
                <mc:Choice xmlns:v="urn:schemas-microsoft-com:vml" Requires="v">
                  <p:oleObj spid="_x0000_s4221" name="Visio" r:id="rId19" imgW="818388" imgH="504139" progId="Visio.Drawing.11">
                    <p:embed/>
                  </p:oleObj>
                </mc:Choice>
                <mc:Fallback>
                  <p:oleObj name="Visio" r:id="rId19" imgW="818388" imgH="504139"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688" y="3548063"/>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6" name="AutoShape 14"/>
            <p:cNvSpPr>
              <a:spLocks noChangeArrowheads="1"/>
            </p:cNvSpPr>
            <p:nvPr/>
          </p:nvSpPr>
          <p:spPr bwMode="auto">
            <a:xfrm>
              <a:off x="585788" y="3981450"/>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收单服务</a:t>
              </a:r>
              <a:endParaRPr lang="zh-CN" altLang="en-US" b="1"/>
            </a:p>
          </p:txBody>
        </p:sp>
        <p:graphicFrame>
          <p:nvGraphicFramePr>
            <p:cNvPr id="3078" name="Object 15"/>
            <p:cNvGraphicFramePr>
              <a:graphicFrameLocks noChangeAspect="1"/>
            </p:cNvGraphicFramePr>
            <p:nvPr/>
          </p:nvGraphicFramePr>
          <p:xfrm>
            <a:off x="2168525" y="4197350"/>
            <a:ext cx="793750" cy="488950"/>
          </p:xfrm>
          <a:graphic>
            <a:graphicData uri="http://schemas.openxmlformats.org/presentationml/2006/ole">
              <mc:AlternateContent xmlns:mc="http://schemas.openxmlformats.org/markup-compatibility/2006">
                <mc:Choice xmlns:v="urn:schemas-microsoft-com:vml" Requires="v">
                  <p:oleObj spid="_x0000_s4222" name="Visio" r:id="rId20" imgW="818388" imgH="504139" progId="Visio.Drawing.11">
                    <p:embed/>
                  </p:oleObj>
                </mc:Choice>
                <mc:Fallback>
                  <p:oleObj name="Visio" r:id="rId20" imgW="818388" imgH="504139"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8525" y="4197350"/>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7" name="AutoShape 16"/>
            <p:cNvSpPr>
              <a:spLocks noChangeArrowheads="1"/>
            </p:cNvSpPr>
            <p:nvPr/>
          </p:nvSpPr>
          <p:spPr bwMode="auto">
            <a:xfrm>
              <a:off x="1952625" y="4630738"/>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催收服务</a:t>
              </a:r>
              <a:endParaRPr lang="zh-CN" altLang="en-US" b="1"/>
            </a:p>
          </p:txBody>
        </p:sp>
        <p:graphicFrame>
          <p:nvGraphicFramePr>
            <p:cNvPr id="3079" name="Object 17"/>
            <p:cNvGraphicFramePr>
              <a:graphicFrameLocks noChangeAspect="1"/>
            </p:cNvGraphicFramePr>
            <p:nvPr/>
          </p:nvGraphicFramePr>
          <p:xfrm>
            <a:off x="1017588" y="5132388"/>
            <a:ext cx="793750" cy="488950"/>
          </p:xfrm>
          <a:graphic>
            <a:graphicData uri="http://schemas.openxmlformats.org/presentationml/2006/ole">
              <mc:AlternateContent xmlns:mc="http://schemas.openxmlformats.org/markup-compatibility/2006">
                <mc:Choice xmlns:v="urn:schemas-microsoft-com:vml" Requires="v">
                  <p:oleObj spid="_x0000_s4223" name="Visio" r:id="rId21" imgW="818388" imgH="504139" progId="Visio.Drawing.11">
                    <p:embed/>
                  </p:oleObj>
                </mc:Choice>
                <mc:Fallback>
                  <p:oleObj name="Visio" r:id="rId21" imgW="818388" imgH="504139"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7588" y="5132388"/>
                          <a:ext cx="793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8" name="AutoShape 18"/>
            <p:cNvSpPr>
              <a:spLocks noChangeArrowheads="1"/>
            </p:cNvSpPr>
            <p:nvPr/>
          </p:nvSpPr>
          <p:spPr bwMode="auto">
            <a:xfrm>
              <a:off x="801688" y="5565775"/>
              <a:ext cx="1584325" cy="431800"/>
            </a:xfrm>
            <a:prstGeom prst="rightArrow">
              <a:avLst>
                <a:gd name="adj1" fmla="val 100000"/>
                <a:gd name="adj2" fmla="val 6691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a:t>其它业务管理系统</a:t>
              </a:r>
              <a:endParaRPr lang="zh-CN" altLang="en-US" b="1"/>
            </a:p>
          </p:txBody>
        </p:sp>
        <p:sp>
          <p:nvSpPr>
            <p:cNvPr id="3099" name="Freeform 21"/>
            <p:cNvSpPr>
              <a:spLocks/>
            </p:cNvSpPr>
            <p:nvPr/>
          </p:nvSpPr>
          <p:spPr bwMode="auto">
            <a:xfrm>
              <a:off x="2400300" y="1670050"/>
              <a:ext cx="2209800" cy="457200"/>
            </a:xfrm>
            <a:custGeom>
              <a:avLst/>
              <a:gdLst>
                <a:gd name="T0" fmla="*/ 0 w 1584"/>
                <a:gd name="T1" fmla="*/ 2147483647 h 536"/>
                <a:gd name="T2" fmla="*/ 2147483647 w 1584"/>
                <a:gd name="T3" fmla="*/ 2147483647 h 536"/>
                <a:gd name="T4" fmla="*/ 2147483647 w 1584"/>
                <a:gd name="T5" fmla="*/ 2147483647 h 536"/>
                <a:gd name="T6" fmla="*/ 0 60000 65536"/>
                <a:gd name="T7" fmla="*/ 0 60000 65536"/>
                <a:gd name="T8" fmla="*/ 0 60000 65536"/>
                <a:gd name="T9" fmla="*/ 0 w 1584"/>
                <a:gd name="T10" fmla="*/ 0 h 536"/>
                <a:gd name="T11" fmla="*/ 1584 w 1584"/>
                <a:gd name="T12" fmla="*/ 536 h 536"/>
              </a:gdLst>
              <a:ahLst/>
              <a:cxnLst>
                <a:cxn ang="T6">
                  <a:pos x="T0" y="T1"/>
                </a:cxn>
                <a:cxn ang="T7">
                  <a:pos x="T2" y="T3"/>
                </a:cxn>
                <a:cxn ang="T8">
                  <a:pos x="T4" y="T5"/>
                </a:cxn>
              </a:cxnLst>
              <a:rect l="T9" t="T10" r="T11" b="T12"/>
              <a:pathLst>
                <a:path w="1584" h="536">
                  <a:moveTo>
                    <a:pt x="0" y="536"/>
                  </a:moveTo>
                  <a:cubicBezTo>
                    <a:pt x="180" y="276"/>
                    <a:pt x="360" y="16"/>
                    <a:pt x="624" y="8"/>
                  </a:cubicBezTo>
                  <a:cubicBezTo>
                    <a:pt x="888" y="0"/>
                    <a:pt x="1416" y="408"/>
                    <a:pt x="1584" y="488"/>
                  </a:cubicBezTo>
                </a:path>
              </a:pathLst>
            </a:custGeom>
            <a:noFill/>
            <a:ln w="952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zh-CN">
                <a:ea typeface="黑体" pitchFamily="49" charset="-122"/>
              </a:endParaRPr>
            </a:p>
          </p:txBody>
        </p:sp>
        <p:sp>
          <p:nvSpPr>
            <p:cNvPr id="3100" name="Freeform 22"/>
            <p:cNvSpPr>
              <a:spLocks/>
            </p:cNvSpPr>
            <p:nvPr/>
          </p:nvSpPr>
          <p:spPr bwMode="auto">
            <a:xfrm>
              <a:off x="1485900" y="3041650"/>
              <a:ext cx="5029200" cy="2362200"/>
            </a:xfrm>
            <a:custGeom>
              <a:avLst/>
              <a:gdLst>
                <a:gd name="T0" fmla="*/ 0 w 3168"/>
                <a:gd name="T1" fmla="*/ 2147483647 h 1488"/>
                <a:gd name="T2" fmla="*/ 2147483647 w 3168"/>
                <a:gd name="T3" fmla="*/ 2147483647 h 1488"/>
                <a:gd name="T4" fmla="*/ 2147483647 w 3168"/>
                <a:gd name="T5" fmla="*/ 0 h 1488"/>
                <a:gd name="T6" fmla="*/ 0 60000 65536"/>
                <a:gd name="T7" fmla="*/ 0 60000 65536"/>
                <a:gd name="T8" fmla="*/ 0 60000 65536"/>
                <a:gd name="T9" fmla="*/ 0 w 3168"/>
                <a:gd name="T10" fmla="*/ 0 h 1488"/>
                <a:gd name="T11" fmla="*/ 3168 w 3168"/>
                <a:gd name="T12" fmla="*/ 1488 h 1488"/>
              </a:gdLst>
              <a:ahLst/>
              <a:cxnLst>
                <a:cxn ang="T6">
                  <a:pos x="T0" y="T1"/>
                </a:cxn>
                <a:cxn ang="T7">
                  <a:pos x="T2" y="T3"/>
                </a:cxn>
                <a:cxn ang="T8">
                  <a:pos x="T4" y="T5"/>
                </a:cxn>
              </a:cxnLst>
              <a:rect l="T9" t="T10" r="T11" b="T12"/>
              <a:pathLst>
                <a:path w="3168" h="1488">
                  <a:moveTo>
                    <a:pt x="0" y="1488"/>
                  </a:moveTo>
                  <a:cubicBezTo>
                    <a:pt x="792" y="1444"/>
                    <a:pt x="1584" y="1400"/>
                    <a:pt x="2112" y="1152"/>
                  </a:cubicBezTo>
                  <a:cubicBezTo>
                    <a:pt x="2640" y="904"/>
                    <a:pt x="2968" y="152"/>
                    <a:pt x="3168" y="0"/>
                  </a:cubicBezTo>
                </a:path>
              </a:pathLst>
            </a:custGeom>
            <a:noFill/>
            <a:ln w="952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zh-CN">
                <a:ea typeface="黑体" pitchFamily="49" charset="-122"/>
              </a:endParaRPr>
            </a:p>
          </p:txBody>
        </p:sp>
        <p:sp>
          <p:nvSpPr>
            <p:cNvPr id="3101" name="Freeform 23"/>
            <p:cNvSpPr>
              <a:spLocks/>
            </p:cNvSpPr>
            <p:nvPr/>
          </p:nvSpPr>
          <p:spPr bwMode="auto">
            <a:xfrm>
              <a:off x="1257300" y="2813050"/>
              <a:ext cx="3657600" cy="1435100"/>
            </a:xfrm>
            <a:custGeom>
              <a:avLst/>
              <a:gdLst>
                <a:gd name="T0" fmla="*/ 0 w 2496"/>
                <a:gd name="T1" fmla="*/ 0 h 856"/>
                <a:gd name="T2" fmla="*/ 2147483647 w 2496"/>
                <a:gd name="T3" fmla="*/ 2147483647 h 856"/>
                <a:gd name="T4" fmla="*/ 2147483647 w 2496"/>
                <a:gd name="T5" fmla="*/ 2147483647 h 856"/>
                <a:gd name="T6" fmla="*/ 0 60000 65536"/>
                <a:gd name="T7" fmla="*/ 0 60000 65536"/>
                <a:gd name="T8" fmla="*/ 0 60000 65536"/>
                <a:gd name="T9" fmla="*/ 0 w 2496"/>
                <a:gd name="T10" fmla="*/ 0 h 856"/>
                <a:gd name="T11" fmla="*/ 2496 w 2496"/>
                <a:gd name="T12" fmla="*/ 856 h 856"/>
              </a:gdLst>
              <a:ahLst/>
              <a:cxnLst>
                <a:cxn ang="T6">
                  <a:pos x="T0" y="T1"/>
                </a:cxn>
                <a:cxn ang="T7">
                  <a:pos x="T2" y="T3"/>
                </a:cxn>
                <a:cxn ang="T8">
                  <a:pos x="T4" y="T5"/>
                </a:cxn>
              </a:cxnLst>
              <a:rect l="T9" t="T10" r="T11" b="T12"/>
              <a:pathLst>
                <a:path w="2496" h="856">
                  <a:moveTo>
                    <a:pt x="0" y="0"/>
                  </a:moveTo>
                  <a:cubicBezTo>
                    <a:pt x="344" y="340"/>
                    <a:pt x="688" y="680"/>
                    <a:pt x="1104" y="768"/>
                  </a:cubicBezTo>
                  <a:cubicBezTo>
                    <a:pt x="1520" y="856"/>
                    <a:pt x="2008" y="692"/>
                    <a:pt x="2496" y="528"/>
                  </a:cubicBezTo>
                </a:path>
              </a:pathLst>
            </a:custGeom>
            <a:noFill/>
            <a:ln w="952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algn="ctr"/>
              <a:endParaRPr lang="zh-CN" altLang="zh-CN">
                <a:ea typeface="黑体" pitchFamily="49" charset="-122"/>
              </a:endParaRPr>
            </a:p>
          </p:txBody>
        </p:sp>
      </p:grpSp>
      <p:sp>
        <p:nvSpPr>
          <p:cNvPr id="90" name="矩形 89"/>
          <p:cNvSpPr/>
          <p:nvPr/>
        </p:nvSpPr>
        <p:spPr>
          <a:xfrm>
            <a:off x="285750" y="944563"/>
            <a:ext cx="2571750"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4214813" y="939800"/>
            <a:ext cx="4643437"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64033019"/>
      </p:ext>
    </p:extLst>
  </p:cSld>
  <p:clrMapOvr>
    <a:masterClrMapping/>
  </p:clrMapOvr>
  <p:transition spd="slow">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协同层</a:t>
            </a:r>
            <a:r>
              <a:rPr lang="en-US" altLang="zh-CN" dirty="0" smtClean="0"/>
              <a:t>-</a:t>
            </a:r>
            <a:r>
              <a:rPr lang="zh-CN" altLang="en-US" dirty="0" smtClean="0"/>
              <a:t>页面、逻辑和数据的协同</a:t>
            </a:r>
            <a:endParaRPr lang="zh-CN" altLang="en-US" dirty="0"/>
          </a:p>
        </p:txBody>
      </p:sp>
      <p:grpSp>
        <p:nvGrpSpPr>
          <p:cNvPr id="28675" name="组合 89"/>
          <p:cNvGrpSpPr>
            <a:grpSpLocks/>
          </p:cNvGrpSpPr>
          <p:nvPr/>
        </p:nvGrpSpPr>
        <p:grpSpPr bwMode="auto">
          <a:xfrm>
            <a:off x="327025" y="1214438"/>
            <a:ext cx="1143000" cy="1519237"/>
            <a:chOff x="326678" y="1260142"/>
            <a:chExt cx="1143008" cy="2214578"/>
          </a:xfrm>
        </p:grpSpPr>
        <p:sp>
          <p:nvSpPr>
            <p:cNvPr id="28765" name="圆角矩形 80"/>
            <p:cNvSpPr>
              <a:spLocks noChangeArrowheads="1"/>
            </p:cNvSpPr>
            <p:nvPr/>
          </p:nvSpPr>
          <p:spPr bwMode="auto">
            <a:xfrm>
              <a:off x="326678" y="1260142"/>
              <a:ext cx="1143008" cy="2214578"/>
            </a:xfrm>
            <a:prstGeom prst="roundRect">
              <a:avLst>
                <a:gd name="adj" fmla="val 16667"/>
              </a:avLst>
            </a:prstGeom>
            <a:noFill/>
            <a:ln>
              <a:noFill/>
            </a:ln>
            <a:effectLst>
              <a:prstShdw prst="shdw17" dist="17961" dir="13500000">
                <a:srgbClr val="3B4E04">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sz="1400"/>
                <a:t>客户端</a:t>
              </a:r>
            </a:p>
          </p:txBody>
        </p:sp>
        <p:grpSp>
          <p:nvGrpSpPr>
            <p:cNvPr id="28766" name="组合 93"/>
            <p:cNvGrpSpPr>
              <a:grpSpLocks/>
            </p:cNvGrpSpPr>
            <p:nvPr/>
          </p:nvGrpSpPr>
          <p:grpSpPr bwMode="auto">
            <a:xfrm>
              <a:off x="428596" y="1714369"/>
              <a:ext cx="928695" cy="1714513"/>
              <a:chOff x="500034" y="2142997"/>
              <a:chExt cx="928695" cy="1714513"/>
            </a:xfrm>
          </p:grpSpPr>
          <p:sp>
            <p:nvSpPr>
              <p:cNvPr id="8" name="圆角矩形 7"/>
              <p:cNvSpPr/>
              <p:nvPr/>
            </p:nvSpPr>
            <p:spPr>
              <a:xfrm>
                <a:off x="499717" y="2142331"/>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浏览器</a:t>
                </a:r>
              </a:p>
            </p:txBody>
          </p:sp>
          <p:sp>
            <p:nvSpPr>
              <p:cNvPr id="9" name="圆角矩形 8"/>
              <p:cNvSpPr/>
              <p:nvPr/>
            </p:nvSpPr>
            <p:spPr>
              <a:xfrm>
                <a:off x="499717" y="2713909"/>
                <a:ext cx="928695" cy="499842"/>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sz="1200" dirty="0"/>
                  <a:t>应用</a:t>
                </a:r>
                <a:endParaRPr lang="en-US" altLang="zh-CN" sz="1200" dirty="0"/>
              </a:p>
              <a:p>
                <a:pPr algn="ctr">
                  <a:defRPr/>
                </a:pPr>
                <a:r>
                  <a:rPr lang="zh-CN" altLang="en-US" sz="1200" dirty="0"/>
                  <a:t>客户端</a:t>
                </a:r>
              </a:p>
            </p:txBody>
          </p:sp>
          <p:sp>
            <p:nvSpPr>
              <p:cNvPr id="10" name="圆角矩形 9"/>
              <p:cNvSpPr/>
              <p:nvPr/>
            </p:nvSpPr>
            <p:spPr>
              <a:xfrm>
                <a:off x="499717" y="3428962"/>
                <a:ext cx="928695" cy="428105"/>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sz="1200" dirty="0"/>
                  <a:t>Mobile</a:t>
                </a:r>
                <a:endParaRPr lang="zh-CN" altLang="en-US" sz="1200" dirty="0"/>
              </a:p>
            </p:txBody>
          </p:sp>
        </p:grpSp>
      </p:grpSp>
      <p:grpSp>
        <p:nvGrpSpPr>
          <p:cNvPr id="28676" name="组合 42"/>
          <p:cNvGrpSpPr>
            <a:grpSpLocks/>
          </p:cNvGrpSpPr>
          <p:nvPr/>
        </p:nvGrpSpPr>
        <p:grpSpPr bwMode="auto">
          <a:xfrm>
            <a:off x="7358063" y="1000125"/>
            <a:ext cx="1357312" cy="1714500"/>
            <a:chOff x="7215166" y="972120"/>
            <a:chExt cx="1428750" cy="2885489"/>
          </a:xfrm>
        </p:grpSpPr>
        <p:sp>
          <p:nvSpPr>
            <p:cNvPr id="28761" name="圆角矩形 20"/>
            <p:cNvSpPr>
              <a:spLocks noChangeArrowheads="1"/>
            </p:cNvSpPr>
            <p:nvPr/>
          </p:nvSpPr>
          <p:spPr bwMode="auto">
            <a:xfrm>
              <a:off x="7215166" y="972120"/>
              <a:ext cx="1428750" cy="2885489"/>
            </a:xfrm>
            <a:prstGeom prst="roundRect">
              <a:avLst>
                <a:gd name="adj" fmla="val 16667"/>
              </a:avLst>
            </a:prstGeom>
            <a:gradFill rotWithShape="1">
              <a:gsLst>
                <a:gs pos="0">
                  <a:schemeClr val="bg1"/>
                </a:gs>
                <a:gs pos="100000">
                  <a:srgbClr val="FFEBC5"/>
                </a:gs>
              </a:gsLst>
              <a:lin ang="5400000" scaled="1"/>
            </a:gradFill>
            <a:ln>
              <a:noFill/>
            </a:ln>
            <a:effectLst>
              <a:prstShdw prst="shdw17" dist="17961" dir="13500000">
                <a:srgbClr val="512903">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资源层</a:t>
              </a:r>
            </a:p>
          </p:txBody>
        </p:sp>
        <p:sp>
          <p:nvSpPr>
            <p:cNvPr id="28762" name="流程图: 磁盘 18"/>
            <p:cNvSpPr>
              <a:spLocks noChangeArrowheads="1"/>
            </p:cNvSpPr>
            <p:nvPr/>
          </p:nvSpPr>
          <p:spPr bwMode="auto">
            <a:xfrm>
              <a:off x="7440766" y="1658224"/>
              <a:ext cx="977602" cy="549617"/>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数据库</a:t>
              </a:r>
            </a:p>
          </p:txBody>
        </p:sp>
        <p:sp>
          <p:nvSpPr>
            <p:cNvPr id="28763" name="流程图: 磁盘 22"/>
            <p:cNvSpPr>
              <a:spLocks noChangeArrowheads="1"/>
            </p:cNvSpPr>
            <p:nvPr/>
          </p:nvSpPr>
          <p:spPr bwMode="auto">
            <a:xfrm>
              <a:off x="7440766" y="2337001"/>
              <a:ext cx="977602" cy="587542"/>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套装软件</a:t>
              </a:r>
            </a:p>
          </p:txBody>
        </p:sp>
        <p:sp>
          <p:nvSpPr>
            <p:cNvPr id="28764" name="流程图: 磁盘 23"/>
            <p:cNvSpPr>
              <a:spLocks noChangeArrowheads="1"/>
            </p:cNvSpPr>
            <p:nvPr/>
          </p:nvSpPr>
          <p:spPr bwMode="auto">
            <a:xfrm>
              <a:off x="7440766" y="3033184"/>
              <a:ext cx="977602" cy="552000"/>
            </a:xfrm>
            <a:prstGeom prst="flowChartMagneticDisk">
              <a:avLst/>
            </a:prstGeom>
            <a:gradFill rotWithShape="1">
              <a:gsLst>
                <a:gs pos="0">
                  <a:srgbClr val="777777">
                    <a:alpha val="70000"/>
                  </a:srgbClr>
                </a:gs>
                <a:gs pos="100000">
                  <a:srgbClr val="DDDDDD">
                    <a:alpha val="60001"/>
                  </a:srgbClr>
                </a:gs>
              </a:gsLst>
              <a:lin ang="0" scaled="1"/>
            </a:gradFill>
            <a:ln w="12700" algn="ctr">
              <a:solidFill>
                <a:schemeClr val="bg2"/>
              </a:solidFill>
              <a:round/>
              <a:headEnd/>
              <a:tailEnd/>
            </a:ln>
          </p:spPr>
          <p:txBody>
            <a:bodyPr wrap="none" anchor="ctr"/>
            <a:lstStyle/>
            <a:p>
              <a:pPr algn="ctr" eaLnBrk="0" hangingPunct="0"/>
              <a:r>
                <a:rPr lang="zh-CN" altLang="en-US" sz="1200">
                  <a:solidFill>
                    <a:schemeClr val="bg2"/>
                  </a:solidFill>
                  <a:cs typeface="Arial" pitchFamily="34" charset="0"/>
                </a:rPr>
                <a:t>私有系统</a:t>
              </a:r>
            </a:p>
          </p:txBody>
        </p:sp>
      </p:grpSp>
      <p:grpSp>
        <p:nvGrpSpPr>
          <p:cNvPr id="28677" name="组合 86"/>
          <p:cNvGrpSpPr>
            <a:grpSpLocks/>
          </p:cNvGrpSpPr>
          <p:nvPr/>
        </p:nvGrpSpPr>
        <p:grpSpPr bwMode="auto">
          <a:xfrm>
            <a:off x="2924175" y="1000125"/>
            <a:ext cx="1233488" cy="1714500"/>
            <a:chOff x="2911057" y="1000108"/>
            <a:chExt cx="1232315" cy="1714512"/>
          </a:xfrm>
        </p:grpSpPr>
        <p:sp>
          <p:nvSpPr>
            <p:cNvPr id="28749" name="圆角矩形 5"/>
            <p:cNvSpPr>
              <a:spLocks noChangeArrowheads="1"/>
            </p:cNvSpPr>
            <p:nvPr/>
          </p:nvSpPr>
          <p:spPr bwMode="auto">
            <a:xfrm>
              <a:off x="2911057" y="1000108"/>
              <a:ext cx="1232315" cy="1714512"/>
            </a:xfrm>
            <a:prstGeom prst="roundRect">
              <a:avLst>
                <a:gd name="adj" fmla="val 16667"/>
              </a:avLst>
            </a:prstGeom>
            <a:gradFill rotWithShape="1">
              <a:gsLst>
                <a:gs pos="0">
                  <a:schemeClr val="bg1"/>
                </a:gs>
                <a:gs pos="100000">
                  <a:srgbClr val="BCEDDE"/>
                </a:gs>
              </a:gsLst>
              <a:lin ang="5400000" scaled="1"/>
            </a:gradFill>
            <a:ln w="12700" algn="ctr">
              <a:solidFill>
                <a:srgbClr val="007A55"/>
              </a:solidFill>
              <a:round/>
              <a:headEnd/>
              <a:tailEnd/>
            </a:ln>
          </p:spPr>
          <p:txBody>
            <a:bodyPr wrap="none" anchorCtr="1"/>
            <a:lstStyle/>
            <a:p>
              <a:pPr algn="ctr" eaLnBrk="0" hangingPunct="0"/>
              <a:r>
                <a:rPr lang="zh-CN" altLang="en-US">
                  <a:cs typeface="Arial" pitchFamily="34" charset="0"/>
                </a:rPr>
                <a:t>流程层</a:t>
              </a:r>
            </a:p>
          </p:txBody>
        </p:sp>
        <p:grpSp>
          <p:nvGrpSpPr>
            <p:cNvPr id="28750" name="Group 36"/>
            <p:cNvGrpSpPr>
              <a:grpSpLocks/>
            </p:cNvGrpSpPr>
            <p:nvPr/>
          </p:nvGrpSpPr>
          <p:grpSpPr bwMode="auto">
            <a:xfrm>
              <a:off x="3041322" y="1434450"/>
              <a:ext cx="900000" cy="1235368"/>
              <a:chOff x="1915" y="1110"/>
              <a:chExt cx="485" cy="1012"/>
            </a:xfrm>
          </p:grpSpPr>
          <p:pic>
            <p:nvPicPr>
              <p:cNvPr id="28751" name="Picture 241" descr="router_activity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 y="1374"/>
                <a:ext cx="172"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52" name="Picture 242"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11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53" name="Picture 243" descr="auto_activity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6" y="1649"/>
                <a:ext cx="174"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54" name="Picture 244"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 y="1950"/>
                <a:ext cx="158"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55" name="AutoShape 245"/>
              <p:cNvCxnSpPr>
                <a:cxnSpLocks noChangeShapeType="1"/>
              </p:cNvCxnSpPr>
              <p:nvPr/>
            </p:nvCxnSpPr>
            <p:spPr bwMode="auto">
              <a:xfrm rot="5400000">
                <a:off x="2121" y="1325"/>
                <a:ext cx="99"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8756" name="Picture 246" descr="manual_activity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 y="1641"/>
                <a:ext cx="1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57" name="AutoShape 247"/>
              <p:cNvCxnSpPr>
                <a:cxnSpLocks noChangeShapeType="1"/>
              </p:cNvCxnSpPr>
              <p:nvPr/>
            </p:nvCxnSpPr>
            <p:spPr bwMode="auto">
              <a:xfrm rot="5400000" flipV="1">
                <a:off x="2184" y="1519"/>
                <a:ext cx="116" cy="143"/>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8758" name="AutoShape 248"/>
              <p:cNvCxnSpPr>
                <a:cxnSpLocks noChangeShapeType="1"/>
              </p:cNvCxnSpPr>
              <p:nvPr/>
            </p:nvCxnSpPr>
            <p:spPr bwMode="auto">
              <a:xfrm rot="5400000">
                <a:off x="2024" y="1502"/>
                <a:ext cx="116" cy="178"/>
              </a:xfrm>
              <a:prstGeom prst="bentConnector3">
                <a:avLst>
                  <a:gd name="adj1" fmla="val 5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8759" name="AutoShape 249"/>
              <p:cNvCxnSpPr>
                <a:cxnSpLocks noChangeShapeType="1"/>
              </p:cNvCxnSpPr>
              <p:nvPr/>
            </p:nvCxnSpPr>
            <p:spPr bwMode="auto">
              <a:xfrm rot="5400000">
                <a:off x="2167" y="1810"/>
                <a:ext cx="150" cy="143"/>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8760" name="AutoShape 250"/>
              <p:cNvCxnSpPr>
                <a:cxnSpLocks noChangeShapeType="1"/>
              </p:cNvCxnSpPr>
              <p:nvPr/>
            </p:nvCxnSpPr>
            <p:spPr bwMode="auto">
              <a:xfrm rot="5400000" flipV="1">
                <a:off x="2007" y="1793"/>
                <a:ext cx="150" cy="178"/>
              </a:xfrm>
              <a:prstGeom prst="bentConnector3">
                <a:avLst>
                  <a:gd name="adj1" fmla="val 49764"/>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grpSp>
      <p:grpSp>
        <p:nvGrpSpPr>
          <p:cNvPr id="28678" name="组合 99"/>
          <p:cNvGrpSpPr>
            <a:grpSpLocks/>
          </p:cNvGrpSpPr>
          <p:nvPr/>
        </p:nvGrpSpPr>
        <p:grpSpPr bwMode="auto">
          <a:xfrm>
            <a:off x="4313238" y="1000125"/>
            <a:ext cx="1322387" cy="1714500"/>
            <a:chOff x="4250510" y="1000108"/>
            <a:chExt cx="1321622" cy="2500330"/>
          </a:xfrm>
        </p:grpSpPr>
        <p:sp>
          <p:nvSpPr>
            <p:cNvPr id="28725" name="圆角矩形 4"/>
            <p:cNvSpPr>
              <a:spLocks noChangeArrowheads="1"/>
            </p:cNvSpPr>
            <p:nvPr/>
          </p:nvSpPr>
          <p:spPr bwMode="auto">
            <a:xfrm>
              <a:off x="4250510" y="1000108"/>
              <a:ext cx="1321622" cy="2500330"/>
            </a:xfrm>
            <a:prstGeom prst="roundRect">
              <a:avLst>
                <a:gd name="adj" fmla="val 16667"/>
              </a:avLst>
            </a:prstGeom>
            <a:gradFill rotWithShape="1">
              <a:gsLst>
                <a:gs pos="0">
                  <a:schemeClr val="bg1"/>
                </a:gs>
                <a:gs pos="100000">
                  <a:srgbClr val="DBE9FF"/>
                </a:gs>
              </a:gsLst>
              <a:lin ang="5400000" scaled="1"/>
            </a:gradFill>
            <a:ln>
              <a:noFill/>
            </a:ln>
            <a:effectLst>
              <a:prstShdw prst="shdw17" dist="17961" dir="13500000">
                <a:srgbClr val="05294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服务层</a:t>
              </a:r>
            </a:p>
          </p:txBody>
        </p:sp>
        <p:grpSp>
          <p:nvGrpSpPr>
            <p:cNvPr id="28726" name="Group 36"/>
            <p:cNvGrpSpPr>
              <a:grpSpLocks/>
            </p:cNvGrpSpPr>
            <p:nvPr/>
          </p:nvGrpSpPr>
          <p:grpSpPr bwMode="auto">
            <a:xfrm>
              <a:off x="4291833" y="1914158"/>
              <a:ext cx="1248777" cy="993549"/>
              <a:chOff x="934" y="799"/>
              <a:chExt cx="3891" cy="3149"/>
            </a:xfrm>
          </p:grpSpPr>
          <p:grpSp>
            <p:nvGrpSpPr>
              <p:cNvPr id="28727" name="Group 33"/>
              <p:cNvGrpSpPr>
                <a:grpSpLocks/>
              </p:cNvGrpSpPr>
              <p:nvPr/>
            </p:nvGrpSpPr>
            <p:grpSpPr bwMode="auto">
              <a:xfrm>
                <a:off x="934" y="931"/>
                <a:ext cx="3891" cy="3017"/>
                <a:chOff x="884" y="845"/>
                <a:chExt cx="3891" cy="3017"/>
              </a:xfrm>
            </p:grpSpPr>
            <p:grpSp>
              <p:nvGrpSpPr>
                <p:cNvPr id="28730" name="Group 28"/>
                <p:cNvGrpSpPr>
                  <a:grpSpLocks/>
                </p:cNvGrpSpPr>
                <p:nvPr/>
              </p:nvGrpSpPr>
              <p:grpSpPr bwMode="auto">
                <a:xfrm>
                  <a:off x="884" y="845"/>
                  <a:ext cx="3891" cy="2768"/>
                  <a:chOff x="844" y="885"/>
                  <a:chExt cx="3891" cy="2768"/>
                </a:xfrm>
              </p:grpSpPr>
              <p:grpSp>
                <p:nvGrpSpPr>
                  <p:cNvPr id="28732" name="Group 15"/>
                  <p:cNvGrpSpPr>
                    <a:grpSpLocks/>
                  </p:cNvGrpSpPr>
                  <p:nvPr/>
                </p:nvGrpSpPr>
                <p:grpSpPr bwMode="auto">
                  <a:xfrm>
                    <a:off x="1418" y="885"/>
                    <a:ext cx="2766" cy="1678"/>
                    <a:chOff x="1338" y="981"/>
                    <a:chExt cx="2766" cy="1678"/>
                  </a:xfrm>
                </p:grpSpPr>
                <p:sp>
                  <p:nvSpPr>
                    <p:cNvPr id="68" name="AutoShape 11"/>
                    <p:cNvSpPr>
                      <a:spLocks noChangeArrowheads="1"/>
                    </p:cNvSpPr>
                    <p:nvPr/>
                  </p:nvSpPr>
                  <p:spPr bwMode="auto">
                    <a:xfrm>
                      <a:off x="1654" y="982"/>
                      <a:ext cx="2180" cy="1680"/>
                    </a:xfrm>
                    <a:prstGeom prst="roundRect">
                      <a:avLst>
                        <a:gd name="adj" fmla="val 16667"/>
                      </a:avLst>
                    </a:prstGeom>
                    <a:solidFill>
                      <a:srgbClr val="3366FF"/>
                    </a:solidFill>
                    <a:ln w="9525">
                      <a:solidFill>
                        <a:schemeClr val="tx1"/>
                      </a:solidFill>
                      <a:round/>
                      <a:headEnd/>
                      <a:tailEnd/>
                    </a:ln>
                    <a:effectLst/>
                  </p:spPr>
                  <p:txBody>
                    <a:bodyPr wrap="none" anchor="ctr"/>
                    <a:lstStyle/>
                    <a:p>
                      <a:pPr algn="ctr">
                        <a:defRPr/>
                      </a:pPr>
                      <a:r>
                        <a:rPr lang="en-US" altLang="zh-CN" sz="1200" dirty="0">
                          <a:solidFill>
                            <a:schemeClr val="accent3"/>
                          </a:solidFill>
                        </a:rPr>
                        <a:t>SCA</a:t>
                      </a:r>
                    </a:p>
                  </p:txBody>
                </p:sp>
                <p:sp>
                  <p:nvSpPr>
                    <p:cNvPr id="28746" name="AutoShape 12"/>
                    <p:cNvSpPr>
                      <a:spLocks noChangeArrowheads="1"/>
                    </p:cNvSpPr>
                    <p:nvPr/>
                  </p:nvSpPr>
                  <p:spPr bwMode="auto">
                    <a:xfrm flipH="1">
                      <a:off x="1338" y="1706"/>
                      <a:ext cx="499" cy="182"/>
                    </a:xfrm>
                    <a:prstGeom prst="chevron">
                      <a:avLst>
                        <a:gd name="adj" fmla="val 65916"/>
                      </a:avLst>
                    </a:prstGeom>
                    <a:solidFill>
                      <a:schemeClr val="folHlink"/>
                    </a:solidFill>
                    <a:ln w="9525">
                      <a:solidFill>
                        <a:schemeClr val="tx1"/>
                      </a:solidFill>
                      <a:miter lim="800000"/>
                      <a:headEnd/>
                      <a:tailEnd/>
                    </a:ln>
                  </p:spPr>
                  <p:txBody>
                    <a:bodyPr wrap="none" anchor="ctr"/>
                    <a:lstStyle/>
                    <a:p>
                      <a:pPr algn="ctr"/>
                      <a:endParaRPr lang="zh-CN" altLang="zh-CN"/>
                    </a:p>
                  </p:txBody>
                </p:sp>
                <p:sp>
                  <p:nvSpPr>
                    <p:cNvPr id="28747" name="AutoShape 13"/>
                    <p:cNvSpPr>
                      <a:spLocks noChangeArrowheads="1"/>
                    </p:cNvSpPr>
                    <p:nvPr/>
                  </p:nvSpPr>
                  <p:spPr bwMode="auto">
                    <a:xfrm>
                      <a:off x="3636" y="1434"/>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sp>
                  <p:nvSpPr>
                    <p:cNvPr id="28748" name="AutoShape 14"/>
                    <p:cNvSpPr>
                      <a:spLocks noChangeArrowheads="1"/>
                    </p:cNvSpPr>
                    <p:nvPr/>
                  </p:nvSpPr>
                  <p:spPr bwMode="auto">
                    <a:xfrm>
                      <a:off x="3651" y="1933"/>
                      <a:ext cx="453" cy="182"/>
                    </a:xfrm>
                    <a:prstGeom prst="chevron">
                      <a:avLst>
                        <a:gd name="adj" fmla="val 62225"/>
                      </a:avLst>
                    </a:prstGeom>
                    <a:solidFill>
                      <a:srgbClr val="CC99FF"/>
                    </a:solidFill>
                    <a:ln w="9525">
                      <a:solidFill>
                        <a:schemeClr val="tx1"/>
                      </a:solidFill>
                      <a:miter lim="800000"/>
                      <a:headEnd/>
                      <a:tailEnd/>
                    </a:ln>
                  </p:spPr>
                  <p:txBody>
                    <a:bodyPr wrap="none" anchor="ctr"/>
                    <a:lstStyle/>
                    <a:p>
                      <a:pPr algn="ctr"/>
                      <a:endParaRPr lang="zh-CN" altLang="zh-CN"/>
                    </a:p>
                  </p:txBody>
                </p:sp>
              </p:grpSp>
              <p:sp>
                <p:nvSpPr>
                  <p:cNvPr id="28733" name="Rectangle 16"/>
                  <p:cNvSpPr>
                    <a:spLocks noChangeArrowheads="1"/>
                  </p:cNvSpPr>
                  <p:nvPr/>
                </p:nvSpPr>
                <p:spPr bwMode="auto">
                  <a:xfrm>
                    <a:off x="2184" y="2201"/>
                    <a:ext cx="1316" cy="635"/>
                  </a:xfrm>
                  <a:prstGeom prst="rect">
                    <a:avLst/>
                  </a:prstGeom>
                  <a:solidFill>
                    <a:srgbClr val="FFCC99"/>
                  </a:solidFill>
                  <a:ln w="9525">
                    <a:solidFill>
                      <a:schemeClr val="tx1"/>
                    </a:solidFill>
                    <a:miter lim="800000"/>
                    <a:headEnd/>
                    <a:tailEnd/>
                  </a:ln>
                </p:spPr>
                <p:txBody>
                  <a:bodyPr wrap="none"/>
                  <a:lstStyle/>
                  <a:p>
                    <a:pPr algn="ctr"/>
                    <a:endParaRPr lang="en-US" altLang="zh-CN"/>
                  </a:p>
                </p:txBody>
              </p:sp>
              <p:sp>
                <p:nvSpPr>
                  <p:cNvPr id="28734" name="AutoShape 17"/>
                  <p:cNvSpPr>
                    <a:spLocks noChangeArrowheads="1"/>
                  </p:cNvSpPr>
                  <p:nvPr/>
                </p:nvSpPr>
                <p:spPr bwMode="auto">
                  <a:xfrm>
                    <a:off x="2506" y="2654"/>
                    <a:ext cx="681" cy="318"/>
                  </a:xfrm>
                  <a:prstGeom prst="roundRect">
                    <a:avLst>
                      <a:gd name="adj" fmla="val 16667"/>
                    </a:avLst>
                  </a:prstGeom>
                  <a:solidFill>
                    <a:srgbClr val="FFFF99"/>
                  </a:solidFill>
                  <a:ln w="76200">
                    <a:solidFill>
                      <a:schemeClr val="bg1"/>
                    </a:solidFill>
                    <a:round/>
                    <a:headEnd/>
                    <a:tailEnd/>
                  </a:ln>
                </p:spPr>
                <p:txBody>
                  <a:bodyPr wrap="none" anchor="ctr"/>
                  <a:lstStyle/>
                  <a:p>
                    <a:pPr algn="ctr"/>
                    <a:endParaRPr lang="zh-CN" altLang="en-US"/>
                  </a:p>
                </p:txBody>
              </p:sp>
              <p:sp>
                <p:nvSpPr>
                  <p:cNvPr id="28735" name="AutoShape 18"/>
                  <p:cNvSpPr>
                    <a:spLocks noChangeArrowheads="1"/>
                  </p:cNvSpPr>
                  <p:nvPr/>
                </p:nvSpPr>
                <p:spPr bwMode="auto">
                  <a:xfrm>
                    <a:off x="844" y="3244"/>
                    <a:ext cx="667"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8736" name="AutoShape 19"/>
                  <p:cNvSpPr>
                    <a:spLocks noChangeArrowheads="1"/>
                  </p:cNvSpPr>
                  <p:nvPr/>
                </p:nvSpPr>
                <p:spPr bwMode="auto">
                  <a:xfrm>
                    <a:off x="1650" y="3244"/>
                    <a:ext cx="77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zh-CN" altLang="en-US"/>
                  </a:p>
                </p:txBody>
              </p:sp>
              <p:sp>
                <p:nvSpPr>
                  <p:cNvPr id="28737" name="AutoShape 20"/>
                  <p:cNvSpPr>
                    <a:spLocks noChangeArrowheads="1"/>
                  </p:cNvSpPr>
                  <p:nvPr/>
                </p:nvSpPr>
                <p:spPr bwMode="auto">
                  <a:xfrm>
                    <a:off x="2582" y="3244"/>
                    <a:ext cx="531"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8738" name="AutoShape 21"/>
                  <p:cNvSpPr>
                    <a:spLocks noChangeArrowheads="1"/>
                  </p:cNvSpPr>
                  <p:nvPr/>
                </p:nvSpPr>
                <p:spPr bwMode="auto">
                  <a:xfrm>
                    <a:off x="3320" y="3244"/>
                    <a:ext cx="634"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sp>
                <p:nvSpPr>
                  <p:cNvPr id="28739" name="AutoShape 22"/>
                  <p:cNvSpPr>
                    <a:spLocks noChangeArrowheads="1"/>
                  </p:cNvSpPr>
                  <p:nvPr/>
                </p:nvSpPr>
                <p:spPr bwMode="auto">
                  <a:xfrm>
                    <a:off x="4145" y="3244"/>
                    <a:ext cx="590" cy="409"/>
                  </a:xfrm>
                  <a:prstGeom prst="roundRect">
                    <a:avLst>
                      <a:gd name="adj" fmla="val 16667"/>
                    </a:avLst>
                  </a:prstGeom>
                  <a:solidFill>
                    <a:srgbClr val="FFFF99"/>
                  </a:solidFill>
                  <a:ln w="9525">
                    <a:solidFill>
                      <a:schemeClr val="tx1"/>
                    </a:solidFill>
                    <a:round/>
                    <a:headEnd/>
                    <a:tailEnd/>
                  </a:ln>
                </p:spPr>
                <p:txBody>
                  <a:bodyPr wrap="none" anchor="ctr"/>
                  <a:lstStyle/>
                  <a:p>
                    <a:pPr algn="ctr"/>
                    <a:endParaRPr lang="en-US" altLang="zh-CN"/>
                  </a:p>
                </p:txBody>
              </p:sp>
              <p:cxnSp>
                <p:nvCxnSpPr>
                  <p:cNvPr id="28740" name="AutoShape 23"/>
                  <p:cNvCxnSpPr>
                    <a:cxnSpLocks noChangeShapeType="1"/>
                    <a:stCxn id="28734" idx="2"/>
                    <a:endCxn id="28735" idx="0"/>
                  </p:cNvCxnSpPr>
                  <p:nvPr/>
                </p:nvCxnSpPr>
                <p:spPr bwMode="auto">
                  <a:xfrm flipH="1">
                    <a:off x="1178" y="2996"/>
                    <a:ext cx="1669"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41" name="AutoShape 24"/>
                  <p:cNvCxnSpPr>
                    <a:cxnSpLocks noChangeShapeType="1"/>
                    <a:stCxn id="28734" idx="2"/>
                    <a:endCxn id="28736" idx="0"/>
                  </p:cNvCxnSpPr>
                  <p:nvPr/>
                </p:nvCxnSpPr>
                <p:spPr bwMode="auto">
                  <a:xfrm flipH="1">
                    <a:off x="2036" y="2996"/>
                    <a:ext cx="81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42" name="AutoShape 25"/>
                  <p:cNvCxnSpPr>
                    <a:cxnSpLocks noChangeShapeType="1"/>
                    <a:stCxn id="28734" idx="2"/>
                    <a:endCxn id="28737" idx="0"/>
                  </p:cNvCxnSpPr>
                  <p:nvPr/>
                </p:nvCxnSpPr>
                <p:spPr bwMode="auto">
                  <a:xfrm>
                    <a:off x="2847" y="2996"/>
                    <a:ext cx="1"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43" name="AutoShape 26"/>
                  <p:cNvCxnSpPr>
                    <a:cxnSpLocks noChangeShapeType="1"/>
                    <a:stCxn id="28734" idx="2"/>
                    <a:endCxn id="28738" idx="0"/>
                  </p:cNvCxnSpPr>
                  <p:nvPr/>
                </p:nvCxnSpPr>
                <p:spPr bwMode="auto">
                  <a:xfrm>
                    <a:off x="2847" y="2996"/>
                    <a:ext cx="790"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44" name="AutoShape 27"/>
                  <p:cNvCxnSpPr>
                    <a:cxnSpLocks noChangeShapeType="1"/>
                    <a:stCxn id="28734" idx="2"/>
                    <a:endCxn id="28739" idx="0"/>
                  </p:cNvCxnSpPr>
                  <p:nvPr/>
                </p:nvCxnSpPr>
                <p:spPr bwMode="auto">
                  <a:xfrm>
                    <a:off x="2847" y="2996"/>
                    <a:ext cx="1593" cy="2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8731" name="AutoShape 31"/>
                <p:cNvSpPr>
                  <a:spLocks/>
                </p:cNvSpPr>
                <p:nvPr/>
              </p:nvSpPr>
              <p:spPr bwMode="auto">
                <a:xfrm rot="-5400000">
                  <a:off x="2709" y="1832"/>
                  <a:ext cx="205" cy="3856"/>
                </a:xfrm>
                <a:prstGeom prst="leftBrace">
                  <a:avLst>
                    <a:gd name="adj1" fmla="val 156748"/>
                    <a:gd name="adj2" fmla="val 49764"/>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grpSp>
          <p:sp>
            <p:nvSpPr>
              <p:cNvPr id="28728" name="Rectangle 34"/>
              <p:cNvSpPr>
                <a:spLocks noChangeAspect="1" noChangeArrowheads="1"/>
              </p:cNvSpPr>
              <p:nvPr/>
            </p:nvSpPr>
            <p:spPr bwMode="auto">
              <a:xfrm>
                <a:off x="2607" y="805"/>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sp>
            <p:nvSpPr>
              <p:cNvPr id="28729" name="Rectangle 35"/>
              <p:cNvSpPr>
                <a:spLocks noChangeAspect="1" noChangeArrowheads="1"/>
              </p:cNvSpPr>
              <p:nvPr/>
            </p:nvSpPr>
            <p:spPr bwMode="auto">
              <a:xfrm>
                <a:off x="3021" y="799"/>
                <a:ext cx="152" cy="340"/>
              </a:xfrm>
              <a:prstGeom prst="rect">
                <a:avLst/>
              </a:prstGeom>
              <a:solidFill>
                <a:srgbClr val="FFFF00"/>
              </a:solidFill>
              <a:ln w="9525">
                <a:solidFill>
                  <a:schemeClr val="tx1"/>
                </a:solidFill>
                <a:miter lim="800000"/>
                <a:headEnd/>
                <a:tailEnd/>
              </a:ln>
            </p:spPr>
            <p:txBody>
              <a:bodyPr wrap="none" anchor="ctr"/>
              <a:lstStyle/>
              <a:p>
                <a:pPr algn="ctr"/>
                <a:endParaRPr lang="zh-CN" altLang="en-US"/>
              </a:p>
            </p:txBody>
          </p:sp>
        </p:grpSp>
      </p:grpSp>
      <p:grpSp>
        <p:nvGrpSpPr>
          <p:cNvPr id="28679" name="组合 100"/>
          <p:cNvGrpSpPr>
            <a:grpSpLocks/>
          </p:cNvGrpSpPr>
          <p:nvPr/>
        </p:nvGrpSpPr>
        <p:grpSpPr bwMode="auto">
          <a:xfrm>
            <a:off x="5791200" y="1000125"/>
            <a:ext cx="1411288" cy="1714500"/>
            <a:chOff x="5732838" y="1000108"/>
            <a:chExt cx="1410930" cy="2500330"/>
          </a:xfrm>
        </p:grpSpPr>
        <p:sp>
          <p:nvSpPr>
            <p:cNvPr id="28720" name="圆角矩形 3"/>
            <p:cNvSpPr>
              <a:spLocks noChangeArrowheads="1"/>
            </p:cNvSpPr>
            <p:nvPr/>
          </p:nvSpPr>
          <p:spPr bwMode="auto">
            <a:xfrm>
              <a:off x="5732838" y="1000108"/>
              <a:ext cx="1410930" cy="2500330"/>
            </a:xfrm>
            <a:prstGeom prst="roundRect">
              <a:avLst>
                <a:gd name="adj" fmla="val 16667"/>
              </a:avLst>
            </a:prstGeom>
            <a:gradFill rotWithShape="1">
              <a:gsLst>
                <a:gs pos="0">
                  <a:schemeClr val="bg1"/>
                </a:gs>
                <a:gs pos="100000">
                  <a:srgbClr val="FFFFCC"/>
                </a:gs>
              </a:gsLst>
              <a:lin ang="5400000" scaled="1"/>
            </a:gradFill>
            <a:ln>
              <a:noFill/>
            </a:ln>
            <a:effectLst>
              <a:prstShdw prst="shdw17" dist="17961" dir="13500000">
                <a:srgbClr val="5C001F">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构件层</a:t>
              </a:r>
            </a:p>
          </p:txBody>
        </p:sp>
        <p:pic>
          <p:nvPicPr>
            <p:cNvPr id="28721" name="图片 72" descr="springSourc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86446" y="1580741"/>
              <a:ext cx="1281487"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2" name="图片 82" descr="subprocess.gi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1747" y="1985596"/>
              <a:ext cx="555730" cy="43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23" name="TextBox 83"/>
            <p:cNvSpPr txBox="1">
              <a:spLocks noChangeArrowheads="1"/>
            </p:cNvSpPr>
            <p:nvPr/>
          </p:nvSpPr>
          <p:spPr bwMode="auto">
            <a:xfrm>
              <a:off x="5887196" y="2414225"/>
              <a:ext cx="1120820" cy="4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zh-CN" altLang="en-US" sz="1600"/>
                <a:t>  逻辑构件</a:t>
              </a:r>
            </a:p>
          </p:txBody>
        </p:sp>
        <p:pic>
          <p:nvPicPr>
            <p:cNvPr id="28724" name="图片 87" descr="image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75380" y="2911480"/>
              <a:ext cx="967196"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0" name="组合 97"/>
          <p:cNvGrpSpPr>
            <a:grpSpLocks/>
          </p:cNvGrpSpPr>
          <p:nvPr/>
        </p:nvGrpSpPr>
        <p:grpSpPr bwMode="auto">
          <a:xfrm>
            <a:off x="1625600" y="1000125"/>
            <a:ext cx="1143000" cy="1714500"/>
            <a:chOff x="1571604" y="1000108"/>
            <a:chExt cx="1143008" cy="2500330"/>
          </a:xfrm>
        </p:grpSpPr>
        <p:sp>
          <p:nvSpPr>
            <p:cNvPr id="28709" name="圆角矩形 6"/>
            <p:cNvSpPr>
              <a:spLocks noChangeArrowheads="1"/>
            </p:cNvSpPr>
            <p:nvPr/>
          </p:nvSpPr>
          <p:spPr bwMode="auto">
            <a:xfrm>
              <a:off x="1571604" y="1000108"/>
              <a:ext cx="1143008" cy="2500330"/>
            </a:xfrm>
            <a:prstGeom prst="roundRect">
              <a:avLst>
                <a:gd name="adj" fmla="val 16667"/>
              </a:avLst>
            </a:prstGeom>
            <a:gradFill rotWithShape="1">
              <a:gsLst>
                <a:gs pos="0">
                  <a:schemeClr val="bg1"/>
                </a:gs>
                <a:gs pos="100000">
                  <a:srgbClr val="EEFFBB"/>
                </a:gs>
              </a:gsLst>
              <a:lin ang="5400000" scaled="1"/>
            </a:gradFill>
            <a:ln>
              <a:noFill/>
            </a:ln>
            <a:effectLst>
              <a:prstShdw prst="shdw17" dist="17961" dir="13500000">
                <a:srgbClr val="3B4E04">
                  <a:alpha val="50000"/>
                </a:srgbClr>
              </a:prstShdw>
            </a:effectLst>
            <a:extLst>
              <a:ext uri="{91240B29-F687-4F45-9708-019B960494DF}">
                <a14:hiddenLine xmlns:a14="http://schemas.microsoft.com/office/drawing/2010/main" w="9525" algn="ctr">
                  <a:solidFill>
                    <a:srgbClr val="000000"/>
                  </a:solidFill>
                  <a:round/>
                  <a:headEnd/>
                  <a:tailEnd/>
                </a14:hiddenLine>
              </a:ext>
            </a:extLst>
          </p:spPr>
          <p:txBody>
            <a:bodyPr wrap="none" anchorCtr="1"/>
            <a:lstStyle/>
            <a:p>
              <a:r>
                <a:rPr lang="zh-CN" altLang="en-US"/>
                <a:t>协同层</a:t>
              </a:r>
            </a:p>
          </p:txBody>
        </p:sp>
        <p:sp>
          <p:nvSpPr>
            <p:cNvPr id="89" name="圆角矩形 88"/>
            <p:cNvSpPr/>
            <p:nvPr/>
          </p:nvSpPr>
          <p:spPr>
            <a:xfrm>
              <a:off x="1770678" y="1928802"/>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Portal</a:t>
              </a:r>
              <a:endParaRPr lang="zh-CN" altLang="en-US" sz="1400" dirty="0">
                <a:solidFill>
                  <a:schemeClr val="tx1"/>
                </a:solidFill>
              </a:endParaRPr>
            </a:p>
          </p:txBody>
        </p:sp>
        <p:pic>
          <p:nvPicPr>
            <p:cNvPr id="2871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4480" y="1571612"/>
              <a:ext cx="857258" cy="216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圆角矩形 90"/>
            <p:cNvSpPr/>
            <p:nvPr/>
          </p:nvSpPr>
          <p:spPr>
            <a:xfrm>
              <a:off x="1770678" y="2428868"/>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RIA</a:t>
              </a:r>
              <a:endParaRPr lang="zh-CN" altLang="en-US" sz="1400" dirty="0">
                <a:solidFill>
                  <a:schemeClr val="tx1"/>
                </a:solidFill>
              </a:endParaRPr>
            </a:p>
          </p:txBody>
        </p:sp>
        <p:sp>
          <p:nvSpPr>
            <p:cNvPr id="92" name="圆角矩形 91"/>
            <p:cNvSpPr/>
            <p:nvPr/>
          </p:nvSpPr>
          <p:spPr>
            <a:xfrm>
              <a:off x="1770678" y="2928934"/>
              <a:ext cx="785818" cy="428628"/>
            </a:xfrm>
            <a:prstGeom prst="roundRect">
              <a:avLst/>
            </a:prstGeom>
          </p:spPr>
          <p:style>
            <a:lnRef idx="2">
              <a:schemeClr val="accent1">
                <a:shade val="50000"/>
              </a:schemeClr>
            </a:lnRef>
            <a:fillRef idx="1002">
              <a:schemeClr val="lt1"/>
            </a:fillRef>
            <a:effectRef idx="0">
              <a:schemeClr val="accent1"/>
            </a:effectRef>
            <a:fontRef idx="minor">
              <a:schemeClr val="lt1"/>
            </a:fontRef>
          </p:style>
          <p:txBody>
            <a:bodyPr anchor="ctr"/>
            <a:lstStyle/>
            <a:p>
              <a:pPr algn="ctr">
                <a:defRPr/>
              </a:pPr>
              <a:r>
                <a:rPr lang="en-US" altLang="zh-CN" sz="1400" dirty="0">
                  <a:solidFill>
                    <a:schemeClr val="tx1"/>
                  </a:solidFill>
                </a:rPr>
                <a:t>Report</a:t>
              </a:r>
              <a:endParaRPr lang="zh-CN" altLang="en-US" sz="1400" dirty="0">
                <a:solidFill>
                  <a:schemeClr val="tx1"/>
                </a:solidFill>
              </a:endParaRPr>
            </a:p>
          </p:txBody>
        </p:sp>
      </p:grpSp>
      <p:sp>
        <p:nvSpPr>
          <p:cNvPr id="90" name="矩形 89"/>
          <p:cNvSpPr/>
          <p:nvPr/>
        </p:nvSpPr>
        <p:spPr>
          <a:xfrm>
            <a:off x="301625" y="944563"/>
            <a:ext cx="1187450" cy="1830387"/>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3" name="矩形 92"/>
          <p:cNvSpPr/>
          <p:nvPr/>
        </p:nvSpPr>
        <p:spPr>
          <a:xfrm>
            <a:off x="2857500" y="939800"/>
            <a:ext cx="6000750" cy="18303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8683" name="Group 6"/>
          <p:cNvGrpSpPr>
            <a:grpSpLocks/>
          </p:cNvGrpSpPr>
          <p:nvPr/>
        </p:nvGrpSpPr>
        <p:grpSpPr bwMode="auto">
          <a:xfrm>
            <a:off x="4319588" y="3143250"/>
            <a:ext cx="4643437" cy="642938"/>
            <a:chOff x="1519" y="3279"/>
            <a:chExt cx="2177" cy="254"/>
          </a:xfrm>
        </p:grpSpPr>
        <p:pic>
          <p:nvPicPr>
            <p:cNvPr id="28698" name="Picture 7" descr="vie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9" y="3282"/>
              <a:ext cx="21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9" name="Picture 8" descr="subproces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1" y="3282"/>
              <a:ext cx="221"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0" name="AutoShape 9"/>
            <p:cNvCxnSpPr>
              <a:cxnSpLocks noChangeShapeType="1"/>
            </p:cNvCxnSpPr>
            <p:nvPr/>
          </p:nvCxnSpPr>
          <p:spPr bwMode="auto">
            <a:xfrm flipV="1">
              <a:off x="2547" y="3407"/>
              <a:ext cx="160"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01" name="AutoShape 10"/>
            <p:cNvCxnSpPr>
              <a:cxnSpLocks noChangeShapeType="1"/>
            </p:cNvCxnSpPr>
            <p:nvPr/>
          </p:nvCxnSpPr>
          <p:spPr bwMode="auto">
            <a:xfrm flipV="1">
              <a:off x="2925" y="3404"/>
              <a:ext cx="146" cy="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702" name="AutoShape 11"/>
            <p:cNvCxnSpPr>
              <a:cxnSpLocks noChangeShapeType="1"/>
            </p:cNvCxnSpPr>
            <p:nvPr/>
          </p:nvCxnSpPr>
          <p:spPr bwMode="auto">
            <a:xfrm>
              <a:off x="1738" y="3407"/>
              <a:ext cx="173"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8703" name="Picture 12" descr="vie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7" y="3282"/>
              <a:ext cx="21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4" name="Picture 13" descr="invokeServi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1" y="3288"/>
              <a:ext cx="2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14" descr="vie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7" y="3279"/>
              <a:ext cx="219"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6" name="AutoShape 15"/>
            <p:cNvCxnSpPr>
              <a:cxnSpLocks noChangeShapeType="1"/>
            </p:cNvCxnSpPr>
            <p:nvPr/>
          </p:nvCxnSpPr>
          <p:spPr bwMode="auto">
            <a:xfrm flipV="1">
              <a:off x="3334" y="3403"/>
              <a:ext cx="143" cy="1"/>
            </a:xfrm>
            <a:prstGeom prst="bentConnector3">
              <a:avLst>
                <a:gd name="adj1" fmla="val 49648"/>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28707" name="Picture 16" descr="invokeServi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4" y="3292"/>
              <a:ext cx="2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708" name="AutoShape 17"/>
            <p:cNvCxnSpPr>
              <a:cxnSpLocks noChangeShapeType="1"/>
            </p:cNvCxnSpPr>
            <p:nvPr/>
          </p:nvCxnSpPr>
          <p:spPr bwMode="auto">
            <a:xfrm>
              <a:off x="2132" y="3408"/>
              <a:ext cx="15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pic>
        <p:nvPicPr>
          <p:cNvPr id="28684"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19963" y="4357688"/>
            <a:ext cx="16811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2" name="曲线连接符 101"/>
          <p:cNvCxnSpPr/>
          <p:nvPr/>
        </p:nvCxnSpPr>
        <p:spPr>
          <a:xfrm rot="5400000" flipH="1" flipV="1">
            <a:off x="8151813" y="3779838"/>
            <a:ext cx="587375" cy="568325"/>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grpSp>
        <p:nvGrpSpPr>
          <p:cNvPr id="28686" name="组合 110"/>
          <p:cNvGrpSpPr>
            <a:grpSpLocks/>
          </p:cNvGrpSpPr>
          <p:nvPr/>
        </p:nvGrpSpPr>
        <p:grpSpPr bwMode="auto">
          <a:xfrm>
            <a:off x="3319463" y="4429125"/>
            <a:ext cx="1714500" cy="2071688"/>
            <a:chOff x="3643306" y="4429132"/>
            <a:chExt cx="1714512" cy="2071702"/>
          </a:xfrm>
        </p:grpSpPr>
        <p:sp>
          <p:nvSpPr>
            <p:cNvPr id="103" name="同侧圆角矩形 102"/>
            <p:cNvSpPr/>
            <p:nvPr/>
          </p:nvSpPr>
          <p:spPr>
            <a:xfrm>
              <a:off x="3643306" y="4429132"/>
              <a:ext cx="1714512" cy="2071702"/>
            </a:xfrm>
            <a:prstGeom prst="round2SameRect">
              <a:avLst/>
            </a:prstGeom>
          </p:spPr>
          <p:style>
            <a:lnRef idx="1">
              <a:schemeClr val="accent6"/>
            </a:lnRef>
            <a:fillRef idx="2">
              <a:schemeClr val="accent6"/>
            </a:fillRef>
            <a:effectRef idx="1">
              <a:schemeClr val="accent6"/>
            </a:effectRef>
            <a:fontRef idx="minor">
              <a:schemeClr val="dk1"/>
            </a:fontRef>
          </p:style>
          <p:txBody>
            <a:bodyPr/>
            <a:lstStyle/>
            <a:p>
              <a:pPr algn="ctr">
                <a:defRPr/>
              </a:pPr>
              <a:r>
                <a:rPr lang="en-US" altLang="zh-CN" dirty="0"/>
                <a:t>RIA</a:t>
              </a:r>
            </a:p>
          </p:txBody>
        </p:sp>
        <p:pic>
          <p:nvPicPr>
            <p:cNvPr id="2869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7620" y="4857760"/>
              <a:ext cx="1285884" cy="42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67" descr="adob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1934" y="5436656"/>
              <a:ext cx="397319" cy="41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68" descr="Flex"/>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3417" y="5693147"/>
              <a:ext cx="509863" cy="307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p:cNvSpPr txBox="1"/>
            <p:nvPr/>
          </p:nvSpPr>
          <p:spPr>
            <a:xfrm>
              <a:off x="3857619" y="6061093"/>
              <a:ext cx="1282709" cy="400053"/>
            </a:xfrm>
            <a:prstGeom prst="rect">
              <a:avLst/>
            </a:prstGeom>
            <a:noFill/>
          </p:spPr>
          <p:txBody>
            <a:bodyPr wrap="none">
              <a:spAutoFit/>
            </a:bodyPr>
            <a:lstStyle/>
            <a:p>
              <a:pPr marL="0" lvl="1" algn="ctr">
                <a:defRPr/>
              </a:pPr>
              <a:r>
                <a:rPr lang="en-US" altLang="zh-CN" sz="2000" b="1" kern="0" dirty="0" err="1">
                  <a:effectLst>
                    <a:outerShdw blurRad="38100" dist="38100" dir="2700000" algn="tl">
                      <a:srgbClr val="C0C0C0"/>
                    </a:outerShdw>
                  </a:effectLst>
                </a:rPr>
                <a:t>RichWeb</a:t>
              </a:r>
              <a:endParaRPr lang="en-US" altLang="zh-CN" sz="2000" b="1" kern="0" dirty="0">
                <a:effectLst>
                  <a:outerShdw blurRad="38100" dist="38100" dir="2700000" algn="tl">
                    <a:srgbClr val="C0C0C0"/>
                  </a:outerShdw>
                </a:effectLst>
              </a:endParaRPr>
            </a:p>
          </p:txBody>
        </p:sp>
      </p:grpSp>
      <p:cxnSp>
        <p:nvCxnSpPr>
          <p:cNvPr id="110" name="曲线连接符 109"/>
          <p:cNvCxnSpPr/>
          <p:nvPr/>
        </p:nvCxnSpPr>
        <p:spPr>
          <a:xfrm rot="5400000" flipH="1" flipV="1">
            <a:off x="4040982" y="3917156"/>
            <a:ext cx="647700" cy="376237"/>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pic>
        <p:nvPicPr>
          <p:cNvPr id="28688" name="图片 111" descr="MyFaces_logo.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391150" y="4786313"/>
            <a:ext cx="17145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4" name="曲线连接符 113"/>
          <p:cNvCxnSpPr/>
          <p:nvPr/>
        </p:nvCxnSpPr>
        <p:spPr>
          <a:xfrm rot="5400000" flipH="1" flipV="1">
            <a:off x="6165056" y="3864769"/>
            <a:ext cx="1004888" cy="838200"/>
          </a:xfrm>
          <a:prstGeom prst="curvedConnector3">
            <a:avLst>
              <a:gd name="adj1" fmla="val 50000"/>
            </a:avLst>
          </a:prstGeom>
        </p:spPr>
        <p:style>
          <a:lnRef idx="3">
            <a:schemeClr val="accent6"/>
          </a:lnRef>
          <a:fillRef idx="0">
            <a:schemeClr val="accent6"/>
          </a:fillRef>
          <a:effectRef idx="2">
            <a:schemeClr val="accent6"/>
          </a:effectRef>
          <a:fontRef idx="minor">
            <a:schemeClr val="tx1"/>
          </a:fontRef>
        </p:style>
      </p:cxnSp>
      <p:sp>
        <p:nvSpPr>
          <p:cNvPr id="28690" name="TextBox 123"/>
          <p:cNvSpPr txBox="1">
            <a:spLocks noChangeArrowheads="1"/>
          </p:cNvSpPr>
          <p:nvPr/>
        </p:nvSpPr>
        <p:spPr bwMode="auto">
          <a:xfrm>
            <a:off x="6415088" y="3968750"/>
            <a:ext cx="5953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a:t>JSF</a:t>
            </a:r>
            <a:endParaRPr lang="zh-CN" altLang="en-US"/>
          </a:p>
        </p:txBody>
      </p:sp>
      <p:sp>
        <p:nvSpPr>
          <p:cNvPr id="28691" name="TextBox 124"/>
          <p:cNvSpPr txBox="1">
            <a:spLocks noChangeArrowheads="1"/>
          </p:cNvSpPr>
          <p:nvPr/>
        </p:nvSpPr>
        <p:spPr bwMode="auto">
          <a:xfrm>
            <a:off x="8050213" y="3865563"/>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defRPr>
                <a:solidFill>
                  <a:schemeClr val="tx1"/>
                </a:solidFill>
                <a:latin typeface="Franklin Gothic Book" pitchFamily="34" charset="0"/>
                <a:ea typeface="华文楷体" pitchFamily="2" charset="-122"/>
              </a:defRPr>
            </a:lvl1pPr>
            <a:lvl2pPr marL="742950" indent="-285750" algn="ctr" eaLnBrk="0" hangingPunct="0">
              <a:defRPr>
                <a:solidFill>
                  <a:schemeClr val="tx1"/>
                </a:solidFill>
                <a:latin typeface="Franklin Gothic Book" pitchFamily="34" charset="0"/>
                <a:ea typeface="华文楷体" pitchFamily="2" charset="-122"/>
              </a:defRPr>
            </a:lvl2pPr>
            <a:lvl3pPr marL="1143000" indent="-228600" algn="ctr" eaLnBrk="0" hangingPunct="0">
              <a:defRPr>
                <a:solidFill>
                  <a:schemeClr val="tx1"/>
                </a:solidFill>
                <a:latin typeface="Franklin Gothic Book" pitchFamily="34" charset="0"/>
                <a:ea typeface="华文楷体" pitchFamily="2" charset="-122"/>
              </a:defRPr>
            </a:lvl3pPr>
            <a:lvl4pPr marL="1600200" indent="-228600" algn="ctr" eaLnBrk="0" hangingPunct="0">
              <a:defRPr>
                <a:solidFill>
                  <a:schemeClr val="tx1"/>
                </a:solidFill>
                <a:latin typeface="Franklin Gothic Book" pitchFamily="34" charset="0"/>
                <a:ea typeface="华文楷体" pitchFamily="2" charset="-122"/>
              </a:defRPr>
            </a:lvl4pPr>
            <a:lvl5pPr marL="2057400" indent="-228600" algn="ctr" eaLnBrk="0" hangingPunct="0">
              <a:defRPr>
                <a:solidFill>
                  <a:schemeClr val="tx1"/>
                </a:solidFill>
                <a:latin typeface="Franklin Gothic Book" pitchFamily="34" charset="0"/>
                <a:ea typeface="华文楷体" pitchFamily="2" charset="-122"/>
              </a:defRPr>
            </a:lvl5pPr>
            <a:lvl6pPr marL="25146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6pPr>
            <a:lvl7pPr marL="29718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7pPr>
            <a:lvl8pPr marL="34290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8pPr>
            <a:lvl9pPr marL="3886200" indent="-228600" algn="ctr" eaLnBrk="0" fontAlgn="base" hangingPunct="0">
              <a:spcBef>
                <a:spcPct val="0"/>
              </a:spcBef>
              <a:spcAft>
                <a:spcPct val="0"/>
              </a:spcAft>
              <a:defRPr>
                <a:solidFill>
                  <a:schemeClr val="tx1"/>
                </a:solidFill>
                <a:latin typeface="Franklin Gothic Book" pitchFamily="34" charset="0"/>
                <a:ea typeface="华文楷体" pitchFamily="2" charset="-122"/>
              </a:defRPr>
            </a:lvl9pPr>
          </a:lstStyle>
          <a:p>
            <a:pPr eaLnBrk="1" hangingPunct="1"/>
            <a:r>
              <a:rPr lang="en-US" altLang="zh-CN"/>
              <a:t>Report</a:t>
            </a:r>
            <a:endParaRPr lang="zh-CN" altLang="en-US"/>
          </a:p>
        </p:txBody>
      </p:sp>
      <p:sp>
        <p:nvSpPr>
          <p:cNvPr id="94" name="内容占位符 110"/>
          <p:cNvSpPr>
            <a:spLocks noGrp="1"/>
          </p:cNvSpPr>
          <p:nvPr>
            <p:ph idx="1"/>
          </p:nvPr>
        </p:nvSpPr>
        <p:spPr>
          <a:xfrm>
            <a:off x="428625" y="3000375"/>
            <a:ext cx="3714750" cy="3857625"/>
          </a:xfrm>
        </p:spPr>
        <p:txBody>
          <a:bodyPr/>
          <a:lstStyle/>
          <a:p>
            <a:pPr>
              <a:lnSpc>
                <a:spcPct val="90000"/>
              </a:lnSpc>
              <a:defRPr/>
            </a:pPr>
            <a:r>
              <a:rPr lang="zh-CN" altLang="en-US" sz="2400" dirty="0" smtClean="0"/>
              <a:t>页面流 </a:t>
            </a:r>
          </a:p>
          <a:p>
            <a:pPr lvl="1">
              <a:lnSpc>
                <a:spcPct val="90000"/>
              </a:lnSpc>
              <a:defRPr/>
            </a:pPr>
            <a:r>
              <a:rPr lang="zh-CN" altLang="en-US" sz="2000" dirty="0" smtClean="0"/>
              <a:t>管理浏览器的多个页面之间跳转的流程</a:t>
            </a:r>
          </a:p>
          <a:p>
            <a:pPr lvl="1">
              <a:lnSpc>
                <a:spcPct val="90000"/>
              </a:lnSpc>
              <a:defRPr/>
            </a:pPr>
            <a:r>
              <a:rPr lang="zh-CN" altLang="en-US" sz="2000" dirty="0" smtClean="0"/>
              <a:t>管理页面间的数据共享</a:t>
            </a:r>
          </a:p>
          <a:p>
            <a:pPr lvl="1">
              <a:lnSpc>
                <a:spcPct val="90000"/>
              </a:lnSpc>
              <a:defRPr/>
            </a:pPr>
            <a:r>
              <a:rPr lang="zh-CN" altLang="en-US" sz="2000" dirty="0" smtClean="0"/>
              <a:t>显示与逻辑分离</a:t>
            </a:r>
          </a:p>
          <a:p>
            <a:pPr>
              <a:lnSpc>
                <a:spcPct val="90000"/>
              </a:lnSpc>
              <a:defRPr/>
            </a:pPr>
            <a:r>
              <a:rPr lang="en-US" altLang="zh-CN" sz="2400" dirty="0" smtClean="0"/>
              <a:t>RIA</a:t>
            </a:r>
          </a:p>
          <a:p>
            <a:pPr lvl="1">
              <a:lnSpc>
                <a:spcPct val="90000"/>
              </a:lnSpc>
              <a:defRPr/>
            </a:pPr>
            <a:r>
              <a:rPr lang="en-US" altLang="zh-CN" sz="2000" dirty="0" smtClean="0"/>
              <a:t>Ext JS</a:t>
            </a:r>
            <a:r>
              <a:rPr lang="zh-CN" altLang="en-US" sz="2000" dirty="0" smtClean="0"/>
              <a:t>、</a:t>
            </a:r>
            <a:r>
              <a:rPr lang="en-US" altLang="zh-CN" sz="2000" dirty="0" smtClean="0"/>
              <a:t>Flex</a:t>
            </a:r>
          </a:p>
          <a:p>
            <a:pPr lvl="1">
              <a:lnSpc>
                <a:spcPct val="90000"/>
              </a:lnSpc>
              <a:defRPr/>
            </a:pPr>
            <a:r>
              <a:rPr lang="en-US" altLang="zh-CN" sz="2000" dirty="0" smtClean="0"/>
              <a:t>JSF</a:t>
            </a:r>
          </a:p>
          <a:p>
            <a:pPr lvl="1">
              <a:lnSpc>
                <a:spcPct val="90000"/>
              </a:lnSpc>
              <a:defRPr/>
            </a:pPr>
            <a:r>
              <a:rPr lang="en-US" altLang="zh-CN" sz="2000" dirty="0" smtClean="0"/>
              <a:t>Report</a:t>
            </a:r>
          </a:p>
          <a:p>
            <a:pPr lvl="1">
              <a:lnSpc>
                <a:spcPct val="90000"/>
              </a:lnSpc>
              <a:defRPr/>
            </a:pPr>
            <a:r>
              <a:rPr lang="en-US" altLang="zh-CN" sz="2000" dirty="0" smtClean="0"/>
              <a:t>Rich Web</a:t>
            </a:r>
          </a:p>
        </p:txBody>
      </p:sp>
    </p:spTree>
    <p:extLst>
      <p:ext uri="{BB962C8B-B14F-4D97-AF65-F5344CB8AC3E}">
        <p14:creationId xmlns:p14="http://schemas.microsoft.com/office/powerpoint/2010/main" val="460672357"/>
      </p:ext>
    </p:extLst>
  </p:cSld>
  <p:clrMapOvr>
    <a:masterClrMapping/>
  </p:clrMapOvr>
  <p:transition spd="slow">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419601" y="2362200"/>
            <a:ext cx="4473574" cy="1143000"/>
          </a:xfrm>
          <a:prstGeom prst="rect">
            <a:avLst/>
          </a:prstGeom>
          <a:noFill/>
          <a:ln w="9525">
            <a:noFill/>
            <a:miter lim="800000"/>
            <a:headEnd/>
            <a:tailEnd/>
          </a:ln>
          <a:effectLst/>
        </p:spPr>
        <p:txBody>
          <a:bodyPr anchor="ctr"/>
          <a:lstStyle/>
          <a:p>
            <a:r>
              <a:rPr lang="zh-CN" altLang="en-US" sz="2800" dirty="0" smtClean="0">
                <a:solidFill>
                  <a:srgbClr val="C00000"/>
                </a:solidFill>
                <a:latin typeface="微软雅黑" pitchFamily="34" charset="-122"/>
                <a:ea typeface="微软雅黑" pitchFamily="34" charset="-122"/>
                <a:cs typeface="宋体" pitchFamily="2" charset="-122"/>
              </a:rPr>
              <a:t>基于</a:t>
            </a:r>
            <a:r>
              <a:rPr lang="en-US" altLang="zh-CN" sz="2800" dirty="0" smtClean="0">
                <a:solidFill>
                  <a:srgbClr val="C00000"/>
                </a:solidFill>
                <a:latin typeface="微软雅黑" pitchFamily="34" charset="-122"/>
                <a:ea typeface="微软雅黑" pitchFamily="34" charset="-122"/>
                <a:cs typeface="宋体" pitchFamily="2" charset="-122"/>
              </a:rPr>
              <a:t>EOS </a:t>
            </a:r>
            <a:r>
              <a:rPr lang="zh-CN" altLang="en-US" sz="2800" dirty="0" smtClean="0">
                <a:solidFill>
                  <a:srgbClr val="C00000"/>
                </a:solidFill>
                <a:latin typeface="微软雅黑" pitchFamily="34" charset="-122"/>
                <a:ea typeface="微软雅黑" pitchFamily="34" charset="-122"/>
                <a:cs typeface="宋体" pitchFamily="2" charset="-122"/>
              </a:rPr>
              <a:t>的</a:t>
            </a:r>
            <a:endParaRPr lang="en-US" altLang="zh-CN" sz="2800" dirty="0" smtClean="0">
              <a:solidFill>
                <a:srgbClr val="C00000"/>
              </a:solidFill>
              <a:latin typeface="微软雅黑" pitchFamily="34" charset="-122"/>
              <a:ea typeface="微软雅黑" pitchFamily="34" charset="-122"/>
              <a:cs typeface="宋体" pitchFamily="2" charset="-122"/>
            </a:endParaRPr>
          </a:p>
          <a:p>
            <a:pPr algn="r"/>
            <a:r>
              <a:rPr lang="zh-CN" altLang="en-US" sz="2800" dirty="0" smtClean="0">
                <a:solidFill>
                  <a:srgbClr val="C00000"/>
                </a:solidFill>
                <a:latin typeface="微软雅黑" pitchFamily="34" charset="-122"/>
                <a:ea typeface="微软雅黑" pitchFamily="34" charset="-122"/>
                <a:cs typeface="宋体" pitchFamily="2" charset="-122"/>
              </a:rPr>
              <a:t>应用开发过程及运维管控</a:t>
            </a:r>
            <a:endParaRPr lang="zh-CN" altLang="en-US" sz="28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2265811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defRPr/>
            </a:pPr>
            <a:r>
              <a:rPr lang="en-US" altLang="zh-CN" dirty="0" smtClean="0">
                <a:effectLst>
                  <a:outerShdw blurRad="38100" dist="38100" dir="2700000" algn="tl">
                    <a:srgbClr val="C0C0C0"/>
                  </a:outerShdw>
                </a:effectLst>
              </a:rPr>
              <a:t>EOS</a:t>
            </a:r>
            <a:r>
              <a:rPr lang="zh-CN" altLang="en-US" dirty="0" smtClean="0">
                <a:effectLst>
                  <a:outerShdw blurRad="38100" dist="38100" dir="2700000" algn="tl">
                    <a:srgbClr val="C0C0C0"/>
                  </a:outerShdw>
                </a:effectLst>
              </a:rPr>
              <a:t>应用开发</a:t>
            </a:r>
            <a:endParaRPr lang="zh-CN" dirty="0">
              <a:effectLst>
                <a:outerShdw blurRad="38100" dist="38100" dir="2700000" algn="tl">
                  <a:srgbClr val="C0C0C0"/>
                </a:outerShdw>
              </a:effectLst>
            </a:endParaRPr>
          </a:p>
        </p:txBody>
      </p:sp>
      <p:pic>
        <p:nvPicPr>
          <p:cNvPr id="8" name="Picture 2"/>
          <p:cNvPicPr>
            <a:picLocks noGrp="1" noChangeAspect="1" noChangeArrowheads="1"/>
          </p:cNvPicPr>
          <p:nvPr>
            <p:ph idx="1"/>
          </p:nvPr>
        </p:nvPicPr>
        <p:blipFill>
          <a:blip r:embed="rId2" cstate="print"/>
          <a:srcRect l="6293" t="7849" r="3745" b="8994"/>
          <a:stretch>
            <a:fillRect/>
          </a:stretch>
        </p:blipFill>
        <p:spPr>
          <a:xfrm>
            <a:off x="4714876" y="2143118"/>
            <a:ext cx="1500198" cy="1161839"/>
          </a:xfrm>
        </p:spPr>
      </p:pic>
      <p:pic>
        <p:nvPicPr>
          <p:cNvPr id="9" name="Picture 2"/>
          <p:cNvPicPr>
            <a:picLocks noChangeAspect="1" noChangeArrowheads="1"/>
          </p:cNvPicPr>
          <p:nvPr/>
        </p:nvPicPr>
        <p:blipFill>
          <a:blip r:embed="rId3" cstate="print"/>
          <a:srcRect/>
          <a:stretch>
            <a:fillRect/>
          </a:stretch>
        </p:blipFill>
        <p:spPr bwMode="auto">
          <a:xfrm>
            <a:off x="5072066" y="2786061"/>
            <a:ext cx="1500198" cy="755233"/>
          </a:xfrm>
          <a:prstGeom prst="rect">
            <a:avLst/>
          </a:prstGeom>
          <a:noFill/>
          <a:ln w="9525">
            <a:noFill/>
            <a:miter lim="800000"/>
            <a:headEnd/>
            <a:tailEnd/>
          </a:ln>
        </p:spPr>
      </p:pic>
      <p:pic>
        <p:nvPicPr>
          <p:cNvPr id="10" name="Picture 2"/>
          <p:cNvPicPr>
            <a:picLocks noChangeAspect="1" noChangeArrowheads="1"/>
          </p:cNvPicPr>
          <p:nvPr/>
        </p:nvPicPr>
        <p:blipFill>
          <a:blip r:embed="rId4" cstate="print"/>
          <a:srcRect/>
          <a:stretch>
            <a:fillRect/>
          </a:stretch>
        </p:blipFill>
        <p:spPr bwMode="auto">
          <a:xfrm>
            <a:off x="7143768" y="2214555"/>
            <a:ext cx="1428760" cy="1199159"/>
          </a:xfrm>
          <a:prstGeom prst="rect">
            <a:avLst/>
          </a:prstGeom>
          <a:noFill/>
          <a:ln w="9525" algn="ctr">
            <a:noFill/>
            <a:miter lim="800000"/>
            <a:headEnd/>
            <a:tailEnd/>
          </a:ln>
        </p:spPr>
      </p:pic>
      <p:sp>
        <p:nvSpPr>
          <p:cNvPr id="11" name="Rectangle 4"/>
          <p:cNvSpPr>
            <a:spLocks noChangeArrowheads="1"/>
          </p:cNvSpPr>
          <p:nvPr/>
        </p:nvSpPr>
        <p:spPr bwMode="auto">
          <a:xfrm>
            <a:off x="6786578" y="1035123"/>
            <a:ext cx="2214578" cy="954107"/>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数据</a:t>
            </a:r>
            <a:endParaRPr lang="en-US" altLang="zh-CN" sz="1200" b="1" dirty="0"/>
          </a:p>
          <a:p>
            <a:pPr eaLnBrk="0" hangingPunct="0">
              <a:tabLst>
                <a:tab pos="1492250" algn="ctr"/>
                <a:tab pos="4406900" algn="ctr"/>
                <a:tab pos="7435850" algn="ctr"/>
              </a:tabLst>
            </a:pPr>
            <a:r>
              <a:rPr lang="zh-CN" altLang="en-US" sz="1200" dirty="0" smtClean="0"/>
              <a:t>数据模型</a:t>
            </a:r>
            <a:r>
              <a:rPr lang="zh-CN" altLang="en-US" sz="1200" dirty="0"/>
              <a:t>定义</a:t>
            </a:r>
            <a:r>
              <a:rPr lang="en-US" altLang="zh-CN" sz="1200" dirty="0" smtClean="0"/>
              <a:t>,</a:t>
            </a:r>
            <a:r>
              <a:rPr lang="zh-CN" altLang="en-US" sz="1200" dirty="0" smtClean="0"/>
              <a:t>建立</a:t>
            </a:r>
            <a:r>
              <a:rPr lang="en-US" altLang="zh-CN" sz="1200" dirty="0" smtClean="0"/>
              <a:t>O/R Mapping</a:t>
            </a:r>
            <a:r>
              <a:rPr lang="zh-CN" altLang="en-US" sz="1200" dirty="0" smtClean="0"/>
              <a:t>关系，</a:t>
            </a:r>
            <a:r>
              <a:rPr lang="zh-CN" altLang="en-US" sz="1200" dirty="0"/>
              <a:t>数据传输对象</a:t>
            </a:r>
            <a:r>
              <a:rPr lang="zh-CN" altLang="en-US" sz="1200" dirty="0" smtClean="0"/>
              <a:t>定义</a:t>
            </a:r>
            <a:endParaRPr lang="en-US" altLang="zh-CN" sz="1200" dirty="0" smtClean="0"/>
          </a:p>
          <a:p>
            <a:pPr eaLnBrk="0" hangingPunct="0">
              <a:tabLst>
                <a:tab pos="1492250" algn="ctr"/>
                <a:tab pos="4406900" algn="ctr"/>
                <a:tab pos="7435850" algn="ctr"/>
              </a:tabLst>
            </a:pPr>
            <a:r>
              <a:rPr lang="zh-CN" altLang="en-US" sz="1200" dirty="0" smtClean="0"/>
              <a:t>定义命名</a:t>
            </a:r>
            <a:r>
              <a:rPr lang="en-US" altLang="zh-CN" sz="1200" dirty="0" smtClean="0"/>
              <a:t>SQL</a:t>
            </a:r>
            <a:r>
              <a:rPr lang="zh-CN" altLang="en-US" sz="1200" dirty="0" smtClean="0"/>
              <a:t>支持扩展</a:t>
            </a:r>
            <a:r>
              <a:rPr lang="en-US" altLang="zh-CN" sz="1200" dirty="0" smtClean="0"/>
              <a:t>SQL</a:t>
            </a:r>
            <a:r>
              <a:rPr lang="zh-CN" altLang="en-US" sz="1200" dirty="0" smtClean="0"/>
              <a:t>语句开发</a:t>
            </a:r>
            <a:endParaRPr lang="en-US" altLang="zh-CN" sz="1200" dirty="0"/>
          </a:p>
        </p:txBody>
      </p:sp>
      <p:sp>
        <p:nvSpPr>
          <p:cNvPr id="12" name="Rectangle 9"/>
          <p:cNvSpPr>
            <a:spLocks noChangeArrowheads="1"/>
          </p:cNvSpPr>
          <p:nvPr/>
        </p:nvSpPr>
        <p:spPr bwMode="auto">
          <a:xfrm>
            <a:off x="142844" y="1035123"/>
            <a:ext cx="1857388" cy="1323439"/>
          </a:xfrm>
          <a:prstGeom prst="rect">
            <a:avLst/>
          </a:prstGeom>
          <a:noFill/>
          <a:ln w="9525">
            <a:noFill/>
            <a:miter lim="800000"/>
            <a:headEnd/>
            <a:tailEnd/>
          </a:ln>
        </p:spPr>
        <p:txBody>
          <a:bodyPr wrap="square" lIns="0" tIns="0" rIns="0" bIns="0">
            <a:spAutoFit/>
          </a:bodyPr>
          <a:lstStyle/>
          <a:p>
            <a:pPr algn="ctr" eaLnBrk="0" hangingPunct="0">
              <a:tabLst>
                <a:tab pos="4406900" algn="ctr"/>
                <a:tab pos="7435850" algn="ctr"/>
              </a:tabLst>
            </a:pPr>
            <a:r>
              <a:rPr lang="zh-CN" altLang="en-US" sz="1400" b="1" dirty="0" smtClean="0"/>
              <a:t>构件包</a:t>
            </a:r>
            <a:endParaRPr lang="en-US" altLang="zh-CN" sz="1400" b="1" dirty="0"/>
          </a:p>
          <a:p>
            <a:pPr eaLnBrk="0" hangingPunct="0">
              <a:tabLst>
                <a:tab pos="4406900" algn="ctr"/>
                <a:tab pos="7435850" algn="ctr"/>
              </a:tabLst>
            </a:pPr>
            <a:r>
              <a:rPr lang="zh-CN" altLang="en-US" sz="1200" dirty="0" smtClean="0"/>
              <a:t>使用了</a:t>
            </a:r>
            <a:r>
              <a:rPr lang="en-US" altLang="zh-CN" sz="1200" dirty="0" smtClean="0"/>
              <a:t>SCA</a:t>
            </a:r>
            <a:r>
              <a:rPr lang="zh-CN" altLang="en-US" sz="1200" dirty="0" smtClean="0"/>
              <a:t>规范的</a:t>
            </a:r>
            <a:r>
              <a:rPr lang="en-US" altLang="zh-CN" sz="1200" dirty="0" smtClean="0"/>
              <a:t>Contribution</a:t>
            </a:r>
            <a:r>
              <a:rPr lang="zh-CN" altLang="en-US" sz="1200" dirty="0" smtClean="0"/>
              <a:t>，采用</a:t>
            </a:r>
            <a:r>
              <a:rPr lang="en-US" altLang="zh-CN" sz="1200" dirty="0" err="1" smtClean="0"/>
              <a:t>OSGi</a:t>
            </a:r>
            <a:r>
              <a:rPr lang="zh-CN" altLang="en-US" sz="1200" dirty="0" smtClean="0"/>
              <a:t>的</a:t>
            </a:r>
            <a:r>
              <a:rPr lang="en-US" altLang="zh-CN" sz="1200" dirty="0" smtClean="0"/>
              <a:t>bundle</a:t>
            </a:r>
            <a:r>
              <a:rPr lang="zh-CN" altLang="en-US" sz="1200" dirty="0" smtClean="0"/>
              <a:t>配置，是业务应用中的模块，以图形化方式进行模块划分</a:t>
            </a:r>
            <a:r>
              <a:rPr lang="en-US" altLang="zh-CN" sz="1200" dirty="0" smtClean="0"/>
              <a:t>,</a:t>
            </a:r>
            <a:r>
              <a:rPr lang="zh-CN" altLang="en-US" sz="1200" dirty="0" smtClean="0"/>
              <a:t>建立模块间依赖关系</a:t>
            </a:r>
            <a:endParaRPr lang="en-US" altLang="zh-CN" sz="1200" dirty="0" smtClean="0"/>
          </a:p>
        </p:txBody>
      </p:sp>
      <p:sp>
        <p:nvSpPr>
          <p:cNvPr id="13" name="Rectangle 13"/>
          <p:cNvSpPr>
            <a:spLocks noChangeArrowheads="1"/>
          </p:cNvSpPr>
          <p:nvPr/>
        </p:nvSpPr>
        <p:spPr bwMode="auto">
          <a:xfrm>
            <a:off x="2571736" y="3929070"/>
            <a:ext cx="1641500" cy="769441"/>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服务</a:t>
            </a:r>
            <a:endParaRPr lang="en-US" altLang="zh-CN" sz="1400" b="1" dirty="0"/>
          </a:p>
          <a:p>
            <a:pPr eaLnBrk="0" hangingPunct="0">
              <a:tabLst>
                <a:tab pos="1492250" algn="ctr"/>
                <a:tab pos="4406900" algn="ctr"/>
                <a:tab pos="7435850" algn="ctr"/>
              </a:tabLst>
            </a:pPr>
            <a:r>
              <a:rPr lang="zh-CN" altLang="en-US" sz="1200" dirty="0"/>
              <a:t>以图形化方式进行组件的装配</a:t>
            </a:r>
            <a:r>
              <a:rPr lang="en-US" altLang="zh-CN" sz="1200" dirty="0"/>
              <a:t>,</a:t>
            </a:r>
            <a:r>
              <a:rPr lang="zh-CN" altLang="en-US" sz="1200" dirty="0"/>
              <a:t>服务定义</a:t>
            </a:r>
            <a:r>
              <a:rPr lang="en-US" altLang="zh-CN" sz="1200" dirty="0"/>
              <a:t>,</a:t>
            </a:r>
            <a:r>
              <a:rPr lang="zh-CN" altLang="en-US" sz="1200" dirty="0"/>
              <a:t>包括接口定义</a:t>
            </a:r>
            <a:r>
              <a:rPr lang="zh-CN" altLang="en-US" sz="1200" dirty="0" smtClean="0"/>
              <a:t>和协议绑定</a:t>
            </a:r>
            <a:endParaRPr lang="en-US" altLang="zh-CN" sz="1200" dirty="0"/>
          </a:p>
        </p:txBody>
      </p:sp>
      <p:sp>
        <p:nvSpPr>
          <p:cNvPr id="16" name="Line 48"/>
          <p:cNvSpPr>
            <a:spLocks noChangeShapeType="1"/>
          </p:cNvSpPr>
          <p:nvPr/>
        </p:nvSpPr>
        <p:spPr bwMode="auto">
          <a:xfrm>
            <a:off x="2214546" y="1071546"/>
            <a:ext cx="0" cy="5357851"/>
          </a:xfrm>
          <a:prstGeom prst="line">
            <a:avLst/>
          </a:prstGeom>
          <a:noFill/>
          <a:ln w="12700">
            <a:solidFill>
              <a:schemeClr val="bg2"/>
            </a:solidFill>
            <a:prstDash val="dash"/>
            <a:round/>
            <a:headEnd/>
            <a:tailEnd/>
          </a:ln>
        </p:spPr>
        <p:txBody>
          <a:bodyPr/>
          <a:lstStyle/>
          <a:p>
            <a:endParaRPr lang="zh-CN" altLang="en-US"/>
          </a:p>
        </p:txBody>
      </p:sp>
      <p:sp>
        <p:nvSpPr>
          <p:cNvPr id="18" name="Line 50"/>
          <p:cNvSpPr>
            <a:spLocks noChangeShapeType="1"/>
          </p:cNvSpPr>
          <p:nvPr/>
        </p:nvSpPr>
        <p:spPr bwMode="auto">
          <a:xfrm>
            <a:off x="192118" y="3714752"/>
            <a:ext cx="8737600" cy="0"/>
          </a:xfrm>
          <a:prstGeom prst="line">
            <a:avLst/>
          </a:prstGeom>
          <a:noFill/>
          <a:ln w="12700">
            <a:solidFill>
              <a:schemeClr val="bg2"/>
            </a:solidFill>
            <a:prstDash val="dash"/>
            <a:round/>
            <a:headEnd/>
            <a:tailEnd/>
          </a:ln>
        </p:spPr>
        <p:txBody>
          <a:bodyPr/>
          <a:lstStyle/>
          <a:p>
            <a:endParaRPr lang="zh-CN" altLang="en-US"/>
          </a:p>
        </p:txBody>
      </p:sp>
      <p:pic>
        <p:nvPicPr>
          <p:cNvPr id="19" name="Picture 2"/>
          <p:cNvPicPr>
            <a:picLocks noChangeAspect="1" noChangeArrowheads="1"/>
          </p:cNvPicPr>
          <p:nvPr/>
        </p:nvPicPr>
        <p:blipFill>
          <a:blip r:embed="rId5" cstate="print"/>
          <a:srcRect/>
          <a:stretch>
            <a:fillRect/>
          </a:stretch>
        </p:blipFill>
        <p:spPr bwMode="auto">
          <a:xfrm>
            <a:off x="2643174" y="2285993"/>
            <a:ext cx="1785950" cy="1236916"/>
          </a:xfrm>
          <a:prstGeom prst="rect">
            <a:avLst/>
          </a:prstGeom>
          <a:noFill/>
          <a:ln w="9525" algn="ctr">
            <a:noFill/>
            <a:miter lim="800000"/>
            <a:headEnd/>
            <a:tailEnd/>
          </a:ln>
        </p:spPr>
      </p:pic>
      <p:pic>
        <p:nvPicPr>
          <p:cNvPr id="21" name="Picture 2"/>
          <p:cNvPicPr>
            <a:picLocks noChangeAspect="1" noChangeArrowheads="1"/>
          </p:cNvPicPr>
          <p:nvPr/>
        </p:nvPicPr>
        <p:blipFill>
          <a:blip r:embed="rId6" cstate="print"/>
          <a:srcRect/>
          <a:stretch>
            <a:fillRect/>
          </a:stretch>
        </p:blipFill>
        <p:spPr bwMode="auto">
          <a:xfrm>
            <a:off x="2643174" y="5053495"/>
            <a:ext cx="1571636" cy="732960"/>
          </a:xfrm>
          <a:prstGeom prst="rect">
            <a:avLst/>
          </a:prstGeom>
          <a:noFill/>
          <a:ln w="9525">
            <a:noFill/>
            <a:miter lim="800000"/>
            <a:headEnd/>
            <a:tailEnd/>
          </a:ln>
        </p:spPr>
      </p:pic>
      <p:pic>
        <p:nvPicPr>
          <p:cNvPr id="109570" name="Picture 2"/>
          <p:cNvPicPr>
            <a:picLocks noChangeAspect="1" noChangeArrowheads="1"/>
          </p:cNvPicPr>
          <p:nvPr/>
        </p:nvPicPr>
        <p:blipFill>
          <a:blip r:embed="rId7" cstate="print"/>
          <a:srcRect/>
          <a:stretch>
            <a:fillRect/>
          </a:stretch>
        </p:blipFill>
        <p:spPr bwMode="auto">
          <a:xfrm>
            <a:off x="214286" y="2357432"/>
            <a:ext cx="996717" cy="764345"/>
          </a:xfrm>
          <a:prstGeom prst="rect">
            <a:avLst/>
          </a:prstGeom>
          <a:noFill/>
          <a:ln w="9525">
            <a:noFill/>
            <a:miter lim="800000"/>
            <a:headEnd/>
            <a:tailEnd/>
          </a:ln>
          <a:effectLst/>
        </p:spPr>
      </p:pic>
      <p:pic>
        <p:nvPicPr>
          <p:cNvPr id="109571" name="Picture 3"/>
          <p:cNvPicPr>
            <a:picLocks noChangeAspect="1" noChangeArrowheads="1"/>
          </p:cNvPicPr>
          <p:nvPr/>
        </p:nvPicPr>
        <p:blipFill>
          <a:blip r:embed="rId8" cstate="print"/>
          <a:srcRect/>
          <a:stretch>
            <a:fillRect/>
          </a:stretch>
        </p:blipFill>
        <p:spPr bwMode="auto">
          <a:xfrm>
            <a:off x="2357422" y="2143116"/>
            <a:ext cx="1408450" cy="857256"/>
          </a:xfrm>
          <a:prstGeom prst="rect">
            <a:avLst/>
          </a:prstGeom>
          <a:noFill/>
          <a:ln w="9525">
            <a:noFill/>
            <a:miter lim="800000"/>
            <a:headEnd/>
            <a:tailEnd/>
          </a:ln>
          <a:effectLst/>
        </p:spPr>
      </p:pic>
      <p:sp>
        <p:nvSpPr>
          <p:cNvPr id="23" name="Rectangle 9"/>
          <p:cNvSpPr>
            <a:spLocks noChangeArrowheads="1"/>
          </p:cNvSpPr>
          <p:nvPr/>
        </p:nvSpPr>
        <p:spPr bwMode="auto">
          <a:xfrm>
            <a:off x="2428860" y="1035123"/>
            <a:ext cx="1857388" cy="954107"/>
          </a:xfrm>
          <a:prstGeom prst="rect">
            <a:avLst/>
          </a:prstGeom>
          <a:noFill/>
          <a:ln w="9525">
            <a:noFill/>
            <a:miter lim="800000"/>
            <a:headEnd/>
            <a:tailEnd/>
          </a:ln>
        </p:spPr>
        <p:txBody>
          <a:bodyPr wrap="square" lIns="0" tIns="0" rIns="0" bIns="0">
            <a:spAutoFit/>
          </a:bodyPr>
          <a:lstStyle/>
          <a:p>
            <a:pPr algn="ctr" eaLnBrk="0" hangingPunct="0">
              <a:tabLst>
                <a:tab pos="4406900" algn="ctr"/>
                <a:tab pos="7435850" algn="ctr"/>
              </a:tabLst>
            </a:pPr>
            <a:r>
              <a:rPr lang="zh-CN" altLang="en-US" sz="1400" b="1" dirty="0" smtClean="0"/>
              <a:t>展现</a:t>
            </a:r>
            <a:endParaRPr lang="en-US" altLang="zh-CN" sz="1400" b="1" dirty="0"/>
          </a:p>
          <a:p>
            <a:pPr eaLnBrk="0" hangingPunct="0">
              <a:tabLst>
                <a:tab pos="1492250" algn="ctr"/>
                <a:tab pos="4406900" algn="ctr"/>
                <a:tab pos="7435850" algn="ctr"/>
              </a:tabLst>
            </a:pPr>
            <a:r>
              <a:rPr lang="zh-CN" altLang="en-US" sz="1200" dirty="0" smtClean="0"/>
              <a:t>页面流：以流程化的方式定义页面间的导航和跳转</a:t>
            </a:r>
            <a:endParaRPr lang="en-US" altLang="zh-CN" sz="1200" dirty="0" smtClean="0"/>
          </a:p>
          <a:p>
            <a:pPr eaLnBrk="0" hangingPunct="0">
              <a:tabLst>
                <a:tab pos="1492250" algn="ctr"/>
                <a:tab pos="4406900" algn="ctr"/>
                <a:tab pos="7435850" algn="ctr"/>
              </a:tabLst>
            </a:pPr>
            <a:r>
              <a:rPr lang="zh-CN" altLang="en-US" sz="1200" dirty="0" smtClean="0"/>
              <a:t>页面展示资源：</a:t>
            </a:r>
            <a:r>
              <a:rPr lang="en-US" altLang="zh-CN" sz="1200" dirty="0" smtClean="0"/>
              <a:t>JSP</a:t>
            </a:r>
            <a:r>
              <a:rPr lang="zh-CN" altLang="en-US" sz="1200" dirty="0" smtClean="0"/>
              <a:t>、报表等</a:t>
            </a:r>
            <a:endParaRPr lang="en-US" altLang="zh-CN" sz="1200" dirty="0" smtClean="0"/>
          </a:p>
        </p:txBody>
      </p:sp>
      <p:sp>
        <p:nvSpPr>
          <p:cNvPr id="24" name="Line 48"/>
          <p:cNvSpPr>
            <a:spLocks noChangeShapeType="1"/>
          </p:cNvSpPr>
          <p:nvPr/>
        </p:nvSpPr>
        <p:spPr bwMode="auto">
          <a:xfrm>
            <a:off x="4500562" y="1071546"/>
            <a:ext cx="0" cy="5357851"/>
          </a:xfrm>
          <a:prstGeom prst="line">
            <a:avLst/>
          </a:prstGeom>
          <a:noFill/>
          <a:ln w="12700">
            <a:solidFill>
              <a:schemeClr val="bg2"/>
            </a:solidFill>
            <a:prstDash val="dash"/>
            <a:round/>
            <a:headEnd/>
            <a:tailEnd/>
          </a:ln>
        </p:spPr>
        <p:txBody>
          <a:bodyPr/>
          <a:lstStyle/>
          <a:p>
            <a:endParaRPr lang="zh-CN" altLang="en-US"/>
          </a:p>
        </p:txBody>
      </p:sp>
      <p:sp>
        <p:nvSpPr>
          <p:cNvPr id="25" name="Rectangle 13"/>
          <p:cNvSpPr>
            <a:spLocks noChangeArrowheads="1"/>
          </p:cNvSpPr>
          <p:nvPr/>
        </p:nvSpPr>
        <p:spPr bwMode="auto">
          <a:xfrm>
            <a:off x="4714876" y="1035123"/>
            <a:ext cx="1714512" cy="954107"/>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构件</a:t>
            </a:r>
            <a:endParaRPr lang="en-US" altLang="zh-CN" sz="1400" b="1" dirty="0"/>
          </a:p>
          <a:p>
            <a:pPr eaLnBrk="0" hangingPunct="0">
              <a:tabLst>
                <a:tab pos="1492250" algn="ctr"/>
                <a:tab pos="4406900" algn="ctr"/>
                <a:tab pos="7435850" algn="ctr"/>
              </a:tabLst>
            </a:pPr>
            <a:r>
              <a:rPr lang="zh-CN" altLang="en-US" sz="1200" dirty="0"/>
              <a:t>以图形化方式</a:t>
            </a:r>
            <a:r>
              <a:rPr lang="zh-CN" altLang="en-US" sz="1200" dirty="0" smtClean="0"/>
              <a:t>进行服务编制，快速实现一个</a:t>
            </a:r>
            <a:r>
              <a:rPr lang="en-US" altLang="zh-CN" sz="1200" dirty="0" smtClean="0"/>
              <a:t>SCA</a:t>
            </a:r>
            <a:r>
              <a:rPr lang="zh-CN" altLang="en-US" sz="1200" dirty="0" smtClean="0"/>
              <a:t>构件</a:t>
            </a:r>
            <a:endParaRPr lang="en-US" altLang="zh-CN" sz="1200" dirty="0" smtClean="0"/>
          </a:p>
          <a:p>
            <a:pPr eaLnBrk="0" hangingPunct="0">
              <a:tabLst>
                <a:tab pos="1492250" algn="ctr"/>
                <a:tab pos="4406900" algn="ctr"/>
                <a:tab pos="7435850" algn="ctr"/>
              </a:tabLst>
            </a:pPr>
            <a:r>
              <a:rPr lang="zh-CN" altLang="en-US" sz="1200" dirty="0" smtClean="0"/>
              <a:t>提供基于图形化方式调试</a:t>
            </a:r>
            <a:endParaRPr lang="en-US" altLang="zh-CN" sz="1200" dirty="0"/>
          </a:p>
        </p:txBody>
      </p:sp>
      <p:sp>
        <p:nvSpPr>
          <p:cNvPr id="26" name="Line 48"/>
          <p:cNvSpPr>
            <a:spLocks noChangeShapeType="1"/>
          </p:cNvSpPr>
          <p:nvPr/>
        </p:nvSpPr>
        <p:spPr bwMode="auto">
          <a:xfrm>
            <a:off x="6643702" y="1071546"/>
            <a:ext cx="0" cy="5357851"/>
          </a:xfrm>
          <a:prstGeom prst="line">
            <a:avLst/>
          </a:prstGeom>
          <a:noFill/>
          <a:ln w="12700">
            <a:solidFill>
              <a:schemeClr val="bg2"/>
            </a:solidFill>
            <a:prstDash val="dash"/>
            <a:round/>
            <a:headEnd/>
            <a:tailEnd/>
          </a:ln>
        </p:spPr>
        <p:txBody>
          <a:bodyPr/>
          <a:lstStyle/>
          <a:p>
            <a:endParaRPr lang="zh-CN" altLang="en-US"/>
          </a:p>
        </p:txBody>
      </p:sp>
      <p:sp>
        <p:nvSpPr>
          <p:cNvPr id="27" name="Rectangle 13"/>
          <p:cNvSpPr>
            <a:spLocks noChangeArrowheads="1"/>
          </p:cNvSpPr>
          <p:nvPr/>
        </p:nvSpPr>
        <p:spPr bwMode="auto">
          <a:xfrm>
            <a:off x="4857752" y="3929068"/>
            <a:ext cx="1641500" cy="954107"/>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流程</a:t>
            </a:r>
            <a:endParaRPr lang="en-US" altLang="zh-CN" sz="1400" b="1" dirty="0"/>
          </a:p>
          <a:p>
            <a:pPr eaLnBrk="0" hangingPunct="0">
              <a:tabLst>
                <a:tab pos="1492250" algn="ctr"/>
                <a:tab pos="4406900" algn="ctr"/>
                <a:tab pos="7435850" algn="ctr"/>
              </a:tabLst>
            </a:pPr>
            <a:r>
              <a:rPr lang="zh-CN" altLang="en-US" sz="1200" dirty="0"/>
              <a:t>以图形化方式</a:t>
            </a:r>
            <a:r>
              <a:rPr lang="zh-CN" altLang="en-US" sz="1200" dirty="0" smtClean="0"/>
              <a:t>进行业务流程建模，</a:t>
            </a:r>
            <a:endParaRPr lang="en-US" altLang="zh-CN" sz="1200" dirty="0" smtClean="0"/>
          </a:p>
          <a:p>
            <a:pPr eaLnBrk="0" hangingPunct="0">
              <a:tabLst>
                <a:tab pos="1492250" algn="ctr"/>
                <a:tab pos="4406900" algn="ctr"/>
                <a:tab pos="7435850" algn="ctr"/>
              </a:tabLst>
            </a:pPr>
            <a:r>
              <a:rPr lang="zh-CN" altLang="en-US" sz="1200" dirty="0" smtClean="0"/>
              <a:t>实现高性能的符合中国特色的业务流程</a:t>
            </a:r>
            <a:endParaRPr lang="en-US" altLang="zh-CN" sz="1200" dirty="0"/>
          </a:p>
        </p:txBody>
      </p:sp>
      <p:sp>
        <p:nvSpPr>
          <p:cNvPr id="29" name="Rectangle 13"/>
          <p:cNvSpPr>
            <a:spLocks noChangeArrowheads="1"/>
          </p:cNvSpPr>
          <p:nvPr/>
        </p:nvSpPr>
        <p:spPr bwMode="auto">
          <a:xfrm>
            <a:off x="7000892" y="3929068"/>
            <a:ext cx="1641500" cy="954107"/>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配置</a:t>
            </a:r>
            <a:endParaRPr lang="en-US" altLang="zh-CN" sz="1400" b="1" dirty="0"/>
          </a:p>
          <a:p>
            <a:pPr eaLnBrk="0" hangingPunct="0">
              <a:tabLst>
                <a:tab pos="1492250" algn="ctr"/>
                <a:tab pos="4406900" algn="ctr"/>
                <a:tab pos="7435850" algn="ctr"/>
              </a:tabLst>
            </a:pPr>
            <a:r>
              <a:rPr lang="zh-CN" altLang="en-US" sz="1200" dirty="0" smtClean="0"/>
              <a:t>定义构件包（模块）之间的依赖关系</a:t>
            </a:r>
            <a:endParaRPr lang="en-US" altLang="zh-CN" sz="1200" dirty="0" smtClean="0"/>
          </a:p>
          <a:p>
            <a:pPr eaLnBrk="0" hangingPunct="0">
              <a:tabLst>
                <a:tab pos="1492250" algn="ctr"/>
                <a:tab pos="4406900" algn="ctr"/>
                <a:tab pos="7435850" algn="ctr"/>
              </a:tabLst>
            </a:pPr>
            <a:r>
              <a:rPr lang="zh-CN" altLang="en-US" sz="1200" dirty="0" smtClean="0"/>
              <a:t>提供了日志、异常等国际化信息配置</a:t>
            </a:r>
            <a:endParaRPr lang="en-US" altLang="zh-CN" sz="1200" dirty="0"/>
          </a:p>
        </p:txBody>
      </p:sp>
      <p:sp>
        <p:nvSpPr>
          <p:cNvPr id="31" name="Rectangle 13"/>
          <p:cNvSpPr>
            <a:spLocks noChangeArrowheads="1"/>
          </p:cNvSpPr>
          <p:nvPr/>
        </p:nvSpPr>
        <p:spPr bwMode="auto">
          <a:xfrm>
            <a:off x="285720" y="3929068"/>
            <a:ext cx="1641500" cy="954107"/>
          </a:xfrm>
          <a:prstGeom prst="rect">
            <a:avLst/>
          </a:prstGeom>
          <a:noFill/>
          <a:ln w="9525">
            <a:noFill/>
            <a:miter lim="800000"/>
            <a:headEnd/>
            <a:tailEnd/>
          </a:ln>
        </p:spPr>
        <p:txBody>
          <a:bodyPr wrap="square" lIns="0" tIns="0" rIns="0" bIns="0">
            <a:spAutoFit/>
          </a:bodyPr>
          <a:lstStyle/>
          <a:p>
            <a:pPr algn="ctr" eaLnBrk="0" hangingPunct="0">
              <a:tabLst>
                <a:tab pos="1492250" algn="ctr"/>
                <a:tab pos="4406900" algn="ctr"/>
                <a:tab pos="7435850" algn="ctr"/>
              </a:tabLst>
            </a:pPr>
            <a:r>
              <a:rPr lang="zh-CN" altLang="en-US" sz="1400" b="1" dirty="0" smtClean="0"/>
              <a:t>运算</a:t>
            </a:r>
            <a:r>
              <a:rPr lang="en-US" altLang="zh-CN" sz="1400" b="1" dirty="0" smtClean="0"/>
              <a:t>/</a:t>
            </a:r>
            <a:r>
              <a:rPr lang="zh-CN" altLang="en-US" sz="1400" b="1" dirty="0" smtClean="0"/>
              <a:t>逻辑</a:t>
            </a:r>
            <a:endParaRPr lang="en-US" altLang="zh-CN" sz="1400" b="1" dirty="0"/>
          </a:p>
          <a:p>
            <a:pPr eaLnBrk="0" hangingPunct="0">
              <a:tabLst>
                <a:tab pos="1492250" algn="ctr"/>
                <a:tab pos="4406900" algn="ctr"/>
                <a:tab pos="7435850" algn="ctr"/>
              </a:tabLst>
            </a:pPr>
            <a:r>
              <a:rPr lang="zh-CN" altLang="en-US" sz="1200" dirty="0" smtClean="0"/>
              <a:t>通过</a:t>
            </a:r>
            <a:r>
              <a:rPr lang="en-US" altLang="zh-CN" sz="1200" dirty="0" smtClean="0"/>
              <a:t>Java</a:t>
            </a:r>
            <a:r>
              <a:rPr lang="zh-CN" altLang="en-US" sz="1200" dirty="0" smtClean="0"/>
              <a:t>的方式实现逻辑和运算</a:t>
            </a:r>
            <a:endParaRPr lang="en-US" altLang="zh-CN" sz="1200" dirty="0" smtClean="0"/>
          </a:p>
          <a:p>
            <a:pPr eaLnBrk="0" hangingPunct="0">
              <a:tabLst>
                <a:tab pos="1492250" algn="ctr"/>
                <a:tab pos="4406900" algn="ctr"/>
                <a:tab pos="7435850" algn="ctr"/>
              </a:tabLst>
            </a:pPr>
            <a:r>
              <a:rPr lang="zh-CN" altLang="en-US" sz="1200" dirty="0" smtClean="0"/>
              <a:t>方便将外部</a:t>
            </a:r>
            <a:r>
              <a:rPr lang="en-US" altLang="zh-CN" sz="1200" dirty="0" smtClean="0"/>
              <a:t>Java</a:t>
            </a:r>
            <a:r>
              <a:rPr lang="zh-CN" altLang="en-US" sz="1200" dirty="0" smtClean="0"/>
              <a:t>方法导入到系统中</a:t>
            </a:r>
            <a:endParaRPr lang="en-US" altLang="zh-CN" sz="1200" dirty="0"/>
          </a:p>
        </p:txBody>
      </p:sp>
      <p:pic>
        <p:nvPicPr>
          <p:cNvPr id="3" name="Picture 3"/>
          <p:cNvPicPr>
            <a:picLocks noChangeAspect="1" noChangeArrowheads="1"/>
          </p:cNvPicPr>
          <p:nvPr/>
        </p:nvPicPr>
        <p:blipFill>
          <a:blip r:embed="rId9" cstate="print"/>
          <a:srcRect/>
          <a:stretch>
            <a:fillRect/>
          </a:stretch>
        </p:blipFill>
        <p:spPr bwMode="auto">
          <a:xfrm>
            <a:off x="214282" y="5072074"/>
            <a:ext cx="1879728" cy="1071571"/>
          </a:xfrm>
          <a:prstGeom prst="rect">
            <a:avLst/>
          </a:prstGeom>
          <a:noFill/>
          <a:ln w="9525">
            <a:noFill/>
            <a:miter lim="800000"/>
            <a:headEnd/>
            <a:tailEnd/>
          </a:ln>
          <a:effectLst/>
        </p:spPr>
      </p:pic>
      <p:pic>
        <p:nvPicPr>
          <p:cNvPr id="109572" name="Picture 4"/>
          <p:cNvPicPr>
            <a:picLocks noChangeAspect="1" noChangeArrowheads="1"/>
          </p:cNvPicPr>
          <p:nvPr/>
        </p:nvPicPr>
        <p:blipFill>
          <a:blip r:embed="rId10" cstate="print"/>
          <a:srcRect/>
          <a:stretch>
            <a:fillRect/>
          </a:stretch>
        </p:blipFill>
        <p:spPr bwMode="auto">
          <a:xfrm>
            <a:off x="4786314" y="5214952"/>
            <a:ext cx="1643074" cy="955276"/>
          </a:xfrm>
          <a:prstGeom prst="rect">
            <a:avLst/>
          </a:prstGeom>
          <a:noFill/>
          <a:ln w="9525">
            <a:noFill/>
            <a:miter lim="800000"/>
            <a:headEnd/>
            <a:tailEnd/>
          </a:ln>
          <a:effectLst/>
        </p:spPr>
      </p:pic>
      <p:pic>
        <p:nvPicPr>
          <p:cNvPr id="109573" name="Picture 5"/>
          <p:cNvPicPr>
            <a:picLocks noChangeAspect="1" noChangeArrowheads="1"/>
          </p:cNvPicPr>
          <p:nvPr/>
        </p:nvPicPr>
        <p:blipFill>
          <a:blip r:embed="rId11" cstate="print"/>
          <a:srcRect/>
          <a:stretch>
            <a:fillRect/>
          </a:stretch>
        </p:blipFill>
        <p:spPr bwMode="auto">
          <a:xfrm>
            <a:off x="7215206" y="5143514"/>
            <a:ext cx="1571636" cy="1149764"/>
          </a:xfrm>
          <a:prstGeom prst="rect">
            <a:avLst/>
          </a:prstGeom>
          <a:noFill/>
          <a:ln w="9525">
            <a:noFill/>
            <a:miter lim="800000"/>
            <a:headEnd/>
            <a:tailEnd/>
          </a:ln>
          <a:effectLst/>
        </p:spPr>
      </p:pic>
      <p:pic>
        <p:nvPicPr>
          <p:cNvPr id="28" name="图片 60"/>
          <p:cNvPicPr>
            <a:picLocks noChangeAspect="1" noChangeArrowheads="1"/>
          </p:cNvPicPr>
          <p:nvPr/>
        </p:nvPicPr>
        <p:blipFill>
          <a:blip r:embed="rId12" cstate="print"/>
          <a:srcRect l="24681" t="7454" r="4671"/>
          <a:stretch>
            <a:fillRect/>
          </a:stretch>
        </p:blipFill>
        <p:spPr bwMode="auto">
          <a:xfrm>
            <a:off x="857224" y="2643184"/>
            <a:ext cx="1152536" cy="9497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r>
              <a:rPr lang="zh-CN" altLang="en-US" sz="2800" dirty="0" smtClean="0"/>
              <a:t>复杂功能及组件扩展开发过程</a:t>
            </a:r>
          </a:p>
        </p:txBody>
      </p:sp>
      <p:sp>
        <p:nvSpPr>
          <p:cNvPr id="6" name="内容占位符 5"/>
          <p:cNvSpPr>
            <a:spLocks noGrp="1"/>
          </p:cNvSpPr>
          <p:nvPr>
            <p:ph idx="1"/>
          </p:nvPr>
        </p:nvSpPr>
        <p:spPr/>
        <p:txBody>
          <a:bodyPr/>
          <a:lstStyle/>
          <a:p>
            <a:endParaRPr lang="zh-CN" altLang="en-US"/>
          </a:p>
        </p:txBody>
      </p:sp>
      <p:pic>
        <p:nvPicPr>
          <p:cNvPr id="5" name="Picture 5"/>
          <p:cNvPicPr>
            <a:picLocks noChangeAspect="1" noChangeArrowheads="1"/>
          </p:cNvPicPr>
          <p:nvPr/>
        </p:nvPicPr>
        <p:blipFill>
          <a:blip r:embed="rId3" cstate="print"/>
          <a:srcRect/>
          <a:stretch>
            <a:fillRect/>
          </a:stretch>
        </p:blipFill>
        <p:spPr bwMode="auto">
          <a:xfrm>
            <a:off x="71443" y="971744"/>
            <a:ext cx="9001155" cy="5810056"/>
          </a:xfrm>
          <a:prstGeom prst="rect">
            <a:avLst/>
          </a:prstGeom>
          <a:noFill/>
          <a:ln w="9525">
            <a:noFill/>
            <a:miter lim="800000"/>
            <a:headEnd/>
            <a:tailEnd/>
          </a:ln>
          <a:effectLst/>
        </p:spPr>
      </p:pic>
    </p:spTree>
    <p:extLst>
      <p:ext uri="{BB962C8B-B14F-4D97-AF65-F5344CB8AC3E}">
        <p14:creationId xmlns:p14="http://schemas.microsoft.com/office/powerpoint/2010/main" val="23886506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smtClean="0"/>
              <a:t>应用设计</a:t>
            </a:r>
            <a:endParaRPr lang="zh-CN" altLang="en-US" dirty="0"/>
          </a:p>
        </p:txBody>
      </p:sp>
      <p:sp>
        <p:nvSpPr>
          <p:cNvPr id="5" name="内容占位符 4"/>
          <p:cNvSpPr>
            <a:spLocks noGrp="1"/>
          </p:cNvSpPr>
          <p:nvPr>
            <p:ph idx="1"/>
          </p:nvPr>
        </p:nvSpPr>
        <p:spPr>
          <a:xfrm>
            <a:off x="428596" y="1760544"/>
            <a:ext cx="2971792" cy="2740027"/>
          </a:xfrm>
        </p:spPr>
        <p:txBody>
          <a:bodyPr/>
          <a:lstStyle/>
          <a:p>
            <a:pPr eaLnBrk="1" hangingPunct="1">
              <a:lnSpc>
                <a:spcPct val="150000"/>
              </a:lnSpc>
              <a:defRPr/>
            </a:pPr>
            <a:r>
              <a:rPr lang="zh-CN" altLang="en-US" sz="2400" b="0" dirty="0"/>
              <a:t>构件包设计</a:t>
            </a:r>
            <a:endParaRPr lang="en-US" altLang="zh-CN" sz="2400" b="0" dirty="0"/>
          </a:p>
          <a:p>
            <a:pPr eaLnBrk="1" hangingPunct="1">
              <a:lnSpc>
                <a:spcPct val="150000"/>
              </a:lnSpc>
              <a:defRPr/>
            </a:pPr>
            <a:r>
              <a:rPr lang="zh-CN" altLang="en-US" sz="2400" b="0" dirty="0"/>
              <a:t>数据模型设计</a:t>
            </a:r>
            <a:endParaRPr lang="en-US" altLang="zh-CN" sz="2400" b="0" dirty="0"/>
          </a:p>
          <a:p>
            <a:pPr eaLnBrk="1" hangingPunct="1">
              <a:lnSpc>
                <a:spcPct val="150000"/>
              </a:lnSpc>
              <a:defRPr/>
            </a:pPr>
            <a:r>
              <a:rPr lang="zh-CN" altLang="en-US" sz="2400" b="0" dirty="0" smtClean="0"/>
              <a:t>构件</a:t>
            </a:r>
            <a:r>
              <a:rPr lang="en-US" altLang="zh-CN" sz="2400" b="0" dirty="0" smtClean="0"/>
              <a:t>&amp;</a:t>
            </a:r>
            <a:r>
              <a:rPr lang="zh-CN" altLang="en-US" sz="2400" b="0" dirty="0" smtClean="0"/>
              <a:t>服务设计</a:t>
            </a:r>
            <a:endParaRPr lang="en-US" altLang="zh-CN" sz="2400" b="0" dirty="0"/>
          </a:p>
          <a:p>
            <a:pPr lvl="1" eaLnBrk="1" hangingPunct="1">
              <a:lnSpc>
                <a:spcPct val="150000"/>
              </a:lnSpc>
              <a:defRPr/>
            </a:pPr>
            <a:endParaRPr lang="zh-CN" altLang="en-US" dirty="0"/>
          </a:p>
        </p:txBody>
      </p:sp>
      <p:pic>
        <p:nvPicPr>
          <p:cNvPr id="6" name="Picture 2"/>
          <p:cNvPicPr>
            <a:picLocks noChangeAspect="1" noChangeArrowheads="1"/>
          </p:cNvPicPr>
          <p:nvPr/>
        </p:nvPicPr>
        <p:blipFill>
          <a:blip r:embed="rId2" cstate="print"/>
          <a:srcRect/>
          <a:stretch>
            <a:fillRect/>
          </a:stretch>
        </p:blipFill>
        <p:spPr bwMode="auto">
          <a:xfrm>
            <a:off x="3500434" y="1142986"/>
            <a:ext cx="5400675" cy="3978275"/>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3500434" y="1142985"/>
            <a:ext cx="5184775" cy="4337051"/>
          </a:xfrm>
          <a:prstGeom prst="rect">
            <a:avLst/>
          </a:prstGeom>
          <a:noFill/>
          <a:ln w="9525">
            <a:noFill/>
            <a:miter lim="800000"/>
            <a:headEnd/>
            <a:tailEnd/>
          </a:ln>
        </p:spPr>
      </p:pic>
      <p:pic>
        <p:nvPicPr>
          <p:cNvPr id="21" name="图片 20" descr="未命名.bmp"/>
          <p:cNvPicPr>
            <a:picLocks noChangeAspect="1"/>
          </p:cNvPicPr>
          <p:nvPr/>
        </p:nvPicPr>
        <p:blipFill>
          <a:blip r:embed="rId4" cstate="print"/>
          <a:stretch>
            <a:fillRect/>
          </a:stretch>
        </p:blipFill>
        <p:spPr>
          <a:xfrm>
            <a:off x="3500430" y="1142986"/>
            <a:ext cx="5276850" cy="4552951"/>
          </a:xfrm>
          <a:prstGeom prst="rect">
            <a:avLst/>
          </a:prstGeom>
        </p:spPr>
      </p:pic>
      <p:sp>
        <p:nvSpPr>
          <p:cNvPr id="9" name="TextBox 8"/>
          <p:cNvSpPr txBox="1"/>
          <p:nvPr/>
        </p:nvSpPr>
        <p:spPr>
          <a:xfrm>
            <a:off x="4786314" y="1643051"/>
            <a:ext cx="3286116"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spAutoFit/>
          </a:bodyPr>
          <a:lstStyle/>
          <a:p>
            <a:pPr>
              <a:defRPr/>
            </a:pPr>
            <a:r>
              <a:rPr lang="zh-CN" altLang="en-US" sz="2800" b="1" dirty="0" smtClean="0">
                <a:solidFill>
                  <a:srgbClr val="0070C0"/>
                </a:solidFill>
                <a:ea typeface="宋体" pitchFamily="2" charset="-122"/>
              </a:rPr>
              <a:t>一体化应用设计</a:t>
            </a:r>
            <a:endParaRPr lang="zh-CN" altLang="en-US" sz="2800" b="1" dirty="0">
              <a:solidFill>
                <a:srgbClr val="0070C0"/>
              </a:solidFill>
              <a:ea typeface="宋体" pitchFamily="2" charset="-122"/>
            </a:endParaRPr>
          </a:p>
        </p:txBody>
      </p:sp>
      <p:sp>
        <p:nvSpPr>
          <p:cNvPr id="10" name="TextBox 9"/>
          <p:cNvSpPr txBox="1"/>
          <p:nvPr/>
        </p:nvSpPr>
        <p:spPr>
          <a:xfrm>
            <a:off x="4786314" y="2643182"/>
            <a:ext cx="3286116"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spAutoFit/>
          </a:bodyPr>
          <a:lstStyle/>
          <a:p>
            <a:pPr>
              <a:defRPr/>
            </a:pPr>
            <a:r>
              <a:rPr lang="zh-CN" altLang="en-US" sz="2800" b="1" dirty="0" smtClean="0">
                <a:solidFill>
                  <a:srgbClr val="0070C0"/>
                </a:solidFill>
                <a:ea typeface="宋体" pitchFamily="2" charset="-122"/>
              </a:rPr>
              <a:t>面向服务的设计</a:t>
            </a:r>
            <a:endParaRPr lang="en-US" altLang="zh-CN" sz="2800" b="1" dirty="0">
              <a:solidFill>
                <a:srgbClr val="0070C0"/>
              </a:solidFill>
              <a:ea typeface="宋体" pitchFamily="2" charset="-122"/>
            </a:endParaRPr>
          </a:p>
        </p:txBody>
      </p:sp>
      <p:sp>
        <p:nvSpPr>
          <p:cNvPr id="11" name="TextBox 10"/>
          <p:cNvSpPr txBox="1"/>
          <p:nvPr/>
        </p:nvSpPr>
        <p:spPr>
          <a:xfrm>
            <a:off x="4786314" y="3643316"/>
            <a:ext cx="3786214" cy="954107"/>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pPr>
              <a:defRPr/>
            </a:pPr>
            <a:r>
              <a:rPr lang="zh-CN" altLang="en-US" sz="2800" b="1" dirty="0" smtClean="0">
                <a:solidFill>
                  <a:srgbClr val="0070C0"/>
                </a:solidFill>
                <a:ea typeface="宋体" pitchFamily="2" charset="-122"/>
              </a:rPr>
              <a:t>设计、开发、部署模型统一</a:t>
            </a:r>
            <a:endParaRPr lang="en-US" altLang="zh-CN" sz="2800" b="1" dirty="0">
              <a:solidFill>
                <a:srgbClr val="0070C0"/>
              </a:solidFill>
              <a:ea typeface="宋体" pitchFamily="2" charset="-122"/>
            </a:endParaRPr>
          </a:p>
        </p:txBody>
      </p:sp>
      <p:sp>
        <p:nvSpPr>
          <p:cNvPr id="12" name="燕尾形 11"/>
          <p:cNvSpPr/>
          <p:nvPr/>
        </p:nvSpPr>
        <p:spPr>
          <a:xfrm>
            <a:off x="3714747" y="2571752"/>
            <a:ext cx="1000125" cy="5000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500" fill="hold"/>
                                        <p:tgtEl>
                                          <p:spTgt spid="6"/>
                                        </p:tgtEl>
                                        <p:attrNameLst>
                                          <p:attrName>ppt_x</p:attrName>
                                        </p:attrNameLst>
                                      </p:cBhvr>
                                      <p:tavLst>
                                        <p:tav tm="0">
                                          <p:val>
                                            <p:strVal val="1+#ppt_w/2"/>
                                          </p:val>
                                        </p:tav>
                                        <p:tav tm="100000">
                                          <p:val>
                                            <p:strVal val="#ppt_x"/>
                                          </p:val>
                                        </p:tav>
                                      </p:tavLst>
                                    </p:anim>
                                    <p:anim calcmode="lin" valueType="num">
                                      <p:cBhvr additive="base">
                                        <p:cTn id="1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2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1000" fill="hold"/>
                                        <p:tgtEl>
                                          <p:spTgt spid="12"/>
                                        </p:tgtEl>
                                        <p:attrNameLst>
                                          <p:attrName>ppt_x</p:attrName>
                                        </p:attrNameLst>
                                      </p:cBhvr>
                                      <p:tavLst>
                                        <p:tav tm="0">
                                          <p:val>
                                            <p:strVal val="#ppt_x-.2"/>
                                          </p:val>
                                        </p:tav>
                                        <p:tav tm="100000">
                                          <p:val>
                                            <p:strVal val="#ppt_x"/>
                                          </p:val>
                                        </p:tav>
                                      </p:tavLst>
                                    </p:anim>
                                    <p:anim calcmode="lin" valueType="num">
                                      <p:cBhvr>
                                        <p:cTn id="41"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42" dur="10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smtClean="0"/>
              <a:t>应用开发</a:t>
            </a:r>
            <a:endParaRPr lang="zh-CN" altLang="en-US" dirty="0"/>
          </a:p>
        </p:txBody>
      </p:sp>
      <p:sp>
        <p:nvSpPr>
          <p:cNvPr id="5" name="内容占位符 4"/>
          <p:cNvSpPr>
            <a:spLocks noGrp="1"/>
          </p:cNvSpPr>
          <p:nvPr>
            <p:ph idx="1"/>
          </p:nvPr>
        </p:nvSpPr>
        <p:spPr>
          <a:xfrm>
            <a:off x="357158" y="928669"/>
            <a:ext cx="2900354" cy="2740027"/>
          </a:xfrm>
        </p:spPr>
        <p:txBody>
          <a:bodyPr/>
          <a:lstStyle/>
          <a:p>
            <a:pPr eaLnBrk="1" hangingPunct="1">
              <a:lnSpc>
                <a:spcPct val="150000"/>
              </a:lnSpc>
              <a:defRPr/>
            </a:pPr>
            <a:r>
              <a:rPr lang="en-US" altLang="zh-CN" sz="2400" b="0" dirty="0" smtClean="0"/>
              <a:t>View</a:t>
            </a:r>
            <a:r>
              <a:rPr lang="zh-CN" altLang="en-US" sz="2400" b="0" dirty="0" smtClean="0"/>
              <a:t>开发</a:t>
            </a:r>
            <a:endParaRPr lang="en-US" altLang="zh-CN" sz="2400" b="0" dirty="0"/>
          </a:p>
          <a:p>
            <a:pPr eaLnBrk="1" hangingPunct="1">
              <a:lnSpc>
                <a:spcPct val="150000"/>
              </a:lnSpc>
              <a:defRPr/>
            </a:pPr>
            <a:r>
              <a:rPr lang="en-US" altLang="zh-CN" sz="2400" dirty="0" smtClean="0"/>
              <a:t>Controller</a:t>
            </a:r>
            <a:r>
              <a:rPr lang="zh-CN" altLang="en-US" sz="2400" dirty="0" smtClean="0"/>
              <a:t>页面流开发</a:t>
            </a:r>
            <a:endParaRPr lang="en-US" altLang="zh-CN" sz="2400" b="0" dirty="0"/>
          </a:p>
          <a:p>
            <a:pPr eaLnBrk="1" hangingPunct="1">
              <a:lnSpc>
                <a:spcPct val="150000"/>
              </a:lnSpc>
              <a:defRPr/>
            </a:pPr>
            <a:r>
              <a:rPr lang="zh-CN" altLang="en-US" sz="2400" b="0" dirty="0" smtClean="0"/>
              <a:t>逻辑开发</a:t>
            </a:r>
            <a:endParaRPr lang="en-US" altLang="zh-CN" sz="2400" b="0" dirty="0" smtClean="0"/>
          </a:p>
          <a:p>
            <a:pPr eaLnBrk="1" hangingPunct="1">
              <a:lnSpc>
                <a:spcPct val="150000"/>
              </a:lnSpc>
              <a:defRPr/>
            </a:pPr>
            <a:r>
              <a:rPr lang="zh-CN" altLang="en-US" sz="2400" b="0" dirty="0" smtClean="0"/>
              <a:t>可配置的全功能向导</a:t>
            </a:r>
            <a:endParaRPr lang="en-US" altLang="zh-CN" sz="2400" b="0" dirty="0"/>
          </a:p>
          <a:p>
            <a:pPr lvl="1" eaLnBrk="1" hangingPunct="1">
              <a:lnSpc>
                <a:spcPct val="150000"/>
              </a:lnSpc>
              <a:defRPr/>
            </a:pPr>
            <a:endParaRPr lang="zh-CN" altLang="en-US" dirty="0"/>
          </a:p>
        </p:txBody>
      </p:sp>
      <p:pic>
        <p:nvPicPr>
          <p:cNvPr id="141313" name="Picture 1"/>
          <p:cNvPicPr>
            <a:picLocks noChangeAspect="1" noChangeArrowheads="1"/>
          </p:cNvPicPr>
          <p:nvPr/>
        </p:nvPicPr>
        <p:blipFill>
          <a:blip r:embed="rId2" cstate="print"/>
          <a:srcRect/>
          <a:stretch>
            <a:fillRect/>
          </a:stretch>
        </p:blipFill>
        <p:spPr bwMode="auto">
          <a:xfrm>
            <a:off x="3428992" y="1000108"/>
            <a:ext cx="5338420" cy="3714776"/>
          </a:xfrm>
          <a:prstGeom prst="rect">
            <a:avLst/>
          </a:prstGeom>
          <a:noFill/>
          <a:ln w="9525">
            <a:noFill/>
            <a:miter lim="800000"/>
            <a:headEnd/>
            <a:tailEnd/>
          </a:ln>
          <a:effectLst/>
        </p:spPr>
      </p:pic>
      <p:pic>
        <p:nvPicPr>
          <p:cNvPr id="10" name="Picture 2"/>
          <p:cNvPicPr>
            <a:picLocks noChangeAspect="1" noChangeArrowheads="1"/>
          </p:cNvPicPr>
          <p:nvPr/>
        </p:nvPicPr>
        <p:blipFill>
          <a:blip r:embed="rId3" cstate="print"/>
          <a:srcRect/>
          <a:stretch>
            <a:fillRect/>
          </a:stretch>
        </p:blipFill>
        <p:spPr bwMode="auto">
          <a:xfrm>
            <a:off x="3428992" y="1142985"/>
            <a:ext cx="5363666" cy="3714776"/>
          </a:xfrm>
          <a:prstGeom prst="rect">
            <a:avLst/>
          </a:prstGeom>
          <a:noFill/>
          <a:ln w="9525" algn="ctr">
            <a:noFill/>
            <a:miter lim="800000"/>
            <a:headEnd/>
            <a:tailEnd/>
          </a:ln>
        </p:spPr>
      </p:pic>
      <p:pic>
        <p:nvPicPr>
          <p:cNvPr id="16" name="Picture 2"/>
          <p:cNvPicPr>
            <a:picLocks noChangeAspect="1" noChangeArrowheads="1"/>
          </p:cNvPicPr>
          <p:nvPr/>
        </p:nvPicPr>
        <p:blipFill>
          <a:blip r:embed="rId4" cstate="print"/>
          <a:srcRect/>
          <a:stretch>
            <a:fillRect/>
          </a:stretch>
        </p:blipFill>
        <p:spPr bwMode="auto">
          <a:xfrm>
            <a:off x="3428996" y="1643051"/>
            <a:ext cx="5250477" cy="2643208"/>
          </a:xfrm>
          <a:prstGeom prst="rect">
            <a:avLst/>
          </a:prstGeom>
          <a:noFill/>
          <a:ln w="9525">
            <a:noFill/>
            <a:miter lim="800000"/>
            <a:headEnd/>
            <a:tailEnd/>
          </a:ln>
        </p:spPr>
      </p:pic>
      <p:grpSp>
        <p:nvGrpSpPr>
          <p:cNvPr id="2" name="组合 16"/>
          <p:cNvGrpSpPr/>
          <p:nvPr/>
        </p:nvGrpSpPr>
        <p:grpSpPr>
          <a:xfrm>
            <a:off x="3286120" y="1785928"/>
            <a:ext cx="5429259" cy="2857508"/>
            <a:chOff x="428625" y="1785938"/>
            <a:chExt cx="8643938" cy="4435475"/>
          </a:xfrm>
        </p:grpSpPr>
        <p:pic>
          <p:nvPicPr>
            <p:cNvPr id="18" name="Picture 3"/>
            <p:cNvPicPr>
              <a:picLocks noChangeAspect="1" noChangeArrowheads="1"/>
            </p:cNvPicPr>
            <p:nvPr/>
          </p:nvPicPr>
          <p:blipFill>
            <a:blip r:embed="rId5" cstate="print"/>
            <a:srcRect/>
            <a:stretch>
              <a:fillRect/>
            </a:stretch>
          </p:blipFill>
          <p:spPr bwMode="auto">
            <a:xfrm>
              <a:off x="7072313" y="4857750"/>
              <a:ext cx="1843087" cy="1363663"/>
            </a:xfrm>
            <a:prstGeom prst="rect">
              <a:avLst/>
            </a:prstGeom>
            <a:noFill/>
            <a:ln w="9525">
              <a:solidFill>
                <a:schemeClr val="accent1">
                  <a:lumMod val="75000"/>
                </a:schemeClr>
              </a:solidFill>
              <a:miter lim="800000"/>
              <a:headEnd/>
              <a:tailEnd/>
            </a:ln>
          </p:spPr>
        </p:pic>
        <p:pic>
          <p:nvPicPr>
            <p:cNvPr id="20" name="Picture 2"/>
            <p:cNvPicPr>
              <a:picLocks noChangeAspect="1" noChangeArrowheads="1"/>
            </p:cNvPicPr>
            <p:nvPr/>
          </p:nvPicPr>
          <p:blipFill>
            <a:blip r:embed="rId6" cstate="print"/>
            <a:srcRect/>
            <a:stretch>
              <a:fillRect/>
            </a:stretch>
          </p:blipFill>
          <p:spPr bwMode="auto">
            <a:xfrm>
              <a:off x="428625" y="1785938"/>
              <a:ext cx="2557463" cy="4286250"/>
            </a:xfrm>
            <a:prstGeom prst="rect">
              <a:avLst/>
            </a:prstGeom>
            <a:noFill/>
            <a:ln w="9525">
              <a:noFill/>
              <a:miter lim="800000"/>
              <a:headEnd/>
              <a:tailEnd/>
            </a:ln>
          </p:spPr>
        </p:pic>
        <p:sp>
          <p:nvSpPr>
            <p:cNvPr id="22" name="右箭头 21"/>
            <p:cNvSpPr/>
            <p:nvPr/>
          </p:nvSpPr>
          <p:spPr>
            <a:xfrm>
              <a:off x="3071813" y="2714625"/>
              <a:ext cx="357187" cy="642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pic>
          <p:nvPicPr>
            <p:cNvPr id="24" name="Picture 4"/>
            <p:cNvPicPr>
              <a:picLocks noChangeAspect="1" noChangeArrowheads="1"/>
            </p:cNvPicPr>
            <p:nvPr/>
          </p:nvPicPr>
          <p:blipFill>
            <a:blip r:embed="rId7" cstate="print"/>
            <a:srcRect/>
            <a:stretch>
              <a:fillRect/>
            </a:stretch>
          </p:blipFill>
          <p:spPr bwMode="auto">
            <a:xfrm>
              <a:off x="3571875" y="1785938"/>
              <a:ext cx="5284788" cy="1857375"/>
            </a:xfrm>
            <a:prstGeom prst="rect">
              <a:avLst/>
            </a:prstGeom>
            <a:noFill/>
            <a:ln w="9525">
              <a:noFill/>
              <a:miter lim="800000"/>
              <a:headEnd/>
              <a:tailEnd/>
            </a:ln>
          </p:spPr>
        </p:pic>
        <p:sp>
          <p:nvSpPr>
            <p:cNvPr id="25" name="TextBox 8"/>
            <p:cNvSpPr txBox="1">
              <a:spLocks noChangeArrowheads="1"/>
            </p:cNvSpPr>
            <p:nvPr/>
          </p:nvSpPr>
          <p:spPr bwMode="auto">
            <a:xfrm>
              <a:off x="2857500" y="2357438"/>
              <a:ext cx="785813" cy="668831"/>
            </a:xfrm>
            <a:prstGeom prst="rect">
              <a:avLst/>
            </a:prstGeom>
            <a:noFill/>
            <a:ln w="9525">
              <a:noFill/>
              <a:miter lim="800000"/>
              <a:headEnd/>
              <a:tailEnd/>
            </a:ln>
          </p:spPr>
          <p:txBody>
            <a:bodyPr>
              <a:spAutoFit/>
            </a:bodyPr>
            <a:lstStyle/>
            <a:p>
              <a:r>
                <a:rPr lang="zh-CN" altLang="en-US" sz="1100" b="1">
                  <a:solidFill>
                    <a:srgbClr val="FF0000"/>
                  </a:solidFill>
                </a:rPr>
                <a:t>模板内容</a:t>
              </a:r>
            </a:p>
          </p:txBody>
        </p:sp>
        <p:sp>
          <p:nvSpPr>
            <p:cNvPr id="27" name="下箭头 26"/>
            <p:cNvSpPr/>
            <p:nvPr/>
          </p:nvSpPr>
          <p:spPr>
            <a:xfrm>
              <a:off x="3929063" y="3786188"/>
              <a:ext cx="714375" cy="357187"/>
            </a:xfrm>
            <a:prstGeom prst="down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28" name="TextBox 10"/>
            <p:cNvSpPr txBox="1">
              <a:spLocks noChangeArrowheads="1"/>
            </p:cNvSpPr>
            <p:nvPr/>
          </p:nvSpPr>
          <p:spPr bwMode="auto">
            <a:xfrm>
              <a:off x="4500563" y="3714750"/>
              <a:ext cx="785813" cy="668831"/>
            </a:xfrm>
            <a:prstGeom prst="rect">
              <a:avLst/>
            </a:prstGeom>
            <a:noFill/>
            <a:ln w="9525">
              <a:noFill/>
              <a:miter lim="800000"/>
              <a:headEnd/>
              <a:tailEnd/>
            </a:ln>
          </p:spPr>
          <p:txBody>
            <a:bodyPr>
              <a:spAutoFit/>
            </a:bodyPr>
            <a:lstStyle/>
            <a:p>
              <a:r>
                <a:rPr lang="zh-CN" altLang="en-US" sz="1100" b="1">
                  <a:solidFill>
                    <a:srgbClr val="FF0000"/>
                  </a:solidFill>
                </a:rPr>
                <a:t>功能向导</a:t>
              </a:r>
            </a:p>
          </p:txBody>
        </p:sp>
        <p:pic>
          <p:nvPicPr>
            <p:cNvPr id="29" name="Picture 5"/>
            <p:cNvPicPr>
              <a:picLocks noChangeAspect="1" noChangeArrowheads="1"/>
            </p:cNvPicPr>
            <p:nvPr/>
          </p:nvPicPr>
          <p:blipFill>
            <a:blip r:embed="rId8" cstate="print"/>
            <a:srcRect/>
            <a:stretch>
              <a:fillRect/>
            </a:stretch>
          </p:blipFill>
          <p:spPr bwMode="auto">
            <a:xfrm>
              <a:off x="3286125" y="4214813"/>
              <a:ext cx="2800350" cy="1893887"/>
            </a:xfrm>
            <a:prstGeom prst="rect">
              <a:avLst/>
            </a:prstGeom>
            <a:noFill/>
            <a:ln w="9525">
              <a:noFill/>
              <a:miter lim="800000"/>
              <a:headEnd/>
              <a:tailEnd/>
            </a:ln>
          </p:spPr>
        </p:pic>
        <p:sp>
          <p:nvSpPr>
            <p:cNvPr id="30" name="右箭头 29"/>
            <p:cNvSpPr/>
            <p:nvPr/>
          </p:nvSpPr>
          <p:spPr>
            <a:xfrm>
              <a:off x="6286500" y="4786313"/>
              <a:ext cx="285750" cy="500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1" name="TextBox 12"/>
            <p:cNvSpPr txBox="1">
              <a:spLocks noChangeArrowheads="1"/>
            </p:cNvSpPr>
            <p:nvPr/>
          </p:nvSpPr>
          <p:spPr bwMode="auto">
            <a:xfrm>
              <a:off x="6143626" y="4214813"/>
              <a:ext cx="642937" cy="1719851"/>
            </a:xfrm>
            <a:prstGeom prst="rect">
              <a:avLst/>
            </a:prstGeom>
            <a:noFill/>
            <a:ln w="9525">
              <a:noFill/>
              <a:miter lim="800000"/>
              <a:headEnd/>
              <a:tailEnd/>
            </a:ln>
          </p:spPr>
          <p:txBody>
            <a:bodyPr>
              <a:spAutoFit/>
            </a:bodyPr>
            <a:lstStyle/>
            <a:p>
              <a:r>
                <a:rPr lang="zh-CN" altLang="en-US" sz="1100" b="1">
                  <a:solidFill>
                    <a:srgbClr val="FF0000"/>
                  </a:solidFill>
                </a:rPr>
                <a:t>自动代码生成</a:t>
              </a:r>
            </a:p>
          </p:txBody>
        </p:sp>
        <p:pic>
          <p:nvPicPr>
            <p:cNvPr id="32" name="Picture 2"/>
            <p:cNvPicPr>
              <a:picLocks noChangeAspect="1" noChangeArrowheads="1"/>
            </p:cNvPicPr>
            <p:nvPr/>
          </p:nvPicPr>
          <p:blipFill>
            <a:blip r:embed="rId9" cstate="print"/>
            <a:srcRect/>
            <a:stretch>
              <a:fillRect/>
            </a:stretch>
          </p:blipFill>
          <p:spPr bwMode="auto">
            <a:xfrm>
              <a:off x="6759575" y="4000500"/>
              <a:ext cx="2312988" cy="1166813"/>
            </a:xfrm>
            <a:prstGeom prst="rect">
              <a:avLst/>
            </a:prstGeom>
            <a:noFill/>
            <a:ln w="9525">
              <a:solidFill>
                <a:schemeClr val="accent1">
                  <a:lumMod val="75000"/>
                </a:schemeClr>
              </a:solidFill>
              <a:miter lim="800000"/>
              <a:headEnd/>
              <a:tailEnd/>
            </a:ln>
          </p:spPr>
        </p:pic>
      </p:grpSp>
      <p:sp>
        <p:nvSpPr>
          <p:cNvPr id="33" name="TextBox 32"/>
          <p:cNvSpPr txBox="1"/>
          <p:nvPr/>
        </p:nvSpPr>
        <p:spPr>
          <a:xfrm>
            <a:off x="4786314" y="1214423"/>
            <a:ext cx="3286116"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spAutoFit/>
          </a:bodyPr>
          <a:lstStyle/>
          <a:p>
            <a:pPr>
              <a:defRPr/>
            </a:pPr>
            <a:r>
              <a:rPr lang="zh-CN" altLang="en-US" sz="2800" b="1" dirty="0" smtClean="0">
                <a:solidFill>
                  <a:srgbClr val="0070C0"/>
                </a:solidFill>
                <a:ea typeface="宋体" pitchFamily="2" charset="-122"/>
              </a:rPr>
              <a:t>层次分明开发框架</a:t>
            </a:r>
            <a:endParaRPr lang="zh-CN" altLang="en-US" sz="2800" b="1" dirty="0">
              <a:solidFill>
                <a:srgbClr val="0070C0"/>
              </a:solidFill>
              <a:ea typeface="宋体" pitchFamily="2" charset="-122"/>
            </a:endParaRPr>
          </a:p>
        </p:txBody>
      </p:sp>
      <p:sp>
        <p:nvSpPr>
          <p:cNvPr id="34" name="TextBox 33"/>
          <p:cNvSpPr txBox="1"/>
          <p:nvPr/>
        </p:nvSpPr>
        <p:spPr>
          <a:xfrm>
            <a:off x="4786314" y="2214554"/>
            <a:ext cx="3929090"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pPr>
              <a:defRPr/>
            </a:pPr>
            <a:r>
              <a:rPr lang="zh-CN" altLang="en-US" sz="2800" b="1" dirty="0" smtClean="0">
                <a:solidFill>
                  <a:srgbClr val="0070C0"/>
                </a:solidFill>
                <a:ea typeface="宋体" pitchFamily="2" charset="-122"/>
              </a:rPr>
              <a:t>业务向导支持快速开发</a:t>
            </a:r>
            <a:endParaRPr lang="en-US" altLang="zh-CN" sz="2800" b="1" dirty="0">
              <a:solidFill>
                <a:srgbClr val="0070C0"/>
              </a:solidFill>
              <a:ea typeface="宋体" pitchFamily="2" charset="-122"/>
            </a:endParaRPr>
          </a:p>
        </p:txBody>
      </p:sp>
      <p:sp>
        <p:nvSpPr>
          <p:cNvPr id="35" name="TextBox 34"/>
          <p:cNvSpPr txBox="1"/>
          <p:nvPr/>
        </p:nvSpPr>
        <p:spPr>
          <a:xfrm>
            <a:off x="4786314" y="3214686"/>
            <a:ext cx="4143404"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pPr>
              <a:defRPr/>
            </a:pPr>
            <a:r>
              <a:rPr lang="zh-CN" altLang="en-US" sz="2800" b="1" dirty="0" smtClean="0">
                <a:solidFill>
                  <a:srgbClr val="0070C0"/>
                </a:solidFill>
                <a:ea typeface="宋体" pitchFamily="2" charset="-122"/>
              </a:rPr>
              <a:t>开放框架支持</a:t>
            </a:r>
            <a:r>
              <a:rPr lang="en-US" altLang="zh-CN" sz="2800" b="1" dirty="0" smtClean="0">
                <a:solidFill>
                  <a:srgbClr val="0070C0"/>
                </a:solidFill>
                <a:ea typeface="宋体" pitchFamily="2" charset="-122"/>
              </a:rPr>
              <a:t>POJO</a:t>
            </a:r>
            <a:r>
              <a:rPr lang="zh-CN" altLang="en-US" sz="2800" b="1" dirty="0" smtClean="0">
                <a:solidFill>
                  <a:srgbClr val="0070C0"/>
                </a:solidFill>
                <a:ea typeface="宋体" pitchFamily="2" charset="-122"/>
              </a:rPr>
              <a:t>开发</a:t>
            </a:r>
            <a:endParaRPr lang="en-US" altLang="zh-CN" sz="2800" b="1" dirty="0">
              <a:solidFill>
                <a:srgbClr val="0070C0"/>
              </a:solidFill>
              <a:ea typeface="宋体" pitchFamily="2" charset="-122"/>
            </a:endParaRPr>
          </a:p>
        </p:txBody>
      </p:sp>
      <p:sp>
        <p:nvSpPr>
          <p:cNvPr id="36" name="燕尾形 35"/>
          <p:cNvSpPr/>
          <p:nvPr/>
        </p:nvSpPr>
        <p:spPr>
          <a:xfrm>
            <a:off x="3714747" y="2571752"/>
            <a:ext cx="1000125" cy="5000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sp>
        <p:nvSpPr>
          <p:cNvPr id="37" name="TextBox 36"/>
          <p:cNvSpPr txBox="1"/>
          <p:nvPr/>
        </p:nvSpPr>
        <p:spPr>
          <a:xfrm>
            <a:off x="4786314" y="4071943"/>
            <a:ext cx="4143404" cy="52322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a:spAutoFit/>
          </a:bodyPr>
          <a:lstStyle/>
          <a:p>
            <a:pPr>
              <a:defRPr/>
            </a:pPr>
            <a:r>
              <a:rPr lang="zh-CN" altLang="en-US" sz="2800" b="1" dirty="0" smtClean="0">
                <a:solidFill>
                  <a:srgbClr val="0070C0"/>
                </a:solidFill>
                <a:ea typeface="宋体" pitchFamily="2" charset="-122"/>
              </a:rPr>
              <a:t>高性能、轻量型框架</a:t>
            </a:r>
            <a:endParaRPr lang="en-US" altLang="zh-CN" sz="2800" b="1" dirty="0">
              <a:solidFill>
                <a:srgbClr val="0070C0"/>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141313"/>
                                        </p:tgtEl>
                                        <p:attrNameLst>
                                          <p:attrName>style.visibility</p:attrName>
                                        </p:attrNameLst>
                                      </p:cBhvr>
                                      <p:to>
                                        <p:strVal val="visible"/>
                                      </p:to>
                                    </p:set>
                                    <p:anim calcmode="lin" valueType="num">
                                      <p:cBhvr additive="base">
                                        <p:cTn id="9" dur="500" fill="hold"/>
                                        <p:tgtEl>
                                          <p:spTgt spid="141313"/>
                                        </p:tgtEl>
                                        <p:attrNameLst>
                                          <p:attrName>ppt_x</p:attrName>
                                        </p:attrNameLst>
                                      </p:cBhvr>
                                      <p:tavLst>
                                        <p:tav tm="0">
                                          <p:val>
                                            <p:strVal val="#ppt_x"/>
                                          </p:val>
                                        </p:tav>
                                        <p:tav tm="100000">
                                          <p:val>
                                            <p:strVal val="#ppt_x"/>
                                          </p:val>
                                        </p:tav>
                                      </p:tavLst>
                                    </p:anim>
                                    <p:anim calcmode="lin" valueType="num">
                                      <p:cBhvr additive="base">
                                        <p:cTn id="10" dur="500" fill="hold"/>
                                        <p:tgtEl>
                                          <p:spTgt spid="141313"/>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141313"/>
                                        </p:tgtEl>
                                      </p:cBhvr>
                                    </p:animEffect>
                                    <p:set>
                                      <p:cBhvr>
                                        <p:cTn id="15" dur="1" fill="hold">
                                          <p:stCondLst>
                                            <p:cond delay="499"/>
                                          </p:stCondLst>
                                        </p:cTn>
                                        <p:tgtEl>
                                          <p:spTgt spid="141313"/>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xit" presetSubtype="4" fill="hold" nodeType="clickEffect">
                                  <p:stCondLst>
                                    <p:cond delay="0"/>
                                  </p:stCondLst>
                                  <p:childTnLst>
                                    <p:animEffect transition="out" filter="wipe(down)">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5">
                                            <p:txEl>
                                              <p:pRg st="3" end="3"/>
                                            </p:txEl>
                                          </p:spTgt>
                                        </p:tgtEl>
                                        <p:attrNameLst>
                                          <p:attrName>style.visibility</p:attrName>
                                        </p:attrNameLst>
                                      </p:cBhvr>
                                      <p:to>
                                        <p:strVal val="visible"/>
                                      </p:to>
                                    </p:set>
                                  </p:childTnLst>
                                </p:cTn>
                              </p:par>
                              <p:par>
                                <p:cTn id="40" presetID="2" presetClass="entr" presetSubtype="4"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nodeType="clickEffect">
                                  <p:stCondLst>
                                    <p:cond delay="0"/>
                                  </p:stCondLst>
                                  <p:childTnLst>
                                    <p:animEffect transition="out" filter="wipe(down)">
                                      <p:cBhvr>
                                        <p:cTn id="47" dur="500"/>
                                        <p:tgtEl>
                                          <p:spTgt spid="2"/>
                                        </p:tgtEl>
                                      </p:cBhvr>
                                    </p:animEffect>
                                    <p:set>
                                      <p:cBhvr>
                                        <p:cTn id="48" dur="1" fill="hold">
                                          <p:stCondLst>
                                            <p:cond delay="499"/>
                                          </p:stCondLst>
                                        </p:cTn>
                                        <p:tgtEl>
                                          <p:spTgt spid="2"/>
                                        </p:tgtEl>
                                        <p:attrNameLst>
                                          <p:attrName>style.visibility</p:attrName>
                                        </p:attrNameLst>
                                      </p:cBhvr>
                                      <p:to>
                                        <p:strVal val="hidden"/>
                                      </p:to>
                                    </p:set>
                                  </p:childTnLst>
                                </p:cTn>
                              </p:par>
                              <p:par>
                                <p:cTn id="49" presetID="29"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1000" fill="hold"/>
                                        <p:tgtEl>
                                          <p:spTgt spid="36"/>
                                        </p:tgtEl>
                                        <p:attrNameLst>
                                          <p:attrName>ppt_x</p:attrName>
                                        </p:attrNameLst>
                                      </p:cBhvr>
                                      <p:tavLst>
                                        <p:tav tm="0">
                                          <p:val>
                                            <p:strVal val="#ppt_x-.2"/>
                                          </p:val>
                                        </p:tav>
                                        <p:tav tm="100000">
                                          <p:val>
                                            <p:strVal val="#ppt_x"/>
                                          </p:val>
                                        </p:tav>
                                      </p:tavLst>
                                    </p:anim>
                                    <p:anim calcmode="lin" valueType="num">
                                      <p:cBhvr>
                                        <p:cTn id="52" dur="1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53" dur="1000"/>
                                        <p:tgtEl>
                                          <p:spTgt spid="36"/>
                                        </p:tgtEl>
                                      </p:cBhvr>
                                    </p:animEffec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0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2000"/>
                                        <p:tgtEl>
                                          <p:spTgt spid="34"/>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2000"/>
                                        <p:tgtEl>
                                          <p:spTgt spid="35"/>
                                        </p:tgtEl>
                                      </p:cBhvr>
                                    </p:animEffect>
                                  </p:childTnLst>
                                </p:cTn>
                              </p:par>
                              <p:par>
                                <p:cTn id="63" presetID="10"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smtClean="0"/>
              <a:t>应用测试</a:t>
            </a:r>
            <a:endParaRPr lang="zh-CN" altLang="en-US" dirty="0"/>
          </a:p>
        </p:txBody>
      </p:sp>
      <p:grpSp>
        <p:nvGrpSpPr>
          <p:cNvPr id="2" name="组合 7"/>
          <p:cNvGrpSpPr>
            <a:grpSpLocks/>
          </p:cNvGrpSpPr>
          <p:nvPr/>
        </p:nvGrpSpPr>
        <p:grpSpPr bwMode="auto">
          <a:xfrm>
            <a:off x="3428993" y="857232"/>
            <a:ext cx="5132387" cy="5429251"/>
            <a:chOff x="3786182" y="1214422"/>
            <a:chExt cx="5131630" cy="5429288"/>
          </a:xfrm>
        </p:grpSpPr>
        <p:pic>
          <p:nvPicPr>
            <p:cNvPr id="39" name="Picture 5"/>
            <p:cNvPicPr>
              <a:picLocks noChangeAspect="1" noChangeArrowheads="1"/>
            </p:cNvPicPr>
            <p:nvPr/>
          </p:nvPicPr>
          <p:blipFill>
            <a:blip r:embed="rId3" cstate="print"/>
            <a:srcRect/>
            <a:stretch>
              <a:fillRect/>
            </a:stretch>
          </p:blipFill>
          <p:spPr bwMode="auto">
            <a:xfrm>
              <a:off x="3786182" y="1214422"/>
              <a:ext cx="5131630" cy="1357322"/>
            </a:xfrm>
            <a:prstGeom prst="rect">
              <a:avLst/>
            </a:prstGeom>
            <a:noFill/>
            <a:ln w="9525">
              <a:noFill/>
              <a:miter lim="800000"/>
              <a:headEnd/>
              <a:tailEnd/>
            </a:ln>
          </p:spPr>
        </p:pic>
        <p:pic>
          <p:nvPicPr>
            <p:cNvPr id="40" name="Picture 6"/>
            <p:cNvPicPr>
              <a:picLocks noChangeAspect="1" noChangeArrowheads="1"/>
            </p:cNvPicPr>
            <p:nvPr/>
          </p:nvPicPr>
          <p:blipFill>
            <a:blip r:embed="rId4" cstate="print"/>
            <a:srcRect/>
            <a:stretch>
              <a:fillRect/>
            </a:stretch>
          </p:blipFill>
          <p:spPr bwMode="auto">
            <a:xfrm>
              <a:off x="3786182" y="2643182"/>
              <a:ext cx="5076000" cy="1298781"/>
            </a:xfrm>
            <a:prstGeom prst="rect">
              <a:avLst/>
            </a:prstGeom>
            <a:noFill/>
            <a:ln w="9525">
              <a:noFill/>
              <a:miter lim="800000"/>
              <a:headEnd/>
              <a:tailEnd/>
            </a:ln>
          </p:spPr>
        </p:pic>
        <p:pic>
          <p:nvPicPr>
            <p:cNvPr id="41" name="Picture 7"/>
            <p:cNvPicPr>
              <a:picLocks noChangeAspect="1" noChangeArrowheads="1"/>
            </p:cNvPicPr>
            <p:nvPr/>
          </p:nvPicPr>
          <p:blipFill>
            <a:blip r:embed="rId5" cstate="print"/>
            <a:srcRect/>
            <a:stretch>
              <a:fillRect/>
            </a:stretch>
          </p:blipFill>
          <p:spPr bwMode="auto">
            <a:xfrm>
              <a:off x="3857620" y="4091010"/>
              <a:ext cx="4752975" cy="2552700"/>
            </a:xfrm>
            <a:prstGeom prst="rect">
              <a:avLst/>
            </a:prstGeom>
            <a:noFill/>
            <a:ln w="9525">
              <a:noFill/>
              <a:miter lim="800000"/>
              <a:headEnd/>
              <a:tailEnd/>
            </a:ln>
          </p:spPr>
        </p:pic>
        <p:sp>
          <p:nvSpPr>
            <p:cNvPr id="42" name="下箭头 41"/>
            <p:cNvSpPr/>
            <p:nvPr/>
          </p:nvSpPr>
          <p:spPr bwMode="auto">
            <a:xfrm>
              <a:off x="5928991" y="3429001"/>
              <a:ext cx="571416" cy="1143008"/>
            </a:xfrm>
            <a:prstGeom prst="downArrow">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a:p>
          </p:txBody>
        </p:sp>
      </p:grpSp>
      <p:sp>
        <p:nvSpPr>
          <p:cNvPr id="43" name="内容占位符 4"/>
          <p:cNvSpPr txBox="1">
            <a:spLocks/>
          </p:cNvSpPr>
          <p:nvPr/>
        </p:nvSpPr>
        <p:spPr bwMode="auto">
          <a:xfrm>
            <a:off x="214282" y="1714488"/>
            <a:ext cx="2900354" cy="27400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图形化调试</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50000"/>
              </a:lnSpc>
              <a:spcBef>
                <a:spcPct val="20000"/>
              </a:spcBef>
              <a:spcAft>
                <a:spcPct val="0"/>
              </a:spcAft>
              <a:buClrTx/>
              <a:buSzTx/>
              <a:buFontTx/>
              <a:buChar char="•"/>
              <a:tabLst/>
              <a:defRPr/>
            </a:pPr>
            <a:r>
              <a:rPr lang="zh-CN" altLang="en-US" sz="2400" kern="0" dirty="0" smtClean="0">
                <a:latin typeface="+mn-lt"/>
                <a:ea typeface="+mn-ea"/>
              </a:rPr>
              <a:t>自动化测试框架</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base" latinLnBrk="0" hangingPunct="1">
              <a:lnSpc>
                <a:spcPct val="150000"/>
              </a:lnSpc>
              <a:spcBef>
                <a:spcPct val="20000"/>
              </a:spcBef>
              <a:spcAft>
                <a:spcPct val="0"/>
              </a:spcAft>
              <a:buClrTx/>
              <a:buSzTx/>
              <a:buFontTx/>
              <a:buChar char="–"/>
              <a:tabLst/>
              <a:defRPr/>
            </a:pPr>
            <a:endParaRPr kumimoji="0" lang="zh-CN" altLang="en-US" sz="2400" b="0" i="0" u="none" strike="noStrike" kern="0" cap="none" spc="0" normalizeH="0" baseline="0" noProof="0" dirty="0">
              <a:ln>
                <a:noFill/>
              </a:ln>
              <a:solidFill>
                <a:schemeClr val="tx1"/>
              </a:solidFill>
              <a:effectLst/>
              <a:uLnTx/>
              <a:uFillTx/>
              <a:latin typeface="+mn-ea"/>
              <a:ea typeface="+mn-ea"/>
            </a:endParaRPr>
          </a:p>
        </p:txBody>
      </p:sp>
      <p:sp>
        <p:nvSpPr>
          <p:cNvPr id="149506" name="Rectangle 2"/>
          <p:cNvSpPr>
            <a:spLocks noChangeArrowheads="1"/>
          </p:cNvSpPr>
          <p:nvPr/>
        </p:nvSpPr>
        <p:spPr bwMode="auto">
          <a:xfrm>
            <a:off x="3" y="0"/>
            <a:ext cx="184731"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9505" name="Object 1"/>
          <p:cNvGraphicFramePr>
            <a:graphicFrameLocks noChangeAspect="1"/>
          </p:cNvGraphicFramePr>
          <p:nvPr/>
        </p:nvGraphicFramePr>
        <p:xfrm>
          <a:off x="3643310" y="1071548"/>
          <a:ext cx="4162425" cy="1933576"/>
        </p:xfrm>
        <a:graphic>
          <a:graphicData uri="http://schemas.openxmlformats.org/presentationml/2006/ole">
            <mc:AlternateContent xmlns:mc="http://schemas.openxmlformats.org/markup-compatibility/2006">
              <mc:Choice xmlns:v="urn:schemas-microsoft-com:vml" Requires="v">
                <p:oleObj spid="_x0000_s1054" name="Visio" r:id="rId6" imgW="6262497" imgH="2914701" progId="">
                  <p:embed/>
                </p:oleObj>
              </mc:Choice>
              <mc:Fallback>
                <p:oleObj name="Visio" r:id="rId6" imgW="6262497" imgH="2914701"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3310" y="1071548"/>
                        <a:ext cx="4162425" cy="1933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9507" name="图片 19" descr="01[1].41_4.PNG"/>
          <p:cNvPicPr>
            <a:picLocks noChangeAspect="1" noChangeArrowheads="1"/>
          </p:cNvPicPr>
          <p:nvPr/>
        </p:nvPicPr>
        <p:blipFill>
          <a:blip r:embed="rId8" cstate="print"/>
          <a:srcRect/>
          <a:stretch>
            <a:fillRect/>
          </a:stretch>
        </p:blipFill>
        <p:spPr bwMode="auto">
          <a:xfrm>
            <a:off x="3286120" y="3357564"/>
            <a:ext cx="5281613" cy="31384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43">
                                            <p:txEl>
                                              <p:pRg st="1" end="1"/>
                                            </p:txEl>
                                          </p:spTgt>
                                        </p:tgtEl>
                                        <p:attrNameLst>
                                          <p:attrName>style.visibility</p:attrName>
                                        </p:attrNameLst>
                                      </p:cBhvr>
                                      <p:to>
                                        <p:strVal val="visible"/>
                                      </p:to>
                                    </p:set>
                                  </p:childTnLst>
                                </p:cTn>
                              </p:par>
                              <p:par>
                                <p:cTn id="18" presetID="2" presetClass="entr" presetSubtype="4" fill="hold" nodeType="withEffect">
                                  <p:stCondLst>
                                    <p:cond delay="0"/>
                                  </p:stCondLst>
                                  <p:childTnLst>
                                    <p:set>
                                      <p:cBhvr>
                                        <p:cTn id="19" dur="1" fill="hold">
                                          <p:stCondLst>
                                            <p:cond delay="0"/>
                                          </p:stCondLst>
                                        </p:cTn>
                                        <p:tgtEl>
                                          <p:spTgt spid="149505"/>
                                        </p:tgtEl>
                                        <p:attrNameLst>
                                          <p:attrName>style.visibility</p:attrName>
                                        </p:attrNameLst>
                                      </p:cBhvr>
                                      <p:to>
                                        <p:strVal val="visible"/>
                                      </p:to>
                                    </p:set>
                                    <p:anim calcmode="lin" valueType="num">
                                      <p:cBhvr additive="base">
                                        <p:cTn id="20" dur="500" fill="hold"/>
                                        <p:tgtEl>
                                          <p:spTgt spid="149505"/>
                                        </p:tgtEl>
                                        <p:attrNameLst>
                                          <p:attrName>ppt_x</p:attrName>
                                        </p:attrNameLst>
                                      </p:cBhvr>
                                      <p:tavLst>
                                        <p:tav tm="0">
                                          <p:val>
                                            <p:strVal val="#ppt_x"/>
                                          </p:val>
                                        </p:tav>
                                        <p:tav tm="100000">
                                          <p:val>
                                            <p:strVal val="#ppt_x"/>
                                          </p:val>
                                        </p:tav>
                                      </p:tavLst>
                                    </p:anim>
                                    <p:anim calcmode="lin" valueType="num">
                                      <p:cBhvr additive="base">
                                        <p:cTn id="21" dur="500" fill="hold"/>
                                        <p:tgtEl>
                                          <p:spTgt spid="14950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49507"/>
                                        </p:tgtEl>
                                        <p:attrNameLst>
                                          <p:attrName>style.visibility</p:attrName>
                                        </p:attrNameLst>
                                      </p:cBhvr>
                                      <p:to>
                                        <p:strVal val="visible"/>
                                      </p:to>
                                    </p:set>
                                    <p:anim calcmode="lin" valueType="num">
                                      <p:cBhvr additive="base">
                                        <p:cTn id="24" dur="500" fill="hold"/>
                                        <p:tgtEl>
                                          <p:spTgt spid="149507"/>
                                        </p:tgtEl>
                                        <p:attrNameLst>
                                          <p:attrName>ppt_x</p:attrName>
                                        </p:attrNameLst>
                                      </p:cBhvr>
                                      <p:tavLst>
                                        <p:tav tm="0">
                                          <p:val>
                                            <p:strVal val="#ppt_x"/>
                                          </p:val>
                                        </p:tav>
                                        <p:tav tm="100000">
                                          <p:val>
                                            <p:strVal val="#ppt_x"/>
                                          </p:val>
                                        </p:tav>
                                      </p:tavLst>
                                    </p:anim>
                                    <p:anim calcmode="lin" valueType="num">
                                      <p:cBhvr additive="base">
                                        <p:cTn id="25" dur="500" fill="hold"/>
                                        <p:tgtEl>
                                          <p:spTgt spid="1495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smtClean="0"/>
              <a:t>POC</a:t>
            </a:r>
            <a:r>
              <a:rPr lang="zh-CN" altLang="en-US" sz="2400" dirty="0" smtClean="0"/>
              <a:t>需求分析与设计：界面控制</a:t>
            </a:r>
            <a:endParaRPr lang="zh-CN" altLang="en-US" sz="2400" dirty="0"/>
          </a:p>
        </p:txBody>
      </p:sp>
      <p:sp>
        <p:nvSpPr>
          <p:cNvPr id="3" name="灯片编号占位符 2"/>
          <p:cNvSpPr>
            <a:spLocks noGrp="1"/>
          </p:cNvSpPr>
          <p:nvPr>
            <p:ph type="sldNum" sz="quarter" idx="12"/>
          </p:nvPr>
        </p:nvSpPr>
        <p:spPr/>
        <p:txBody>
          <a:bodyPr/>
          <a:lstStyle/>
          <a:p>
            <a:fld id="{6ADA428C-E881-4D3D-8851-5C8254E5F61C}" type="slidenum">
              <a:rPr lang="en-US" altLang="zh-CN" smtClean="0"/>
              <a:pPr/>
              <a:t>4</a:t>
            </a:fld>
            <a:endParaRPr lang="en-US" altLang="zh-CN" dirty="0"/>
          </a:p>
        </p:txBody>
      </p:sp>
      <p:grpSp>
        <p:nvGrpSpPr>
          <p:cNvPr id="7" name="组合 33"/>
          <p:cNvGrpSpPr>
            <a:grpSpLocks/>
          </p:cNvGrpSpPr>
          <p:nvPr/>
        </p:nvGrpSpPr>
        <p:grpSpPr bwMode="auto">
          <a:xfrm>
            <a:off x="4533900" y="941388"/>
            <a:ext cx="4214813" cy="5643562"/>
            <a:chOff x="5429256" y="1760537"/>
            <a:chExt cx="4088087" cy="5403166"/>
          </a:xfrm>
        </p:grpSpPr>
        <p:grpSp>
          <p:nvGrpSpPr>
            <p:cNvPr id="8" name="组合 31"/>
            <p:cNvGrpSpPr>
              <a:grpSpLocks/>
            </p:cNvGrpSpPr>
            <p:nvPr/>
          </p:nvGrpSpPr>
          <p:grpSpPr bwMode="auto">
            <a:xfrm>
              <a:off x="5429256" y="1974839"/>
              <a:ext cx="4088087" cy="5188864"/>
              <a:chOff x="5429256" y="1974839"/>
              <a:chExt cx="4088087" cy="5188864"/>
            </a:xfrm>
          </p:grpSpPr>
          <p:sp>
            <p:nvSpPr>
              <p:cNvPr id="10" name="矩形 9"/>
              <p:cNvSpPr/>
              <p:nvPr/>
            </p:nvSpPr>
            <p:spPr>
              <a:xfrm>
                <a:off x="5429256" y="1974839"/>
                <a:ext cx="4088087" cy="5052075"/>
              </a:xfrm>
              <a:prstGeom prst="rect">
                <a:avLst/>
              </a:prstGeom>
              <a:solidFill>
                <a:schemeClr val="bg1"/>
              </a:solidFill>
              <a:ln w="19050">
                <a:solidFill>
                  <a:srgbClr val="C00000"/>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lIns="72000" rIns="72000"/>
              <a:lstStyle/>
              <a:p>
                <a:pPr>
                  <a:buFont typeface="Wingdings" pitchFamily="2" charset="2"/>
                  <a:buChar char="n"/>
                  <a:defRPr/>
                </a:pPr>
                <a:endParaRPr lang="en-US" altLang="zh-CN" sz="1400" dirty="0"/>
              </a:p>
            </p:txBody>
          </p:sp>
          <p:sp>
            <p:nvSpPr>
              <p:cNvPr id="11" name="内容占位符 2"/>
              <p:cNvSpPr txBox="1">
                <a:spLocks/>
              </p:cNvSpPr>
              <p:nvPr/>
            </p:nvSpPr>
            <p:spPr bwMode="auto">
              <a:xfrm>
                <a:off x="5504705" y="2214980"/>
                <a:ext cx="4012638" cy="4948723"/>
              </a:xfrm>
              <a:prstGeom prst="rect">
                <a:avLst/>
              </a:prstGeom>
              <a:noFill/>
              <a:ln w="9525">
                <a:noFill/>
                <a:miter lim="800000"/>
                <a:headEnd/>
                <a:tailEnd/>
              </a:ln>
            </p:spPr>
            <p:txBody>
              <a:bodyPr/>
              <a:lstStyle/>
              <a:p>
                <a:pPr>
                  <a:defRPr/>
                </a:pPr>
                <a:r>
                  <a:rPr lang="zh-CN" altLang="en-US" sz="1600" b="1" dirty="0" smtClean="0">
                    <a:latin typeface="+mn-ea"/>
                    <a:ea typeface="+mn-ea"/>
                  </a:rPr>
                  <a:t>总体设计原则</a:t>
                </a:r>
                <a:endParaRPr lang="zh-CN" altLang="en-US" sz="1600" b="1" dirty="0">
                  <a:latin typeface="+mn-ea"/>
                  <a:ea typeface="+mn-ea"/>
                </a:endParaRPr>
              </a:p>
              <a:p>
                <a:pPr>
                  <a:defRPr/>
                </a:pPr>
                <a:r>
                  <a:rPr lang="zh-CN" altLang="en-US" sz="1600" dirty="0" smtClean="0">
                    <a:latin typeface="+mn-ea"/>
                    <a:ea typeface="+mn-ea"/>
                  </a:rPr>
                  <a:t>      基于录入复核方式的客户信息录入，操作员最主要的交互集中在界面</a:t>
                </a:r>
                <a:r>
                  <a:rPr lang="en-US" altLang="zh-CN" sz="1600" dirty="0" smtClean="0">
                    <a:latin typeface="+mn-ea"/>
                    <a:ea typeface="+mn-ea"/>
                  </a:rPr>
                  <a:t>UI</a:t>
                </a:r>
                <a:r>
                  <a:rPr lang="zh-CN" altLang="en-US" sz="1600" dirty="0" smtClean="0">
                    <a:latin typeface="+mn-ea"/>
                    <a:ea typeface="+mn-ea"/>
                  </a:rPr>
                  <a:t>交互方式的信息录入，所以要重点保障录入的准确性和高效性，特别是准确性，尽可能通过一录一校即保证客户信息的正确。</a:t>
                </a:r>
                <a:endParaRPr lang="en-US" altLang="zh-CN" sz="1600" dirty="0" smtClean="0">
                  <a:latin typeface="+mn-ea"/>
                  <a:ea typeface="+mn-ea"/>
                </a:endParaRPr>
              </a:p>
              <a:p>
                <a:pPr>
                  <a:defRPr/>
                </a:pPr>
                <a:endParaRPr lang="en-US" altLang="zh-CN" sz="1600" dirty="0" smtClean="0">
                  <a:latin typeface="+mn-ea"/>
                  <a:ea typeface="+mn-ea"/>
                </a:endParaRPr>
              </a:p>
              <a:p>
                <a:pPr marL="285750" indent="-285750">
                  <a:buFont typeface="Wingdings" pitchFamily="2" charset="2"/>
                  <a:buChar char="p"/>
                  <a:defRPr/>
                </a:pPr>
                <a:r>
                  <a:rPr lang="zh-CN" altLang="en-US" sz="1600" dirty="0" smtClean="0">
                    <a:latin typeface="+mn-ea"/>
                    <a:ea typeface="+mn-ea"/>
                  </a:rPr>
                  <a:t>客户端校验：信息录入过程中，一些属性的校验规则，如非空、必输、只读、电话号码、</a:t>
                </a:r>
                <a:r>
                  <a:rPr lang="en-US" altLang="zh-CN" sz="1600" dirty="0" smtClean="0">
                    <a:latin typeface="+mn-ea"/>
                    <a:ea typeface="+mn-ea"/>
                  </a:rPr>
                  <a:t>Email</a:t>
                </a:r>
                <a:r>
                  <a:rPr lang="zh-CN" altLang="en-US" sz="1600" dirty="0" smtClean="0">
                    <a:latin typeface="+mn-ea"/>
                    <a:ea typeface="+mn-ea"/>
                  </a:rPr>
                  <a:t>、邮编等有规范性格式要求的，通过前端</a:t>
                </a:r>
                <a:r>
                  <a:rPr lang="en-US" altLang="zh-CN" sz="1600" dirty="0" smtClean="0">
                    <a:latin typeface="+mn-ea"/>
                    <a:ea typeface="+mn-ea"/>
                  </a:rPr>
                  <a:t>JS</a:t>
                </a:r>
                <a:r>
                  <a:rPr lang="zh-CN" altLang="en-US" sz="1600" dirty="0" smtClean="0">
                    <a:latin typeface="+mn-ea"/>
                    <a:ea typeface="+mn-ea"/>
                  </a:rPr>
                  <a:t>规则进行校验</a:t>
                </a:r>
                <a:endParaRPr lang="en-US" altLang="zh-CN" sz="1600" dirty="0" smtClean="0">
                  <a:latin typeface="+mn-ea"/>
                  <a:ea typeface="+mn-ea"/>
                </a:endParaRPr>
              </a:p>
              <a:p>
                <a:pPr marL="285750" indent="-285750">
                  <a:buFont typeface="Wingdings" pitchFamily="2" charset="2"/>
                  <a:buChar char="p"/>
                  <a:defRPr/>
                </a:pPr>
                <a:r>
                  <a:rPr lang="zh-CN" altLang="en-US" sz="1600" dirty="0" smtClean="0">
                    <a:latin typeface="+mn-ea"/>
                    <a:ea typeface="+mn-ea"/>
                  </a:rPr>
                  <a:t>数据回填：针对通过一项属性的确定，通过外界其它服务获取对其它属性的回填的，应使用异步交互方式，以保证客户信息录入过程中的高效</a:t>
                </a:r>
                <a:endParaRPr lang="en-US" altLang="zh-CN" sz="1600" dirty="0" smtClean="0">
                  <a:latin typeface="+mn-ea"/>
                  <a:ea typeface="+mn-ea"/>
                </a:endParaRPr>
              </a:p>
              <a:p>
                <a:pPr marL="285750" indent="-285750">
                  <a:buFont typeface="Wingdings" pitchFamily="2" charset="2"/>
                  <a:buChar char="p"/>
                  <a:defRPr/>
                </a:pPr>
                <a:r>
                  <a:rPr lang="zh-CN" altLang="en-US" sz="1600" dirty="0" smtClean="0">
                    <a:latin typeface="+mn-ea"/>
                    <a:ea typeface="+mn-ea"/>
                  </a:rPr>
                  <a:t>校验信息：填写过程检验与保存时检验相结合，并保证信息录入过程的高效流畅</a:t>
                </a:r>
                <a:endParaRPr lang="zh-CN" altLang="en-US" sz="1600" dirty="0">
                  <a:latin typeface="+mn-ea"/>
                  <a:ea typeface="+mn-ea"/>
                </a:endParaRPr>
              </a:p>
            </p:txBody>
          </p:sp>
        </p:grpSp>
        <p:sp>
          <p:nvSpPr>
            <p:cNvPr id="9" name="圆角矩形 8"/>
            <p:cNvSpPr/>
            <p:nvPr/>
          </p:nvSpPr>
          <p:spPr>
            <a:xfrm>
              <a:off x="6537890" y="1760537"/>
              <a:ext cx="1786132" cy="358691"/>
            </a:xfrm>
            <a:prstGeom prst="roundRect">
              <a:avLst/>
            </a:prstGeom>
            <a:solidFill>
              <a:srgbClr val="C00000"/>
            </a:solidFill>
            <a:ln w="28575">
              <a:solidFill>
                <a:srgbClr val="C00000"/>
              </a:solidFill>
            </a:ln>
            <a:effectLst/>
          </p:spPr>
          <p:style>
            <a:lnRef idx="1">
              <a:schemeClr val="accent3"/>
            </a:lnRef>
            <a:fillRef idx="2">
              <a:schemeClr val="accent3"/>
            </a:fillRef>
            <a:effectRef idx="1">
              <a:schemeClr val="accent3"/>
            </a:effectRef>
            <a:fontRef idx="minor">
              <a:schemeClr val="dk1"/>
            </a:fontRef>
          </p:style>
          <p:txBody>
            <a:bodyPr lIns="36000" rIns="36000" anchor="ctr"/>
            <a:lstStyle/>
            <a:p>
              <a:pPr algn="ctr">
                <a:defRPr/>
              </a:pPr>
              <a:r>
                <a:rPr lang="zh-CN" altLang="en-US" dirty="0" smtClean="0">
                  <a:solidFill>
                    <a:schemeClr val="bg1"/>
                  </a:solidFill>
                </a:rPr>
                <a:t>需求分析与设计</a:t>
              </a:r>
              <a:endParaRPr lang="zh-CN" altLang="en-US" dirty="0">
                <a:solidFill>
                  <a:schemeClr val="bg1"/>
                </a:solidFill>
              </a:endParaRPr>
            </a:p>
          </p:txBody>
        </p:sp>
      </p:gr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59" y="1600200"/>
            <a:ext cx="3925782" cy="390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1939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软件开发管理：提高软件的可靠性</a:t>
            </a:r>
          </a:p>
        </p:txBody>
      </p:sp>
      <p:sp>
        <p:nvSpPr>
          <p:cNvPr id="6" name="内容占位符 4"/>
          <p:cNvSpPr>
            <a:spLocks noGrp="1"/>
          </p:cNvSpPr>
          <p:nvPr>
            <p:ph idx="1"/>
          </p:nvPr>
        </p:nvSpPr>
        <p:spPr/>
        <p:txBody>
          <a:bodyPr/>
          <a:lstStyle/>
          <a:p>
            <a:pPr eaLnBrk="1" hangingPunct="1">
              <a:lnSpc>
                <a:spcPct val="150000"/>
              </a:lnSpc>
              <a:defRPr/>
            </a:pPr>
            <a:r>
              <a:rPr lang="zh-CN" altLang="en-US" sz="2000" b="0" dirty="0"/>
              <a:t>维护文档生成</a:t>
            </a:r>
            <a:endParaRPr lang="en-US" altLang="zh-CN" sz="2000" b="0" dirty="0"/>
          </a:p>
          <a:p>
            <a:pPr eaLnBrk="1" hangingPunct="1">
              <a:lnSpc>
                <a:spcPct val="150000"/>
              </a:lnSpc>
              <a:defRPr/>
            </a:pPr>
            <a:r>
              <a:rPr lang="zh-CN" altLang="en-US" sz="2000" b="0" dirty="0"/>
              <a:t>工作量统计报告</a:t>
            </a:r>
            <a:endParaRPr lang="en-US" altLang="zh-CN" sz="2000" b="0" dirty="0"/>
          </a:p>
          <a:p>
            <a:pPr eaLnBrk="1" hangingPunct="1">
              <a:lnSpc>
                <a:spcPct val="150000"/>
              </a:lnSpc>
              <a:defRPr/>
            </a:pPr>
            <a:r>
              <a:rPr lang="zh-CN" altLang="en-US" sz="2000" b="0" dirty="0"/>
              <a:t>质量报告</a:t>
            </a:r>
            <a:endParaRPr lang="zh-CN" altLang="en-US" sz="2400" b="0" dirty="0"/>
          </a:p>
        </p:txBody>
      </p:sp>
      <p:pic>
        <p:nvPicPr>
          <p:cNvPr id="33796" name="Picture 3"/>
          <p:cNvPicPr>
            <a:picLocks noChangeAspect="1" noChangeArrowheads="1"/>
          </p:cNvPicPr>
          <p:nvPr/>
        </p:nvPicPr>
        <p:blipFill>
          <a:blip r:embed="rId2" cstate="print"/>
          <a:srcRect/>
          <a:stretch>
            <a:fillRect/>
          </a:stretch>
        </p:blipFill>
        <p:spPr bwMode="auto">
          <a:xfrm>
            <a:off x="3136857" y="1363748"/>
            <a:ext cx="5665835" cy="3565440"/>
          </a:xfrm>
          <a:prstGeom prst="rect">
            <a:avLst/>
          </a:prstGeom>
          <a:noFill/>
          <a:ln w="9525">
            <a:noFill/>
            <a:miter lim="800000"/>
            <a:headEnd/>
            <a:tailEnd/>
          </a:ln>
        </p:spPr>
      </p:pic>
      <p:pic>
        <p:nvPicPr>
          <p:cNvPr id="240644" name="Picture 4"/>
          <p:cNvPicPr>
            <a:picLocks noChangeAspect="1" noChangeArrowheads="1"/>
          </p:cNvPicPr>
          <p:nvPr/>
        </p:nvPicPr>
        <p:blipFill>
          <a:blip r:embed="rId3" cstate="print"/>
          <a:srcRect/>
          <a:stretch>
            <a:fillRect/>
          </a:stretch>
        </p:blipFill>
        <p:spPr bwMode="auto">
          <a:xfrm>
            <a:off x="2928930" y="1321466"/>
            <a:ext cx="5768987" cy="403634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40644"/>
                                        </p:tgtEl>
                                        <p:attrNameLst>
                                          <p:attrName>style.visibility</p:attrName>
                                        </p:attrNameLst>
                                      </p:cBhvr>
                                      <p:to>
                                        <p:strVal val="visible"/>
                                      </p:to>
                                    </p:set>
                                    <p:anim calcmode="lin" valueType="num">
                                      <p:cBhvr additive="base">
                                        <p:cTn id="15" dur="500" fill="hold"/>
                                        <p:tgtEl>
                                          <p:spTgt spid="240644"/>
                                        </p:tgtEl>
                                        <p:attrNameLst>
                                          <p:attrName>ppt_x</p:attrName>
                                        </p:attrNameLst>
                                      </p:cBhvr>
                                      <p:tavLst>
                                        <p:tav tm="0">
                                          <p:val>
                                            <p:strVal val="#ppt_x"/>
                                          </p:val>
                                        </p:tav>
                                        <p:tav tm="100000">
                                          <p:val>
                                            <p:strVal val="#ppt_x"/>
                                          </p:val>
                                        </p:tav>
                                      </p:tavLst>
                                    </p:anim>
                                    <p:anim calcmode="lin" valueType="num">
                                      <p:cBhvr additive="base">
                                        <p:cTn id="16" dur="500" fill="hold"/>
                                        <p:tgtEl>
                                          <p:spTgt spid="2406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zh-CN" altLang="en-US" dirty="0">
                <a:solidFill>
                  <a:schemeClr val="tx1"/>
                </a:solidFill>
              </a:rPr>
              <a:t>应用</a:t>
            </a:r>
            <a:r>
              <a:rPr lang="zh-CN" altLang="en-US" dirty="0" smtClean="0">
                <a:solidFill>
                  <a:schemeClr val="tx1"/>
                </a:solidFill>
              </a:rPr>
              <a:t>开发过程</a:t>
            </a:r>
          </a:p>
        </p:txBody>
      </p:sp>
    </p:spTree>
    <p:extLst>
      <p:ext uri="{BB962C8B-B14F-4D97-AF65-F5344CB8AC3E}">
        <p14:creationId xmlns:p14="http://schemas.microsoft.com/office/powerpoint/2010/main" val="22022238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应用部署</a:t>
            </a:r>
          </a:p>
        </p:txBody>
      </p:sp>
      <p:sp>
        <p:nvSpPr>
          <p:cNvPr id="8" name="内容占位符 7"/>
          <p:cNvSpPr>
            <a:spLocks noGrp="1"/>
          </p:cNvSpPr>
          <p:nvPr>
            <p:ph idx="1"/>
          </p:nvPr>
        </p:nvSpPr>
        <p:spPr>
          <a:xfrm>
            <a:off x="0" y="1219200"/>
            <a:ext cx="2590800" cy="5029200"/>
          </a:xfrm>
        </p:spPr>
        <p:txBody>
          <a:bodyPr/>
          <a:lstStyle/>
          <a:p>
            <a:r>
              <a:rPr lang="zh-CN" altLang="en-US" dirty="0" smtClean="0"/>
              <a:t>应用部署</a:t>
            </a:r>
          </a:p>
          <a:p>
            <a:pPr lvl="1"/>
            <a:r>
              <a:rPr lang="zh-CN" altLang="en-US" dirty="0" smtClean="0"/>
              <a:t>集群部署</a:t>
            </a:r>
          </a:p>
          <a:p>
            <a:pPr lvl="1"/>
            <a:r>
              <a:rPr lang="zh-CN" altLang="en-US" dirty="0" smtClean="0"/>
              <a:t>增量部署</a:t>
            </a:r>
          </a:p>
          <a:p>
            <a:pPr lvl="1"/>
            <a:r>
              <a:rPr lang="zh-CN" altLang="en-US" dirty="0" smtClean="0"/>
              <a:t>离线部署</a:t>
            </a:r>
          </a:p>
          <a:p>
            <a:pPr lvl="1"/>
            <a:r>
              <a:rPr lang="zh-CN" altLang="en-US" dirty="0" smtClean="0"/>
              <a:t>动态热更新</a:t>
            </a:r>
          </a:p>
          <a:p>
            <a:endParaRPr lang="zh-CN" altLang="en-US" dirty="0"/>
          </a:p>
        </p:txBody>
      </p:sp>
      <p:pic>
        <p:nvPicPr>
          <p:cNvPr id="187393" name="Picture 1"/>
          <p:cNvPicPr>
            <a:picLocks noChangeAspect="1" noChangeArrowheads="1"/>
          </p:cNvPicPr>
          <p:nvPr/>
        </p:nvPicPr>
        <p:blipFill>
          <a:blip r:embed="rId2" cstate="print"/>
          <a:srcRect/>
          <a:stretch>
            <a:fillRect/>
          </a:stretch>
        </p:blipFill>
        <p:spPr bwMode="auto">
          <a:xfrm>
            <a:off x="2500298" y="957044"/>
            <a:ext cx="6429420" cy="1024156"/>
          </a:xfrm>
          <a:prstGeom prst="rect">
            <a:avLst/>
          </a:prstGeom>
          <a:noFill/>
          <a:ln w="9525">
            <a:noFill/>
            <a:miter lim="800000"/>
            <a:headEnd/>
            <a:tailEnd/>
          </a:ln>
          <a:effectLst/>
        </p:spPr>
      </p:pic>
      <p:pic>
        <p:nvPicPr>
          <p:cNvPr id="187394" name="Picture 2"/>
          <p:cNvPicPr>
            <a:picLocks noChangeAspect="1" noChangeArrowheads="1"/>
          </p:cNvPicPr>
          <p:nvPr/>
        </p:nvPicPr>
        <p:blipFill>
          <a:blip r:embed="rId3" cstate="print"/>
          <a:srcRect/>
          <a:stretch>
            <a:fillRect/>
          </a:stretch>
        </p:blipFill>
        <p:spPr bwMode="auto">
          <a:xfrm>
            <a:off x="2500299" y="2047877"/>
            <a:ext cx="6429420" cy="1076323"/>
          </a:xfrm>
          <a:prstGeom prst="rect">
            <a:avLst/>
          </a:prstGeom>
          <a:noFill/>
          <a:ln w="9525">
            <a:noFill/>
            <a:miter lim="800000"/>
            <a:headEnd/>
            <a:tailEnd/>
          </a:ln>
          <a:effectLst/>
        </p:spPr>
      </p:pic>
      <p:pic>
        <p:nvPicPr>
          <p:cNvPr id="187395" name="Picture 3"/>
          <p:cNvPicPr>
            <a:picLocks noChangeAspect="1" noChangeArrowheads="1"/>
          </p:cNvPicPr>
          <p:nvPr/>
        </p:nvPicPr>
        <p:blipFill>
          <a:blip r:embed="rId4" cstate="print"/>
          <a:srcRect/>
          <a:stretch>
            <a:fillRect/>
          </a:stretch>
        </p:blipFill>
        <p:spPr bwMode="auto">
          <a:xfrm>
            <a:off x="2571736" y="3281476"/>
            <a:ext cx="6357982" cy="1671524"/>
          </a:xfrm>
          <a:prstGeom prst="rect">
            <a:avLst/>
          </a:prstGeom>
          <a:noFill/>
          <a:ln w="9525">
            <a:noFill/>
            <a:miter lim="800000"/>
            <a:headEnd/>
            <a:tailEnd/>
          </a:ln>
          <a:effectLst/>
        </p:spPr>
      </p:pic>
      <p:pic>
        <p:nvPicPr>
          <p:cNvPr id="187396" name="Picture 4"/>
          <p:cNvPicPr>
            <a:picLocks noChangeAspect="1" noChangeArrowheads="1"/>
          </p:cNvPicPr>
          <p:nvPr/>
        </p:nvPicPr>
        <p:blipFill>
          <a:blip r:embed="rId5" cstate="print"/>
          <a:srcRect/>
          <a:stretch>
            <a:fillRect/>
          </a:stretch>
        </p:blipFill>
        <p:spPr bwMode="auto">
          <a:xfrm>
            <a:off x="2571736" y="4982239"/>
            <a:ext cx="6357982" cy="179956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软件运行监控：提高软件的可靠性</a:t>
            </a:r>
          </a:p>
        </p:txBody>
      </p:sp>
      <p:pic>
        <p:nvPicPr>
          <p:cNvPr id="32771" name="Picture 2"/>
          <p:cNvPicPr>
            <a:picLocks noChangeAspect="1" noChangeArrowheads="1"/>
          </p:cNvPicPr>
          <p:nvPr/>
        </p:nvPicPr>
        <p:blipFill>
          <a:blip r:embed="rId2" cstate="print"/>
          <a:srcRect/>
          <a:stretch>
            <a:fillRect/>
          </a:stretch>
        </p:blipFill>
        <p:spPr bwMode="auto">
          <a:xfrm>
            <a:off x="1857379" y="1428752"/>
            <a:ext cx="6810375" cy="1500188"/>
          </a:xfrm>
          <a:prstGeom prst="rect">
            <a:avLst/>
          </a:prstGeom>
          <a:noFill/>
          <a:ln w="9525">
            <a:noFill/>
            <a:miter lim="800000"/>
            <a:headEnd/>
            <a:tailEnd/>
          </a:ln>
        </p:spPr>
      </p:pic>
      <p:pic>
        <p:nvPicPr>
          <p:cNvPr id="32772" name="Picture 3"/>
          <p:cNvPicPr>
            <a:picLocks noChangeAspect="1" noChangeArrowheads="1"/>
          </p:cNvPicPr>
          <p:nvPr/>
        </p:nvPicPr>
        <p:blipFill>
          <a:blip r:embed="rId3" cstate="print"/>
          <a:srcRect/>
          <a:stretch>
            <a:fillRect/>
          </a:stretch>
        </p:blipFill>
        <p:spPr bwMode="auto">
          <a:xfrm>
            <a:off x="1857375" y="3286125"/>
            <a:ext cx="6858000" cy="2330452"/>
          </a:xfrm>
          <a:prstGeom prst="rect">
            <a:avLst/>
          </a:prstGeom>
          <a:noFill/>
          <a:ln w="9525">
            <a:noFill/>
            <a:miter lim="800000"/>
            <a:headEnd/>
            <a:tailEnd/>
          </a:ln>
        </p:spPr>
      </p:pic>
      <p:pic>
        <p:nvPicPr>
          <p:cNvPr id="32773" name="Picture 4"/>
          <p:cNvPicPr>
            <a:picLocks noChangeAspect="1" noChangeArrowheads="1"/>
          </p:cNvPicPr>
          <p:nvPr/>
        </p:nvPicPr>
        <p:blipFill>
          <a:blip r:embed="rId4" cstate="print"/>
          <a:srcRect/>
          <a:stretch>
            <a:fillRect/>
          </a:stretch>
        </p:blipFill>
        <p:spPr bwMode="auto">
          <a:xfrm>
            <a:off x="285754" y="1214440"/>
            <a:ext cx="1419225" cy="44577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defRPr/>
            </a:pPr>
            <a:r>
              <a:rPr lang="zh-CN" altLang="en-US" dirty="0" smtClean="0"/>
              <a:t>软件运行监控：提高软件的可靠性</a:t>
            </a:r>
          </a:p>
        </p:txBody>
      </p:sp>
      <p:pic>
        <p:nvPicPr>
          <p:cNvPr id="168962" name="Picture 2"/>
          <p:cNvPicPr>
            <a:picLocks noChangeAspect="1" noChangeArrowheads="1"/>
          </p:cNvPicPr>
          <p:nvPr/>
        </p:nvPicPr>
        <p:blipFill>
          <a:blip r:embed="rId2" cstate="print"/>
          <a:srcRect/>
          <a:stretch>
            <a:fillRect/>
          </a:stretch>
        </p:blipFill>
        <p:spPr bwMode="auto">
          <a:xfrm>
            <a:off x="683568" y="1052736"/>
            <a:ext cx="7269773" cy="4767064"/>
          </a:xfrm>
          <a:prstGeom prst="rect">
            <a:avLst/>
          </a:prstGeom>
          <a:noFill/>
          <a:ln w="9525">
            <a:noFill/>
            <a:miter lim="800000"/>
            <a:headEnd/>
            <a:tailEnd/>
          </a:ln>
        </p:spPr>
      </p:pic>
      <p:pic>
        <p:nvPicPr>
          <p:cNvPr id="168963" name="Picture 3"/>
          <p:cNvPicPr>
            <a:picLocks noChangeAspect="1" noChangeArrowheads="1"/>
          </p:cNvPicPr>
          <p:nvPr/>
        </p:nvPicPr>
        <p:blipFill>
          <a:blip r:embed="rId3" cstate="print"/>
          <a:srcRect/>
          <a:stretch>
            <a:fillRect/>
          </a:stretch>
        </p:blipFill>
        <p:spPr bwMode="auto">
          <a:xfrm>
            <a:off x="827584" y="1196752"/>
            <a:ext cx="7247605" cy="4752528"/>
          </a:xfrm>
          <a:prstGeom prst="rect">
            <a:avLst/>
          </a:prstGeom>
          <a:noFill/>
          <a:ln w="9525">
            <a:noFill/>
            <a:miter lim="800000"/>
            <a:headEnd/>
            <a:tailEnd/>
          </a:ln>
        </p:spPr>
      </p:pic>
      <p:pic>
        <p:nvPicPr>
          <p:cNvPr id="168964" name="Picture 4"/>
          <p:cNvPicPr>
            <a:picLocks noChangeAspect="1" noChangeArrowheads="1"/>
          </p:cNvPicPr>
          <p:nvPr/>
        </p:nvPicPr>
        <p:blipFill>
          <a:blip r:embed="rId4" cstate="print"/>
          <a:srcRect/>
          <a:stretch>
            <a:fillRect/>
          </a:stretch>
        </p:blipFill>
        <p:spPr bwMode="auto">
          <a:xfrm>
            <a:off x="1043608" y="1628800"/>
            <a:ext cx="7128792" cy="467461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963"/>
                                        </p:tgtEl>
                                        <p:attrNameLst>
                                          <p:attrName>style.visibility</p:attrName>
                                        </p:attrNameLst>
                                      </p:cBhvr>
                                      <p:to>
                                        <p:strVal val="visible"/>
                                      </p:to>
                                    </p:set>
                                    <p:anim calcmode="lin" valueType="num">
                                      <p:cBhvr additive="base">
                                        <p:cTn id="7" dur="500" fill="hold"/>
                                        <p:tgtEl>
                                          <p:spTgt spid="168963"/>
                                        </p:tgtEl>
                                        <p:attrNameLst>
                                          <p:attrName>ppt_x</p:attrName>
                                        </p:attrNameLst>
                                      </p:cBhvr>
                                      <p:tavLst>
                                        <p:tav tm="0">
                                          <p:val>
                                            <p:strVal val="#ppt_x"/>
                                          </p:val>
                                        </p:tav>
                                        <p:tav tm="100000">
                                          <p:val>
                                            <p:strVal val="#ppt_x"/>
                                          </p:val>
                                        </p:tav>
                                      </p:tavLst>
                                    </p:anim>
                                    <p:anim calcmode="lin" valueType="num">
                                      <p:cBhvr additive="base">
                                        <p:cTn id="8" dur="500" fill="hold"/>
                                        <p:tgtEl>
                                          <p:spTgt spid="1689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8964"/>
                                        </p:tgtEl>
                                        <p:attrNameLst>
                                          <p:attrName>style.visibility</p:attrName>
                                        </p:attrNameLst>
                                      </p:cBhvr>
                                      <p:to>
                                        <p:strVal val="visible"/>
                                      </p:to>
                                    </p:set>
                                    <p:anim calcmode="lin" valueType="num">
                                      <p:cBhvr additive="base">
                                        <p:cTn id="13" dur="500" fill="hold"/>
                                        <p:tgtEl>
                                          <p:spTgt spid="168964"/>
                                        </p:tgtEl>
                                        <p:attrNameLst>
                                          <p:attrName>ppt_x</p:attrName>
                                        </p:attrNameLst>
                                      </p:cBhvr>
                                      <p:tavLst>
                                        <p:tav tm="0">
                                          <p:val>
                                            <p:strVal val="#ppt_x"/>
                                          </p:val>
                                        </p:tav>
                                        <p:tav tm="100000">
                                          <p:val>
                                            <p:strVal val="#ppt_x"/>
                                          </p:val>
                                        </p:tav>
                                      </p:tavLst>
                                    </p:anim>
                                    <p:anim calcmode="lin" valueType="num">
                                      <p:cBhvr additive="base">
                                        <p:cTn id="14" dur="500" fill="hold"/>
                                        <p:tgtEl>
                                          <p:spTgt spid="1689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zh-CN" altLang="en-US" dirty="0" smtClean="0">
                <a:solidFill>
                  <a:schemeClr val="tx1"/>
                </a:solidFill>
              </a:rPr>
              <a:t>运维管控</a:t>
            </a:r>
          </a:p>
        </p:txBody>
      </p:sp>
    </p:spTree>
    <p:extLst>
      <p:ext uri="{BB962C8B-B14F-4D97-AF65-F5344CB8AC3E}">
        <p14:creationId xmlns:p14="http://schemas.microsoft.com/office/powerpoint/2010/main" val="1846829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419601" y="2362200"/>
            <a:ext cx="4473574" cy="1143000"/>
          </a:xfrm>
          <a:prstGeom prst="rect">
            <a:avLst/>
          </a:prstGeom>
          <a:noFill/>
          <a:ln w="9525">
            <a:noFill/>
            <a:miter lim="800000"/>
            <a:headEnd/>
            <a:tailEnd/>
          </a:ln>
          <a:effectLst/>
        </p:spPr>
        <p:txBody>
          <a:bodyPr anchor="ctr"/>
          <a:lstStyle/>
          <a:p>
            <a:r>
              <a:rPr lang="zh-CN" altLang="en-US" sz="2800" dirty="0" smtClean="0">
                <a:solidFill>
                  <a:srgbClr val="C00000"/>
                </a:solidFill>
                <a:latin typeface="微软雅黑" pitchFamily="34" charset="-122"/>
                <a:ea typeface="微软雅黑" pitchFamily="34" charset="-122"/>
                <a:cs typeface="宋体" pitchFamily="2" charset="-122"/>
              </a:rPr>
              <a:t>业务组件</a:t>
            </a:r>
            <a:endParaRPr lang="zh-CN" altLang="en-US" sz="28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6365968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668336" y="2209800"/>
            <a:ext cx="5638800" cy="4352003"/>
            <a:chOff x="2133600" y="2209800"/>
            <a:chExt cx="5638800" cy="4352003"/>
          </a:xfrm>
        </p:grpSpPr>
        <p:pic>
          <p:nvPicPr>
            <p:cNvPr id="97286" name="Picture 6"/>
            <p:cNvPicPr>
              <a:picLocks noChangeAspect="1" noChangeArrowheads="1"/>
            </p:cNvPicPr>
            <p:nvPr/>
          </p:nvPicPr>
          <p:blipFill>
            <a:blip r:embed="rId2"/>
            <a:srcRect/>
            <a:stretch>
              <a:fillRect/>
            </a:stretch>
          </p:blipFill>
          <p:spPr bwMode="auto">
            <a:xfrm>
              <a:off x="2133600" y="2514600"/>
              <a:ext cx="5638800" cy="4047203"/>
            </a:xfrm>
            <a:prstGeom prst="rect">
              <a:avLst/>
            </a:prstGeom>
            <a:noFill/>
            <a:ln w="9525">
              <a:noFill/>
              <a:miter lim="800000"/>
              <a:headEnd/>
              <a:tailEnd/>
            </a:ln>
            <a:effectLst/>
          </p:spPr>
        </p:pic>
        <p:sp>
          <p:nvSpPr>
            <p:cNvPr id="15" name="单圆角矩形 14"/>
            <p:cNvSpPr/>
            <p:nvPr/>
          </p:nvSpPr>
          <p:spPr bwMode="auto">
            <a:xfrm>
              <a:off x="2133600" y="2209800"/>
              <a:ext cx="1219200" cy="304800"/>
            </a:xfrm>
            <a:prstGeom prst="snipRound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b="1" baseline="-25000" dirty="0" smtClean="0">
                  <a:solidFill>
                    <a:schemeClr val="bg1"/>
                  </a:solidFill>
                  <a:latin typeface="微软雅黑" pitchFamily="34" charset="-122"/>
                  <a:ea typeface="微软雅黑" pitchFamily="34" charset="-122"/>
                </a:rPr>
                <a:t>管理界面</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25000" dirty="0" smtClean="0">
                <a:ln>
                  <a:noFill/>
                </a:ln>
                <a:solidFill>
                  <a:schemeClr val="bg1"/>
                </a:solidFill>
                <a:effectLst/>
                <a:latin typeface="微软雅黑" pitchFamily="34" charset="-122"/>
                <a:ea typeface="微软雅黑" pitchFamily="34" charset="-122"/>
              </a:endParaRPr>
            </a:p>
          </p:txBody>
        </p:sp>
      </p:grpSp>
      <p:sp>
        <p:nvSpPr>
          <p:cNvPr id="2" name="标题 1"/>
          <p:cNvSpPr>
            <a:spLocks noGrp="1"/>
          </p:cNvSpPr>
          <p:nvPr>
            <p:ph type="title"/>
          </p:nvPr>
        </p:nvSpPr>
        <p:spPr>
          <a:xfrm>
            <a:off x="76200" y="352427"/>
            <a:ext cx="8839199" cy="561975"/>
          </a:xfrm>
        </p:spPr>
        <p:txBody>
          <a:bodyPr/>
          <a:lstStyle/>
          <a:p>
            <a:r>
              <a:rPr lang="en-US" altLang="zh-CN" dirty="0" err="1" smtClean="0"/>
              <a:t>ABFrame</a:t>
            </a:r>
            <a:endParaRPr lang="zh-CN" altLang="en-US" dirty="0"/>
          </a:p>
        </p:txBody>
      </p:sp>
      <p:sp>
        <p:nvSpPr>
          <p:cNvPr id="3" name="内容占位符 2"/>
          <p:cNvSpPr>
            <a:spLocks noGrp="1"/>
          </p:cNvSpPr>
          <p:nvPr>
            <p:ph idx="1"/>
          </p:nvPr>
        </p:nvSpPr>
        <p:spPr>
          <a:xfrm>
            <a:off x="543718" y="1125538"/>
            <a:ext cx="8143082" cy="931862"/>
          </a:xfrm>
          <a:ln>
            <a:solidFill>
              <a:srgbClr val="C00000"/>
            </a:solidFill>
          </a:ln>
        </p:spPr>
        <p:style>
          <a:lnRef idx="2">
            <a:schemeClr val="accent2"/>
          </a:lnRef>
          <a:fillRef idx="1">
            <a:schemeClr val="lt1"/>
          </a:fillRef>
          <a:effectRef idx="0">
            <a:schemeClr val="accent2"/>
          </a:effectRef>
          <a:fontRef idx="minor">
            <a:schemeClr val="dk1"/>
          </a:fontRef>
        </p:style>
        <p:txBody>
          <a:bodyPr/>
          <a:lstStyle/>
          <a:p>
            <a:pPr marL="0">
              <a:buNone/>
            </a:pPr>
            <a:r>
              <a:rPr lang="en-US" altLang="zh-CN" sz="2000" dirty="0" smtClean="0"/>
              <a:t>       </a:t>
            </a:r>
            <a:r>
              <a:rPr lang="zh-CN" altLang="en-US" sz="2000" dirty="0" smtClean="0"/>
              <a:t>基于普元</a:t>
            </a:r>
            <a:r>
              <a:rPr lang="en-US" altLang="zh-CN" sz="2000" dirty="0" smtClean="0"/>
              <a:t>EOS</a:t>
            </a:r>
            <a:r>
              <a:rPr lang="zh-CN" altLang="en-US" sz="2000" dirty="0" smtClean="0"/>
              <a:t>产品实现的</a:t>
            </a:r>
            <a:r>
              <a:rPr lang="en-US" altLang="zh-CN" sz="2000" dirty="0" err="1" smtClean="0"/>
              <a:t>ABFrame</a:t>
            </a:r>
            <a:r>
              <a:rPr lang="zh-CN" altLang="en-US" sz="2000" dirty="0" smtClean="0"/>
              <a:t>开源框架，提供了统一的组织机构及权限管理框架，支持对多个应用系统的组织机构、用户和权限的统一管理</a:t>
            </a:r>
            <a:endParaRPr lang="zh-CN" altLang="en-US" sz="2000"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47</a:t>
            </a:fld>
            <a:endParaRPr lang="en-US" altLang="zh-CN"/>
          </a:p>
        </p:txBody>
      </p:sp>
      <p:grpSp>
        <p:nvGrpSpPr>
          <p:cNvPr id="8" name="组合 7"/>
          <p:cNvGrpSpPr/>
          <p:nvPr/>
        </p:nvGrpSpPr>
        <p:grpSpPr>
          <a:xfrm>
            <a:off x="555593" y="2209800"/>
            <a:ext cx="4238625" cy="4381500"/>
            <a:chOff x="381000" y="2057400"/>
            <a:chExt cx="4238625" cy="4381500"/>
          </a:xfrm>
        </p:grpSpPr>
        <p:pic>
          <p:nvPicPr>
            <p:cNvPr id="97282" name="Picture 2"/>
            <p:cNvPicPr>
              <a:picLocks noChangeAspect="1" noChangeArrowheads="1"/>
            </p:cNvPicPr>
            <p:nvPr/>
          </p:nvPicPr>
          <p:blipFill>
            <a:blip r:embed="rId3"/>
            <a:srcRect/>
            <a:stretch>
              <a:fillRect/>
            </a:stretch>
          </p:blipFill>
          <p:spPr bwMode="auto">
            <a:xfrm>
              <a:off x="381000" y="2362200"/>
              <a:ext cx="4238625" cy="4076700"/>
            </a:xfrm>
            <a:prstGeom prst="rect">
              <a:avLst/>
            </a:prstGeom>
            <a:noFill/>
            <a:ln w="9525">
              <a:solidFill>
                <a:schemeClr val="tx1"/>
              </a:solidFill>
              <a:miter lim="800000"/>
              <a:headEnd/>
              <a:tailEnd/>
            </a:ln>
            <a:effectLst/>
          </p:spPr>
        </p:pic>
        <p:sp>
          <p:nvSpPr>
            <p:cNvPr id="7" name="单圆角矩形 6"/>
            <p:cNvSpPr/>
            <p:nvPr/>
          </p:nvSpPr>
          <p:spPr bwMode="auto">
            <a:xfrm>
              <a:off x="381000" y="2057400"/>
              <a:ext cx="1219200" cy="304800"/>
            </a:xfrm>
            <a:prstGeom prst="snipRound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1" baseline="-25000" dirty="0" smtClean="0">
                  <a:solidFill>
                    <a:schemeClr val="bg1"/>
                  </a:solidFill>
                  <a:latin typeface="微软雅黑" pitchFamily="34" charset="-122"/>
                  <a:ea typeface="微软雅黑" pitchFamily="34" charset="-122"/>
                </a:rPr>
                <a:t>组织机构模型</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dirty="0" smtClean="0">
                <a:ln>
                  <a:noFill/>
                </a:ln>
                <a:solidFill>
                  <a:schemeClr val="bg1"/>
                </a:solidFill>
                <a:effectLst/>
                <a:latin typeface="微软雅黑" pitchFamily="34" charset="-122"/>
                <a:ea typeface="微软雅黑" pitchFamily="34" charset="-122"/>
              </a:endParaRPr>
            </a:p>
          </p:txBody>
        </p:sp>
      </p:grpSp>
      <p:grpSp>
        <p:nvGrpSpPr>
          <p:cNvPr id="14" name="组合 13"/>
          <p:cNvGrpSpPr/>
          <p:nvPr/>
        </p:nvGrpSpPr>
        <p:grpSpPr>
          <a:xfrm>
            <a:off x="543718" y="2209800"/>
            <a:ext cx="7927150" cy="3971925"/>
            <a:chOff x="369125" y="2667000"/>
            <a:chExt cx="7927150" cy="3971925"/>
          </a:xfrm>
        </p:grpSpPr>
        <p:pic>
          <p:nvPicPr>
            <p:cNvPr id="97284" name="Picture 4"/>
            <p:cNvPicPr>
              <a:picLocks noChangeAspect="1" noChangeArrowheads="1"/>
            </p:cNvPicPr>
            <p:nvPr/>
          </p:nvPicPr>
          <p:blipFill>
            <a:blip r:embed="rId4"/>
            <a:srcRect/>
            <a:stretch>
              <a:fillRect/>
            </a:stretch>
          </p:blipFill>
          <p:spPr bwMode="auto">
            <a:xfrm>
              <a:off x="381000" y="2971800"/>
              <a:ext cx="7915275" cy="3667125"/>
            </a:xfrm>
            <a:prstGeom prst="rect">
              <a:avLst/>
            </a:prstGeom>
            <a:noFill/>
            <a:ln w="9525">
              <a:solidFill>
                <a:schemeClr val="tx1"/>
              </a:solidFill>
              <a:miter lim="800000"/>
              <a:headEnd/>
              <a:tailEnd/>
            </a:ln>
            <a:effectLst/>
          </p:spPr>
        </p:pic>
        <p:sp>
          <p:nvSpPr>
            <p:cNvPr id="11" name="单圆角矩形 10"/>
            <p:cNvSpPr/>
            <p:nvPr/>
          </p:nvSpPr>
          <p:spPr bwMode="auto">
            <a:xfrm>
              <a:off x="369125" y="2667000"/>
              <a:ext cx="1219200" cy="304800"/>
            </a:xfrm>
            <a:prstGeom prst="snipRoundRect">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1600" b="1" baseline="-25000" dirty="0" smtClean="0">
                  <a:solidFill>
                    <a:schemeClr val="bg1"/>
                  </a:solidFill>
                  <a:latin typeface="微软雅黑" pitchFamily="34" charset="-122"/>
                  <a:ea typeface="微软雅黑" pitchFamily="34" charset="-122"/>
                </a:rPr>
                <a:t>权限与组织模型</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25000" dirty="0" smtClean="0">
                <a:ln>
                  <a:noFill/>
                </a:ln>
                <a:solidFill>
                  <a:schemeClr val="bg1"/>
                </a:solidFill>
                <a:effectLst/>
                <a:latin typeface="微软雅黑" pitchFamily="34" charset="-122"/>
                <a:ea typeface="微软雅黑" pitchFamily="34" charset="-122"/>
              </a:endParaRPr>
            </a:p>
          </p:txBody>
        </p:sp>
      </p:grpSp>
    </p:spTree>
    <p:extLst>
      <p:ext uri="{BB962C8B-B14F-4D97-AF65-F5344CB8AC3E}">
        <p14:creationId xmlns:p14="http://schemas.microsoft.com/office/powerpoint/2010/main" val="305844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en-US" altLang="zh-CN" dirty="0" err="1" smtClean="0">
                <a:solidFill>
                  <a:schemeClr val="tx1"/>
                </a:solidFill>
              </a:rPr>
              <a:t>ABFrame</a:t>
            </a:r>
            <a:endParaRPr lang="zh-CN" altLang="en-US" dirty="0" smtClean="0">
              <a:solidFill>
                <a:schemeClr val="tx1"/>
              </a:solidFill>
            </a:endParaRPr>
          </a:p>
        </p:txBody>
      </p:sp>
    </p:spTree>
    <p:extLst>
      <p:ext uri="{BB962C8B-B14F-4D97-AF65-F5344CB8AC3E}">
        <p14:creationId xmlns:p14="http://schemas.microsoft.com/office/powerpoint/2010/main" val="27459322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p:txBody>
          <a:bodyPr/>
          <a:lstStyle/>
          <a:p>
            <a:pPr>
              <a:defRPr/>
            </a:pPr>
            <a:r>
              <a:rPr lang="zh-CN" altLang="en-US" sz="3200" dirty="0" smtClean="0">
                <a:effectLst>
                  <a:outerShdw blurRad="38100" dist="38100" dir="2700000" algn="tl">
                    <a:srgbClr val="C0C0C0"/>
                  </a:outerShdw>
                </a:effectLst>
                <a:ea typeface="华文细黑" pitchFamily="2" charset="-122"/>
              </a:rPr>
              <a:t>录入复核模型</a:t>
            </a:r>
            <a:endParaRPr lang="zh-CN" altLang="en-US" sz="3200" dirty="0" smtClean="0">
              <a:ea typeface="宋体" pitchFamily="2" charset="-122"/>
            </a:endParaRPr>
          </a:p>
        </p:txBody>
      </p:sp>
      <p:sp>
        <p:nvSpPr>
          <p:cNvPr id="30724" name="AutoShape 2"/>
          <p:cNvSpPr>
            <a:spLocks noChangeArrowheads="1"/>
          </p:cNvSpPr>
          <p:nvPr/>
        </p:nvSpPr>
        <p:spPr bwMode="auto">
          <a:xfrm>
            <a:off x="5032397" y="2546841"/>
            <a:ext cx="3477795" cy="2090794"/>
          </a:xfrm>
          <a:prstGeom prst="roundRect">
            <a:avLst>
              <a:gd name="adj" fmla="val 725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sz="2000">
              <a:solidFill>
                <a:srgbClr val="FFFFFF"/>
              </a:solidFill>
              <a:latin typeface="+mn-ea"/>
            </a:endParaRPr>
          </a:p>
        </p:txBody>
      </p:sp>
      <p:sp>
        <p:nvSpPr>
          <p:cNvPr id="30725" name="AutoShape 3"/>
          <p:cNvSpPr>
            <a:spLocks noChangeArrowheads="1"/>
          </p:cNvSpPr>
          <p:nvPr/>
        </p:nvSpPr>
        <p:spPr bwMode="auto">
          <a:xfrm>
            <a:off x="5032397" y="990600"/>
            <a:ext cx="3477795" cy="1482955"/>
          </a:xfrm>
          <a:prstGeom prst="roundRect">
            <a:avLst>
              <a:gd name="adj" fmla="val 725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080808"/>
              </a:solidFill>
              <a:ea typeface="MS PGothic" pitchFamily="34" charset="-128"/>
            </a:endParaRPr>
          </a:p>
        </p:txBody>
      </p:sp>
      <p:sp>
        <p:nvSpPr>
          <p:cNvPr id="30726" name="AutoShape 4"/>
          <p:cNvSpPr>
            <a:spLocks noChangeArrowheads="1"/>
          </p:cNvSpPr>
          <p:nvPr/>
        </p:nvSpPr>
        <p:spPr bwMode="auto">
          <a:xfrm>
            <a:off x="549995" y="1117773"/>
            <a:ext cx="3842924" cy="3519862"/>
          </a:xfrm>
          <a:prstGeom prst="roundRect">
            <a:avLst>
              <a:gd name="adj" fmla="val 725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080808"/>
              </a:solidFill>
              <a:ea typeface="MS PGothic" pitchFamily="34" charset="-128"/>
            </a:endParaRPr>
          </a:p>
        </p:txBody>
      </p:sp>
      <p:sp>
        <p:nvSpPr>
          <p:cNvPr id="30727" name="AutoShape 5"/>
          <p:cNvSpPr>
            <a:spLocks noChangeArrowheads="1"/>
          </p:cNvSpPr>
          <p:nvPr/>
        </p:nvSpPr>
        <p:spPr bwMode="auto">
          <a:xfrm>
            <a:off x="549995" y="4697987"/>
            <a:ext cx="3752146" cy="1103594"/>
          </a:xfrm>
          <a:prstGeom prst="roundRect">
            <a:avLst>
              <a:gd name="adj" fmla="val 7449"/>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176213" indent="-176213">
              <a:buSzPct val="80000"/>
              <a:defRPr/>
            </a:pPr>
            <a:endParaRPr lang="ja-JP" altLang="en-US" sz="2000">
              <a:solidFill>
                <a:srgbClr val="FFFFFF"/>
              </a:solidFill>
              <a:ea typeface="MS PGothic" pitchFamily="34" charset="-128"/>
            </a:endParaRPr>
          </a:p>
        </p:txBody>
      </p:sp>
      <p:sp>
        <p:nvSpPr>
          <p:cNvPr id="30728" name="AutoShape 6"/>
          <p:cNvSpPr>
            <a:spLocks noChangeArrowheads="1"/>
          </p:cNvSpPr>
          <p:nvPr/>
        </p:nvSpPr>
        <p:spPr bwMode="auto">
          <a:xfrm>
            <a:off x="1052299" y="1238478"/>
            <a:ext cx="936019" cy="32137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24585" name="Text Box 7"/>
          <p:cNvSpPr txBox="1">
            <a:spLocks noChangeArrowheads="1"/>
          </p:cNvSpPr>
          <p:nvPr/>
        </p:nvSpPr>
        <p:spPr bwMode="auto">
          <a:xfrm>
            <a:off x="1034143" y="1339784"/>
            <a:ext cx="907777"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a:t>
            </a:r>
            <a:r>
              <a:rPr lang="ja-JP" altLang="en-US" sz="1400" b="1">
                <a:solidFill>
                  <a:srgbClr val="000066"/>
                </a:solidFill>
                <a:latin typeface="Tahoma" pitchFamily="34" charset="0"/>
                <a:ea typeface="MS PGothic" pitchFamily="34" charset="-128"/>
              </a:rPr>
              <a:t> </a:t>
            </a:r>
            <a:r>
              <a:rPr lang="en-US" altLang="ja-JP" sz="1400" b="1">
                <a:solidFill>
                  <a:srgbClr val="000066"/>
                </a:solidFill>
                <a:latin typeface="Tahoma" pitchFamily="34" charset="0"/>
                <a:ea typeface="MS PGothic" pitchFamily="34" charset="-128"/>
              </a:rPr>
              <a:t>A</a:t>
            </a:r>
          </a:p>
        </p:txBody>
      </p:sp>
      <p:sp>
        <p:nvSpPr>
          <p:cNvPr id="30730" name="Rectangle 8"/>
          <p:cNvSpPr>
            <a:spLocks noChangeArrowheads="1"/>
          </p:cNvSpPr>
          <p:nvPr/>
        </p:nvSpPr>
        <p:spPr bwMode="auto">
          <a:xfrm>
            <a:off x="1084576" y="3337894"/>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业务逻辑</a:t>
            </a:r>
          </a:p>
        </p:txBody>
      </p:sp>
      <p:sp>
        <p:nvSpPr>
          <p:cNvPr id="30731" name="Rectangle 9"/>
          <p:cNvSpPr>
            <a:spLocks noChangeArrowheads="1"/>
          </p:cNvSpPr>
          <p:nvPr/>
        </p:nvSpPr>
        <p:spPr bwMode="auto">
          <a:xfrm>
            <a:off x="1084576" y="2986554"/>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dirty="0">
                <a:solidFill>
                  <a:schemeClr val="tx1"/>
                </a:solidFill>
                <a:latin typeface="+mn-ea"/>
              </a:rPr>
              <a:t>统一登录</a:t>
            </a:r>
          </a:p>
        </p:txBody>
      </p:sp>
      <p:sp>
        <p:nvSpPr>
          <p:cNvPr id="30732" name="Rectangle 10"/>
          <p:cNvSpPr>
            <a:spLocks noChangeArrowheads="1"/>
          </p:cNvSpPr>
          <p:nvPr/>
        </p:nvSpPr>
        <p:spPr bwMode="auto">
          <a:xfrm>
            <a:off x="1084576" y="2624437"/>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页面开发</a:t>
            </a:r>
          </a:p>
        </p:txBody>
      </p:sp>
      <p:sp>
        <p:nvSpPr>
          <p:cNvPr id="30733" name="Rectangle 12"/>
          <p:cNvSpPr>
            <a:spLocks noChangeArrowheads="1"/>
          </p:cNvSpPr>
          <p:nvPr/>
        </p:nvSpPr>
        <p:spPr bwMode="auto">
          <a:xfrm>
            <a:off x="1084576" y="3700011"/>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数据访问</a:t>
            </a:r>
          </a:p>
        </p:txBody>
      </p:sp>
      <p:sp>
        <p:nvSpPr>
          <p:cNvPr id="30734" name="Rectangle 13"/>
          <p:cNvSpPr>
            <a:spLocks noChangeArrowheads="1"/>
          </p:cNvSpPr>
          <p:nvPr/>
        </p:nvSpPr>
        <p:spPr bwMode="auto">
          <a:xfrm>
            <a:off x="1084576" y="1831211"/>
            <a:ext cx="837173" cy="631550"/>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defRPr/>
            </a:pPr>
            <a:r>
              <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rPr>
              <a:t>业务特性</a:t>
            </a:r>
          </a:p>
        </p:txBody>
      </p:sp>
      <p:sp>
        <p:nvSpPr>
          <p:cNvPr id="30735" name="AutoShape 14"/>
          <p:cNvSpPr>
            <a:spLocks noChangeArrowheads="1"/>
          </p:cNvSpPr>
          <p:nvPr/>
        </p:nvSpPr>
        <p:spPr bwMode="auto">
          <a:xfrm>
            <a:off x="2087164" y="1238478"/>
            <a:ext cx="970314" cy="32137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24592" name="Text Box 15"/>
          <p:cNvSpPr txBox="1">
            <a:spLocks noChangeArrowheads="1"/>
          </p:cNvSpPr>
          <p:nvPr/>
        </p:nvSpPr>
        <p:spPr bwMode="auto">
          <a:xfrm>
            <a:off x="2226358" y="1380737"/>
            <a:ext cx="907777"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a:t>
            </a:r>
            <a:r>
              <a:rPr lang="ja-JP" altLang="en-US" sz="1400" b="1">
                <a:solidFill>
                  <a:srgbClr val="000066"/>
                </a:solidFill>
                <a:latin typeface="Tahoma" pitchFamily="34" charset="0"/>
                <a:ea typeface="MS PGothic" pitchFamily="34" charset="-128"/>
              </a:rPr>
              <a:t> </a:t>
            </a:r>
            <a:r>
              <a:rPr lang="en-US" altLang="ja-JP" sz="1400" b="1">
                <a:solidFill>
                  <a:srgbClr val="000066"/>
                </a:solidFill>
                <a:latin typeface="Tahoma" pitchFamily="34" charset="0"/>
                <a:ea typeface="MS PGothic" pitchFamily="34" charset="-128"/>
              </a:rPr>
              <a:t>B</a:t>
            </a:r>
          </a:p>
        </p:txBody>
      </p:sp>
      <p:sp>
        <p:nvSpPr>
          <p:cNvPr id="30737" name="Rectangle 16"/>
          <p:cNvSpPr>
            <a:spLocks noChangeArrowheads="1"/>
          </p:cNvSpPr>
          <p:nvPr/>
        </p:nvSpPr>
        <p:spPr bwMode="auto">
          <a:xfrm>
            <a:off x="2153735" y="3337894"/>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业务逻辑</a:t>
            </a:r>
          </a:p>
        </p:txBody>
      </p:sp>
      <p:sp>
        <p:nvSpPr>
          <p:cNvPr id="30738" name="Rectangle 17"/>
          <p:cNvSpPr>
            <a:spLocks noChangeArrowheads="1"/>
          </p:cNvSpPr>
          <p:nvPr/>
        </p:nvSpPr>
        <p:spPr bwMode="auto">
          <a:xfrm>
            <a:off x="2153735" y="2982243"/>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统一登录</a:t>
            </a:r>
          </a:p>
        </p:txBody>
      </p:sp>
      <p:sp>
        <p:nvSpPr>
          <p:cNvPr id="30739" name="Rectangle 18"/>
          <p:cNvSpPr>
            <a:spLocks noChangeArrowheads="1"/>
          </p:cNvSpPr>
          <p:nvPr/>
        </p:nvSpPr>
        <p:spPr bwMode="auto">
          <a:xfrm>
            <a:off x="2153735" y="2624437"/>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页面开发</a:t>
            </a:r>
          </a:p>
        </p:txBody>
      </p:sp>
      <p:sp>
        <p:nvSpPr>
          <p:cNvPr id="30740" name="Rectangle 20"/>
          <p:cNvSpPr>
            <a:spLocks noChangeArrowheads="1"/>
          </p:cNvSpPr>
          <p:nvPr/>
        </p:nvSpPr>
        <p:spPr bwMode="auto">
          <a:xfrm>
            <a:off x="2153735" y="3700011"/>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数据访问</a:t>
            </a:r>
          </a:p>
        </p:txBody>
      </p:sp>
      <p:sp>
        <p:nvSpPr>
          <p:cNvPr id="30741" name="Rectangle 21"/>
          <p:cNvSpPr>
            <a:spLocks noChangeArrowheads="1"/>
          </p:cNvSpPr>
          <p:nvPr/>
        </p:nvSpPr>
        <p:spPr bwMode="auto">
          <a:xfrm>
            <a:off x="2153735" y="1831211"/>
            <a:ext cx="837173" cy="631550"/>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defRPr/>
            </a:pPr>
            <a:r>
              <a:rPr lang="zh-CN" altLang="en-US" sz="140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rPr>
              <a:t>业务特性</a:t>
            </a:r>
          </a:p>
        </p:txBody>
      </p:sp>
      <p:sp>
        <p:nvSpPr>
          <p:cNvPr id="30742" name="AutoShape 22"/>
          <p:cNvSpPr>
            <a:spLocks noChangeArrowheads="1"/>
          </p:cNvSpPr>
          <p:nvPr/>
        </p:nvSpPr>
        <p:spPr bwMode="auto">
          <a:xfrm>
            <a:off x="3170446" y="1234167"/>
            <a:ext cx="901725" cy="3213787"/>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24599" name="Text Box 23"/>
          <p:cNvSpPr txBox="1">
            <a:spLocks noChangeArrowheads="1"/>
          </p:cNvSpPr>
          <p:nvPr/>
        </p:nvSpPr>
        <p:spPr bwMode="auto">
          <a:xfrm>
            <a:off x="3232981" y="1376426"/>
            <a:ext cx="903743"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 </a:t>
            </a:r>
            <a:r>
              <a:rPr lang="en-US" altLang="ja-JP" sz="1400" b="1">
                <a:solidFill>
                  <a:srgbClr val="000066"/>
                </a:solidFill>
                <a:latin typeface="Tahoma" pitchFamily="34" charset="0"/>
                <a:ea typeface="MS PGothic" pitchFamily="34" charset="-128"/>
              </a:rPr>
              <a:t>C</a:t>
            </a:r>
          </a:p>
        </p:txBody>
      </p:sp>
      <p:sp>
        <p:nvSpPr>
          <p:cNvPr id="30744" name="Rectangle 24"/>
          <p:cNvSpPr>
            <a:spLocks noChangeArrowheads="1"/>
          </p:cNvSpPr>
          <p:nvPr/>
        </p:nvSpPr>
        <p:spPr bwMode="auto">
          <a:xfrm>
            <a:off x="3202722" y="3335738"/>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业务逻辑</a:t>
            </a:r>
          </a:p>
        </p:txBody>
      </p:sp>
      <p:sp>
        <p:nvSpPr>
          <p:cNvPr id="30745" name="Rectangle 25"/>
          <p:cNvSpPr>
            <a:spLocks noChangeArrowheads="1"/>
          </p:cNvSpPr>
          <p:nvPr/>
        </p:nvSpPr>
        <p:spPr bwMode="auto">
          <a:xfrm>
            <a:off x="3202722" y="2977932"/>
            <a:ext cx="837172" cy="278055"/>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统一登录</a:t>
            </a:r>
          </a:p>
        </p:txBody>
      </p:sp>
      <p:sp>
        <p:nvSpPr>
          <p:cNvPr id="30746" name="Rectangle 26"/>
          <p:cNvSpPr>
            <a:spLocks noChangeArrowheads="1"/>
          </p:cNvSpPr>
          <p:nvPr/>
        </p:nvSpPr>
        <p:spPr bwMode="auto">
          <a:xfrm>
            <a:off x="3202722" y="2622282"/>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页面开发</a:t>
            </a:r>
          </a:p>
        </p:txBody>
      </p:sp>
      <p:sp>
        <p:nvSpPr>
          <p:cNvPr id="30747" name="Rectangle 28"/>
          <p:cNvSpPr>
            <a:spLocks noChangeArrowheads="1"/>
          </p:cNvSpPr>
          <p:nvPr/>
        </p:nvSpPr>
        <p:spPr bwMode="auto">
          <a:xfrm>
            <a:off x="3202722" y="3700011"/>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数据访问</a:t>
            </a:r>
          </a:p>
        </p:txBody>
      </p:sp>
      <p:sp>
        <p:nvSpPr>
          <p:cNvPr id="30748" name="Rectangle 29"/>
          <p:cNvSpPr>
            <a:spLocks noChangeArrowheads="1"/>
          </p:cNvSpPr>
          <p:nvPr/>
        </p:nvSpPr>
        <p:spPr bwMode="auto">
          <a:xfrm>
            <a:off x="3202722" y="1831211"/>
            <a:ext cx="837173" cy="631550"/>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buFont typeface="Wingdings" pitchFamily="2" charset="2"/>
              <a:buNone/>
              <a:defRPr/>
            </a:pPr>
            <a:r>
              <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rPr>
              <a:t>业务特性</a:t>
            </a:r>
          </a:p>
        </p:txBody>
      </p:sp>
      <p:sp>
        <p:nvSpPr>
          <p:cNvPr id="24605" name="Rectangle 30"/>
          <p:cNvSpPr>
            <a:spLocks noChangeArrowheads="1"/>
          </p:cNvSpPr>
          <p:nvPr/>
        </p:nvSpPr>
        <p:spPr bwMode="auto">
          <a:xfrm>
            <a:off x="1124921" y="5898577"/>
            <a:ext cx="2582122" cy="502222"/>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b="1" u="sng">
                <a:solidFill>
                  <a:schemeClr val="accent2"/>
                </a:solidFill>
                <a:latin typeface="Tahoma" pitchFamily="34" charset="0"/>
                <a:ea typeface="华文楷体" pitchFamily="2" charset="-122"/>
              </a:rPr>
              <a:t>传统业务开发模式</a:t>
            </a:r>
            <a:endParaRPr lang="en-US" altLang="ja-JP" b="1" u="sng">
              <a:solidFill>
                <a:schemeClr val="accent2"/>
              </a:solidFill>
              <a:latin typeface="Tahoma" pitchFamily="34" charset="0"/>
              <a:ea typeface="华文楷体" pitchFamily="2" charset="-122"/>
            </a:endParaRPr>
          </a:p>
        </p:txBody>
      </p:sp>
      <p:sp>
        <p:nvSpPr>
          <p:cNvPr id="30750" name="AutoShape 31"/>
          <p:cNvSpPr>
            <a:spLocks noChangeArrowheads="1"/>
          </p:cNvSpPr>
          <p:nvPr/>
        </p:nvSpPr>
        <p:spPr bwMode="auto">
          <a:xfrm>
            <a:off x="5032397" y="4734631"/>
            <a:ext cx="3477795" cy="1036775"/>
          </a:xfrm>
          <a:prstGeom prst="roundRect">
            <a:avLst>
              <a:gd name="adj" fmla="val 1006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marL="176213" indent="-176213">
              <a:buSzPct val="80000"/>
              <a:buFont typeface="Wingdings" pitchFamily="2" charset="2"/>
              <a:buNone/>
              <a:defRPr/>
            </a:pPr>
            <a:r>
              <a:rPr lang="en-US" altLang="ja-JP" sz="2000">
                <a:solidFill>
                  <a:srgbClr val="FFFFFF"/>
                </a:solidFill>
                <a:ea typeface="MS PGothic" pitchFamily="34" charset="-128"/>
              </a:rPr>
              <a:t> </a:t>
            </a:r>
          </a:p>
        </p:txBody>
      </p:sp>
      <p:sp>
        <p:nvSpPr>
          <p:cNvPr id="30751" name="Rectangle 32"/>
          <p:cNvSpPr>
            <a:spLocks noChangeArrowheads="1"/>
          </p:cNvSpPr>
          <p:nvPr/>
        </p:nvSpPr>
        <p:spPr bwMode="auto">
          <a:xfrm>
            <a:off x="5361215" y="2710638"/>
            <a:ext cx="2874629" cy="1829995"/>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lIns="90000" tIns="46800" rIns="90000" bIns="46800"/>
          <a:lstStyle/>
          <a:p>
            <a:pPr>
              <a:defRPr/>
            </a:pPr>
            <a:endParaRPr lang="en-US" altLang="ja-JP" sz="2000" b="1">
              <a:solidFill>
                <a:schemeClr val="tx1"/>
              </a:solidFill>
              <a:latin typeface="+mn-ea"/>
            </a:endParaRPr>
          </a:p>
        </p:txBody>
      </p:sp>
      <p:sp>
        <p:nvSpPr>
          <p:cNvPr id="30752" name="Rectangle 33"/>
          <p:cNvSpPr>
            <a:spLocks noChangeArrowheads="1"/>
          </p:cNvSpPr>
          <p:nvPr/>
        </p:nvSpPr>
        <p:spPr bwMode="auto">
          <a:xfrm>
            <a:off x="6807606" y="3667679"/>
            <a:ext cx="1174059" cy="35565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数据访问机制</a:t>
            </a:r>
          </a:p>
        </p:txBody>
      </p:sp>
      <p:sp>
        <p:nvSpPr>
          <p:cNvPr id="30753" name="Rectangle 34"/>
          <p:cNvSpPr>
            <a:spLocks noChangeArrowheads="1"/>
          </p:cNvSpPr>
          <p:nvPr/>
        </p:nvSpPr>
        <p:spPr bwMode="auto">
          <a:xfrm>
            <a:off x="6807606" y="3279696"/>
            <a:ext cx="1174059" cy="355651"/>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数据缓存机制</a:t>
            </a:r>
          </a:p>
        </p:txBody>
      </p:sp>
      <p:sp>
        <p:nvSpPr>
          <p:cNvPr id="30754" name="Rectangle 35"/>
          <p:cNvSpPr>
            <a:spLocks noChangeArrowheads="1"/>
          </p:cNvSpPr>
          <p:nvPr/>
        </p:nvSpPr>
        <p:spPr bwMode="auto">
          <a:xfrm>
            <a:off x="5558909" y="3279696"/>
            <a:ext cx="1178093" cy="35134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元数据管理</a:t>
            </a:r>
          </a:p>
        </p:txBody>
      </p:sp>
      <p:sp>
        <p:nvSpPr>
          <p:cNvPr id="30755" name="Rectangle 36"/>
          <p:cNvSpPr>
            <a:spLocks noChangeArrowheads="1"/>
          </p:cNvSpPr>
          <p:nvPr/>
        </p:nvSpPr>
        <p:spPr bwMode="auto">
          <a:xfrm>
            <a:off x="5558909" y="3667679"/>
            <a:ext cx="1178093" cy="38798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defRPr/>
            </a:pPr>
            <a:r>
              <a:rPr lang="zh-CN" altLang="en-US" sz="1200">
                <a:solidFill>
                  <a:schemeClr val="tx1"/>
                </a:solidFill>
                <a:latin typeface="+mn-ea"/>
              </a:rPr>
              <a:t>公共业务逻辑</a:t>
            </a:r>
          </a:p>
        </p:txBody>
      </p:sp>
      <p:sp>
        <p:nvSpPr>
          <p:cNvPr id="30756" name="Rectangle 38"/>
          <p:cNvSpPr>
            <a:spLocks noChangeArrowheads="1"/>
          </p:cNvSpPr>
          <p:nvPr/>
        </p:nvSpPr>
        <p:spPr bwMode="auto">
          <a:xfrm>
            <a:off x="6807606" y="2891714"/>
            <a:ext cx="1174059" cy="32763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zh-CN" altLang="en-US" sz="1200">
                <a:solidFill>
                  <a:schemeClr val="tx1"/>
                </a:solidFill>
                <a:latin typeface="+mn-ea"/>
              </a:rPr>
              <a:t>隐含登录机制</a:t>
            </a:r>
          </a:p>
        </p:txBody>
      </p:sp>
      <p:sp>
        <p:nvSpPr>
          <p:cNvPr id="30757" name="Rectangle 39"/>
          <p:cNvSpPr>
            <a:spLocks noChangeArrowheads="1"/>
          </p:cNvSpPr>
          <p:nvPr/>
        </p:nvSpPr>
        <p:spPr bwMode="auto">
          <a:xfrm>
            <a:off x="5558909" y="2891714"/>
            <a:ext cx="1178093" cy="32763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buFont typeface="Wingdings" pitchFamily="2" charset="2"/>
              <a:buNone/>
              <a:defRPr/>
            </a:pPr>
            <a:r>
              <a:rPr lang="zh-CN" altLang="en-US" sz="1200">
                <a:solidFill>
                  <a:schemeClr val="tx1"/>
                </a:solidFill>
                <a:latin typeface="+mn-ea"/>
              </a:rPr>
              <a:t>页面自动生成</a:t>
            </a:r>
          </a:p>
        </p:txBody>
      </p:sp>
      <p:sp>
        <p:nvSpPr>
          <p:cNvPr id="24616" name="AutoShape 40"/>
          <p:cNvSpPr>
            <a:spLocks/>
          </p:cNvSpPr>
          <p:nvPr/>
        </p:nvSpPr>
        <p:spPr bwMode="auto">
          <a:xfrm>
            <a:off x="4094361" y="2546841"/>
            <a:ext cx="369162" cy="1823517"/>
          </a:xfrm>
          <a:prstGeom prst="rightBrace">
            <a:avLst>
              <a:gd name="adj1" fmla="val 38525"/>
              <a:gd name="adj2" fmla="val 50000"/>
            </a:avLst>
          </a:prstGeom>
          <a:noFill/>
          <a:ln w="38100">
            <a:solidFill>
              <a:srgbClr val="FF0000"/>
            </a:solidFill>
            <a:prstDash val="sysDot"/>
            <a:round/>
            <a:headEnd/>
            <a:tailEnd/>
          </a:ln>
        </p:spPr>
        <p:txBody>
          <a:bodyPr wrap="none" anchor="ctr"/>
          <a:lstStyle/>
          <a:p>
            <a:endParaRPr lang="ja-JP" altLang="en-US" sz="2000">
              <a:latin typeface="+mn-ea"/>
              <a:ea typeface="+mn-ea"/>
            </a:endParaRPr>
          </a:p>
        </p:txBody>
      </p:sp>
      <p:sp>
        <p:nvSpPr>
          <p:cNvPr id="24617" name="Rectangle 41"/>
          <p:cNvSpPr>
            <a:spLocks noChangeArrowheads="1"/>
          </p:cNvSpPr>
          <p:nvPr/>
        </p:nvSpPr>
        <p:spPr bwMode="auto">
          <a:xfrm>
            <a:off x="5391474" y="5898577"/>
            <a:ext cx="3142926" cy="497911"/>
          </a:xfrm>
          <a:prstGeom prst="rect">
            <a:avLst/>
          </a:prstGeom>
          <a:noFill/>
          <a:ln w="3175" cap="rnd" algn="ctr">
            <a:noFill/>
            <a:prstDash val="sysDot"/>
            <a:miter lim="800000"/>
            <a:headEnd/>
            <a:tailEnd/>
          </a:ln>
        </p:spPr>
        <p:txBody>
          <a:bodyPr>
            <a:spAutoFit/>
          </a:bodyPr>
          <a:lstStyle/>
          <a:p>
            <a:pPr marL="176213" indent="-176213">
              <a:spcBef>
                <a:spcPct val="20000"/>
              </a:spcBef>
              <a:buSzPct val="80000"/>
              <a:buFont typeface="Wingdings" pitchFamily="2" charset="2"/>
              <a:buNone/>
            </a:pPr>
            <a:r>
              <a:rPr lang="zh-CN" altLang="en-US" b="1" u="sng">
                <a:solidFill>
                  <a:schemeClr val="accent2"/>
                </a:solidFill>
                <a:latin typeface="Tahoma" pitchFamily="34" charset="0"/>
                <a:ea typeface="华文楷体" pitchFamily="2" charset="-122"/>
              </a:rPr>
              <a:t>基于模型业务开发模式</a:t>
            </a:r>
            <a:endParaRPr lang="en-US" altLang="ja-JP" b="1" u="sng">
              <a:solidFill>
                <a:schemeClr val="accent2"/>
              </a:solidFill>
              <a:latin typeface="Tahoma" pitchFamily="34" charset="0"/>
              <a:ea typeface="华文楷体" pitchFamily="2" charset="-122"/>
            </a:endParaRPr>
          </a:p>
        </p:txBody>
      </p:sp>
      <p:sp>
        <p:nvSpPr>
          <p:cNvPr id="30760" name="AutoShape 42"/>
          <p:cNvSpPr>
            <a:spLocks noChangeArrowheads="1"/>
          </p:cNvSpPr>
          <p:nvPr/>
        </p:nvSpPr>
        <p:spPr bwMode="auto">
          <a:xfrm>
            <a:off x="4463523" y="3094327"/>
            <a:ext cx="936019" cy="750099"/>
          </a:xfrm>
          <a:custGeom>
            <a:avLst/>
            <a:gdLst>
              <a:gd name="T0" fmla="*/ 21287 w 21600"/>
              <a:gd name="T1" fmla="*/ 0 h 21600"/>
              <a:gd name="T2" fmla="*/ 0 w 21600"/>
              <a:gd name="T3" fmla="*/ 8981 h 21600"/>
              <a:gd name="T4" fmla="*/ 21287 w 21600"/>
              <a:gd name="T5" fmla="*/ 8981 h 21600"/>
              <a:gd name="T6" fmla="*/ 21287 w 21600"/>
              <a:gd name="T7" fmla="*/ 8981 h 21600"/>
              <a:gd name="T8" fmla="*/ 17694720 60000 65536"/>
              <a:gd name="T9" fmla="*/ 11796480 60000 65536"/>
              <a:gd name="T10" fmla="*/ 5898240 60000 65536"/>
              <a:gd name="T11" fmla="*/ 0 60000 65536"/>
              <a:gd name="T12" fmla="*/ 3352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sz="2000">
              <a:solidFill>
                <a:schemeClr val="tx1"/>
              </a:solidFill>
              <a:latin typeface="+mn-ea"/>
            </a:endParaRPr>
          </a:p>
        </p:txBody>
      </p:sp>
      <p:sp>
        <p:nvSpPr>
          <p:cNvPr id="30761" name="AutoShape 43"/>
          <p:cNvSpPr>
            <a:spLocks noChangeArrowheads="1"/>
          </p:cNvSpPr>
          <p:nvPr/>
        </p:nvSpPr>
        <p:spPr bwMode="auto">
          <a:xfrm>
            <a:off x="5266402" y="1100529"/>
            <a:ext cx="903743" cy="1295429"/>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30762" name="AutoShape 44"/>
          <p:cNvSpPr>
            <a:spLocks noChangeArrowheads="1"/>
          </p:cNvSpPr>
          <p:nvPr/>
        </p:nvSpPr>
        <p:spPr bwMode="auto">
          <a:xfrm>
            <a:off x="6293200" y="1070353"/>
            <a:ext cx="903743" cy="1297586"/>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30763" name="AutoShape 45"/>
          <p:cNvSpPr>
            <a:spLocks noChangeArrowheads="1"/>
          </p:cNvSpPr>
          <p:nvPr/>
        </p:nvSpPr>
        <p:spPr bwMode="auto">
          <a:xfrm>
            <a:off x="7305875" y="1098373"/>
            <a:ext cx="905759" cy="1295431"/>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ja-JP" altLang="en-US">
              <a:solidFill>
                <a:srgbClr val="FFFFFF"/>
              </a:solidFill>
              <a:ea typeface="MS PGothic" pitchFamily="34" charset="-128"/>
            </a:endParaRPr>
          </a:p>
        </p:txBody>
      </p:sp>
      <p:sp>
        <p:nvSpPr>
          <p:cNvPr id="30764" name="Rectangle 46"/>
          <p:cNvSpPr>
            <a:spLocks noChangeArrowheads="1"/>
          </p:cNvSpPr>
          <p:nvPr/>
        </p:nvSpPr>
        <p:spPr bwMode="auto">
          <a:xfrm>
            <a:off x="5310782" y="1652309"/>
            <a:ext cx="835155" cy="607839"/>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buFont typeface="Wingdings" pitchFamily="2" charset="2"/>
              <a:buNone/>
              <a:defRPr/>
            </a:pPr>
            <a:r>
              <a:rPr lang="zh-CN" altLang="en-US"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rPr>
              <a:t>业务特性</a:t>
            </a:r>
          </a:p>
        </p:txBody>
      </p:sp>
      <p:sp>
        <p:nvSpPr>
          <p:cNvPr id="30765" name="Rectangle 47"/>
          <p:cNvSpPr>
            <a:spLocks noChangeArrowheads="1"/>
          </p:cNvSpPr>
          <p:nvPr/>
        </p:nvSpPr>
        <p:spPr bwMode="auto">
          <a:xfrm>
            <a:off x="6335562" y="1652309"/>
            <a:ext cx="837173" cy="607839"/>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defRPr/>
            </a:pPr>
            <a:r>
              <a:rPr lang="zh-CN" altLang="en-US" sz="1400" dirty="0">
                <a:ln w="18415" cmpd="sng">
                  <a:solidFill>
                    <a:srgbClr val="FFFFFF"/>
                  </a:solidFill>
                  <a:prstDash val="solid"/>
                </a:ln>
                <a:solidFill>
                  <a:srgbClr val="FFFFFF"/>
                </a:solidFill>
                <a:latin typeface="Tahoma" pitchFamily="34" charset="0"/>
              </a:rPr>
              <a:t>业务特性</a:t>
            </a:r>
          </a:p>
        </p:txBody>
      </p:sp>
      <p:sp>
        <p:nvSpPr>
          <p:cNvPr id="30766" name="Rectangle 48"/>
          <p:cNvSpPr>
            <a:spLocks noChangeArrowheads="1"/>
          </p:cNvSpPr>
          <p:nvPr/>
        </p:nvSpPr>
        <p:spPr bwMode="auto">
          <a:xfrm>
            <a:off x="7350256" y="1652309"/>
            <a:ext cx="837173" cy="605684"/>
          </a:xfrm>
          <a:prstGeom prst="rect">
            <a:avLst/>
          </a:prstGeom>
          <a:solidFill>
            <a:schemeClr val="accent5">
              <a:lumMod val="50000"/>
            </a:schemeClr>
          </a:solidFill>
          <a:ln>
            <a:headEnd/>
            <a:tailEnd/>
          </a:ln>
          <a:effectLst>
            <a:outerShdw blurRad="50800" dist="38100" dir="5400000" algn="t" rotWithShape="0">
              <a:prstClr val="black">
                <a:alpha val="40000"/>
              </a:prstClr>
            </a:outerShdw>
            <a:softEdge rad="31750"/>
          </a:effectLst>
        </p:spPr>
        <p:style>
          <a:lnRef idx="1">
            <a:schemeClr val="accent1"/>
          </a:lnRef>
          <a:fillRef idx="3">
            <a:schemeClr val="accent1"/>
          </a:fillRef>
          <a:effectRef idx="2">
            <a:schemeClr val="accent1"/>
          </a:effectRef>
          <a:fontRef idx="minor">
            <a:schemeClr val="lt1"/>
          </a:fontRef>
        </p:style>
        <p:txBody>
          <a:bodyPr wrap="none" anchor="ctr"/>
          <a:lstStyle/>
          <a:p>
            <a:pPr marL="176213" indent="-176213" algn="ctr">
              <a:spcBef>
                <a:spcPct val="20000"/>
              </a:spcBef>
              <a:buSzPct val="80000"/>
              <a:buFont typeface="Wingdings" pitchFamily="2" charset="2"/>
              <a:buNone/>
              <a:defRPr/>
            </a:pPr>
            <a:r>
              <a:rPr lang="zh-CN" altLang="en-US" sz="1400">
                <a:ln w="18415" cmpd="sng">
                  <a:solidFill>
                    <a:srgbClr val="FFFFFF"/>
                  </a:solidFill>
                  <a:prstDash val="solid"/>
                </a:ln>
                <a:solidFill>
                  <a:srgbClr val="FFFFFF"/>
                </a:solidFill>
                <a:effectLst>
                  <a:outerShdw blurRad="63500" dir="3600000" algn="tl" rotWithShape="0">
                    <a:srgbClr val="000000">
                      <a:alpha val="70000"/>
                    </a:srgbClr>
                  </a:outerShdw>
                </a:effectLst>
                <a:latin typeface="Tahoma" pitchFamily="34" charset="0"/>
              </a:rPr>
              <a:t>业务特性</a:t>
            </a:r>
          </a:p>
        </p:txBody>
      </p:sp>
      <p:sp>
        <p:nvSpPr>
          <p:cNvPr id="24625" name="Text Box 49"/>
          <p:cNvSpPr txBox="1">
            <a:spLocks noChangeArrowheads="1"/>
          </p:cNvSpPr>
          <p:nvPr/>
        </p:nvSpPr>
        <p:spPr bwMode="auto">
          <a:xfrm>
            <a:off x="5316835" y="1253566"/>
            <a:ext cx="907777"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a:t>
            </a:r>
            <a:r>
              <a:rPr lang="ja-JP" altLang="en-US" sz="1400" b="1">
                <a:solidFill>
                  <a:srgbClr val="000066"/>
                </a:solidFill>
                <a:latin typeface="Tahoma" pitchFamily="34" charset="0"/>
                <a:ea typeface="MS PGothic" pitchFamily="34" charset="-128"/>
              </a:rPr>
              <a:t> </a:t>
            </a:r>
            <a:r>
              <a:rPr lang="en-US" altLang="ja-JP" sz="1400" b="1">
                <a:solidFill>
                  <a:srgbClr val="000066"/>
                </a:solidFill>
                <a:latin typeface="Tahoma" pitchFamily="34" charset="0"/>
                <a:ea typeface="MS PGothic" pitchFamily="34" charset="-128"/>
              </a:rPr>
              <a:t>A</a:t>
            </a:r>
          </a:p>
        </p:txBody>
      </p:sp>
      <p:sp>
        <p:nvSpPr>
          <p:cNvPr id="24626" name="Text Box 50"/>
          <p:cNvSpPr txBox="1">
            <a:spLocks noChangeArrowheads="1"/>
          </p:cNvSpPr>
          <p:nvPr/>
        </p:nvSpPr>
        <p:spPr bwMode="auto">
          <a:xfrm>
            <a:off x="6345649" y="1253566"/>
            <a:ext cx="907777"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a:t>
            </a:r>
            <a:r>
              <a:rPr lang="ja-JP" altLang="en-US" sz="1400" b="1">
                <a:solidFill>
                  <a:srgbClr val="000066"/>
                </a:solidFill>
                <a:latin typeface="Tahoma" pitchFamily="34" charset="0"/>
                <a:ea typeface="MS PGothic" pitchFamily="34" charset="-128"/>
              </a:rPr>
              <a:t> </a:t>
            </a:r>
            <a:r>
              <a:rPr lang="en-US" altLang="ja-JP" sz="1400" b="1">
                <a:solidFill>
                  <a:srgbClr val="000066"/>
                </a:solidFill>
                <a:latin typeface="Tahoma" pitchFamily="34" charset="0"/>
                <a:ea typeface="MS PGothic" pitchFamily="34" charset="-128"/>
              </a:rPr>
              <a:t>B</a:t>
            </a:r>
          </a:p>
        </p:txBody>
      </p:sp>
      <p:sp>
        <p:nvSpPr>
          <p:cNvPr id="24627" name="Text Box 51"/>
          <p:cNvSpPr txBox="1">
            <a:spLocks noChangeArrowheads="1"/>
          </p:cNvSpPr>
          <p:nvPr/>
        </p:nvSpPr>
        <p:spPr bwMode="auto">
          <a:xfrm>
            <a:off x="7364376" y="1253566"/>
            <a:ext cx="903743" cy="413848"/>
          </a:xfrm>
          <a:prstGeom prst="rect">
            <a:avLst/>
          </a:prstGeom>
          <a:noFill/>
          <a:ln w="3175" cap="rnd" algn="ctr">
            <a:noFill/>
            <a:prstDash val="sysDot"/>
            <a:miter lim="800000"/>
            <a:headEnd/>
            <a:tailEnd/>
          </a:ln>
        </p:spPr>
        <p:txBody>
          <a:bodyPr wrap="none">
            <a:spAutoFit/>
          </a:bodyPr>
          <a:lstStyle/>
          <a:p>
            <a:pPr marL="176213" indent="-176213">
              <a:spcBef>
                <a:spcPct val="20000"/>
              </a:spcBef>
              <a:buSzPct val="80000"/>
              <a:buFont typeface="Wingdings" pitchFamily="2" charset="2"/>
              <a:buNone/>
            </a:pPr>
            <a:r>
              <a:rPr lang="zh-CN" altLang="en-US" sz="1400" b="1">
                <a:solidFill>
                  <a:srgbClr val="000066"/>
                </a:solidFill>
                <a:latin typeface="Tahoma" pitchFamily="34" charset="0"/>
              </a:rPr>
              <a:t>业务</a:t>
            </a:r>
            <a:r>
              <a:rPr lang="ja-JP" altLang="en-US" sz="1400" b="1">
                <a:solidFill>
                  <a:srgbClr val="000066"/>
                </a:solidFill>
                <a:latin typeface="Tahoma" pitchFamily="34" charset="0"/>
                <a:ea typeface="MS PGothic" pitchFamily="34" charset="-128"/>
              </a:rPr>
              <a:t> </a:t>
            </a:r>
            <a:r>
              <a:rPr lang="en-US" altLang="ja-JP" sz="1400" b="1">
                <a:solidFill>
                  <a:srgbClr val="000066"/>
                </a:solidFill>
                <a:latin typeface="Tahoma" pitchFamily="34" charset="0"/>
                <a:ea typeface="MS PGothic" pitchFamily="34" charset="-128"/>
              </a:rPr>
              <a:t>C</a:t>
            </a:r>
          </a:p>
        </p:txBody>
      </p:sp>
      <p:sp>
        <p:nvSpPr>
          <p:cNvPr id="30770" name="Line 52"/>
          <p:cNvSpPr>
            <a:spLocks noChangeShapeType="1"/>
          </p:cNvSpPr>
          <p:nvPr/>
        </p:nvSpPr>
        <p:spPr bwMode="auto">
          <a:xfrm flipV="1">
            <a:off x="5734412" y="2249387"/>
            <a:ext cx="0" cy="495755"/>
          </a:xfrm>
          <a:prstGeom prst="line">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txBody>
          <a:bodyPr wrap="none" anchor="ctr"/>
          <a:lstStyle/>
          <a:p>
            <a:pPr>
              <a:defRPr/>
            </a:pPr>
            <a:endParaRPr lang="zh-CN" altLang="en-US"/>
          </a:p>
        </p:txBody>
      </p:sp>
      <p:sp>
        <p:nvSpPr>
          <p:cNvPr id="30771" name="Line 53"/>
          <p:cNvSpPr>
            <a:spLocks noChangeShapeType="1"/>
          </p:cNvSpPr>
          <p:nvPr/>
        </p:nvSpPr>
        <p:spPr bwMode="auto">
          <a:xfrm flipV="1">
            <a:off x="6761209" y="2249387"/>
            <a:ext cx="0" cy="495755"/>
          </a:xfrm>
          <a:prstGeom prst="line">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txBody>
          <a:bodyPr wrap="none" anchor="ctr"/>
          <a:lstStyle/>
          <a:p>
            <a:pPr>
              <a:defRPr/>
            </a:pPr>
            <a:endParaRPr lang="zh-CN" altLang="en-US"/>
          </a:p>
        </p:txBody>
      </p:sp>
      <p:sp>
        <p:nvSpPr>
          <p:cNvPr id="30772" name="Line 54"/>
          <p:cNvSpPr>
            <a:spLocks noChangeShapeType="1"/>
          </p:cNvSpPr>
          <p:nvPr/>
        </p:nvSpPr>
        <p:spPr bwMode="auto">
          <a:xfrm flipV="1">
            <a:off x="7775902" y="2249387"/>
            <a:ext cx="0" cy="495755"/>
          </a:xfrm>
          <a:prstGeom prst="line">
            <a:avLst/>
          </a:prstGeom>
          <a:ln>
            <a:headEnd type="triangle" w="med" len="med"/>
            <a:tailEnd type="triangle" w="med" len="med"/>
          </a:ln>
        </p:spPr>
        <p:style>
          <a:lnRef idx="3">
            <a:schemeClr val="accent5"/>
          </a:lnRef>
          <a:fillRef idx="0">
            <a:schemeClr val="accent5"/>
          </a:fillRef>
          <a:effectRef idx="2">
            <a:schemeClr val="accent5"/>
          </a:effectRef>
          <a:fontRef idx="minor">
            <a:schemeClr val="tx1"/>
          </a:fontRef>
        </p:style>
        <p:txBody>
          <a:bodyPr wrap="none" anchor="ctr"/>
          <a:lstStyle/>
          <a:p>
            <a:pPr>
              <a:defRPr/>
            </a:pPr>
            <a:endParaRPr lang="zh-CN" altLang="en-US"/>
          </a:p>
        </p:txBody>
      </p:sp>
      <p:sp>
        <p:nvSpPr>
          <p:cNvPr id="30773" name="AutoShape 55"/>
          <p:cNvSpPr>
            <a:spLocks noChangeArrowheads="1"/>
          </p:cNvSpPr>
          <p:nvPr/>
        </p:nvSpPr>
        <p:spPr bwMode="auto">
          <a:xfrm>
            <a:off x="943366" y="4846715"/>
            <a:ext cx="843224" cy="760876"/>
          </a:xfrm>
          <a:prstGeom prst="can">
            <a:avLst>
              <a:gd name="adj" fmla="val 14752"/>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1600" b="1" dirty="0">
                <a:solidFill>
                  <a:srgbClr val="080808"/>
                </a:solidFill>
                <a:ea typeface="宋体" pitchFamily="2" charset="-122"/>
              </a:rPr>
              <a:t>DB2</a:t>
            </a:r>
            <a:endParaRPr lang="en-US" altLang="ja-JP" sz="1600" b="1" dirty="0">
              <a:solidFill>
                <a:srgbClr val="080808"/>
              </a:solidFill>
              <a:ea typeface="MS PGothic" pitchFamily="34" charset="-128"/>
            </a:endParaRPr>
          </a:p>
        </p:txBody>
      </p:sp>
      <p:sp>
        <p:nvSpPr>
          <p:cNvPr id="30774" name="AutoShape 56"/>
          <p:cNvSpPr>
            <a:spLocks noChangeArrowheads="1"/>
          </p:cNvSpPr>
          <p:nvPr/>
        </p:nvSpPr>
        <p:spPr bwMode="auto">
          <a:xfrm>
            <a:off x="2032698" y="4846715"/>
            <a:ext cx="816999" cy="760876"/>
          </a:xfrm>
          <a:prstGeom prst="can">
            <a:avLst>
              <a:gd name="adj" fmla="val 12494"/>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1600" b="1" dirty="0">
                <a:solidFill>
                  <a:srgbClr val="080808"/>
                </a:solidFill>
                <a:ea typeface="宋体" pitchFamily="2" charset="-122"/>
              </a:rPr>
              <a:t>AS400</a:t>
            </a:r>
            <a:endParaRPr lang="en-US" altLang="ja-JP" sz="1600" b="1" dirty="0">
              <a:solidFill>
                <a:srgbClr val="080808"/>
              </a:solidFill>
              <a:ea typeface="MS PGothic" pitchFamily="34" charset="-128"/>
            </a:endParaRPr>
          </a:p>
        </p:txBody>
      </p:sp>
      <p:sp>
        <p:nvSpPr>
          <p:cNvPr id="30775" name="AutoShape 57"/>
          <p:cNvSpPr>
            <a:spLocks noChangeArrowheads="1"/>
          </p:cNvSpPr>
          <p:nvPr/>
        </p:nvSpPr>
        <p:spPr bwMode="auto">
          <a:xfrm>
            <a:off x="3122031" y="4846715"/>
            <a:ext cx="738325" cy="760876"/>
          </a:xfrm>
          <a:prstGeom prst="can">
            <a:avLst>
              <a:gd name="adj" fmla="val 14752"/>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2000" b="1">
                <a:solidFill>
                  <a:srgbClr val="080808"/>
                </a:solidFill>
                <a:ea typeface="宋体" pitchFamily="2" charset="-122"/>
              </a:rPr>
              <a:t>…</a:t>
            </a:r>
          </a:p>
        </p:txBody>
      </p:sp>
      <p:sp>
        <p:nvSpPr>
          <p:cNvPr id="92" name="Oval 60"/>
          <p:cNvSpPr>
            <a:spLocks noChangeArrowheads="1"/>
          </p:cNvSpPr>
          <p:nvPr/>
        </p:nvSpPr>
        <p:spPr bwMode="auto">
          <a:xfrm>
            <a:off x="5232109" y="4889824"/>
            <a:ext cx="3142926" cy="717767"/>
          </a:xfrm>
          <a:prstGeom prst="ellipse">
            <a:avLst/>
          </a:prstGeom>
          <a:noFill/>
          <a:ln w="9525">
            <a:noFill/>
            <a:round/>
            <a:headEnd/>
            <a:tailEnd/>
          </a:ln>
          <a:effectLst/>
        </p:spPr>
        <p:txBody>
          <a:bodyPr wrap="none" anchor="ctr"/>
          <a:lstStyle/>
          <a:p>
            <a:pPr eaLnBrk="0" hangingPunct="0">
              <a:defRPr/>
            </a:pPr>
            <a:endParaRPr lang="en-GB" altLang="ja-JP">
              <a:solidFill>
                <a:srgbClr val="000000"/>
              </a:solidFill>
              <a:effectLst>
                <a:outerShdw blurRad="38100" dist="38100" dir="2700000" algn="tl">
                  <a:srgbClr val="C0C0C0"/>
                </a:outerShdw>
              </a:effectLst>
              <a:latin typeface="Tahoma" pitchFamily="34" charset="0"/>
              <a:ea typeface="宋体" charset="-122"/>
            </a:endParaRPr>
          </a:p>
        </p:txBody>
      </p:sp>
      <p:sp>
        <p:nvSpPr>
          <p:cNvPr id="24635" name="AutoShape 63"/>
          <p:cNvSpPr>
            <a:spLocks noChangeArrowheads="1"/>
          </p:cNvSpPr>
          <p:nvPr/>
        </p:nvSpPr>
        <p:spPr bwMode="auto">
          <a:xfrm>
            <a:off x="985728" y="2544684"/>
            <a:ext cx="3209497" cy="1866626"/>
          </a:xfrm>
          <a:prstGeom prst="roundRect">
            <a:avLst>
              <a:gd name="adj" fmla="val 843"/>
            </a:avLst>
          </a:prstGeom>
          <a:noFill/>
          <a:ln w="38100" cap="rnd" algn="ctr">
            <a:solidFill>
              <a:srgbClr val="FF0000"/>
            </a:solidFill>
            <a:prstDash val="sysDot"/>
            <a:round/>
            <a:headEnd/>
            <a:tailEnd/>
          </a:ln>
        </p:spPr>
        <p:txBody>
          <a:bodyPr wrap="none" anchor="ctr"/>
          <a:lstStyle/>
          <a:p>
            <a:endParaRPr lang="ja-JP" altLang="en-US" sz="2000">
              <a:latin typeface="+mn-ea"/>
              <a:ea typeface="+mn-ea"/>
            </a:endParaRPr>
          </a:p>
        </p:txBody>
      </p:sp>
      <p:sp>
        <p:nvSpPr>
          <p:cNvPr id="24636" name="Text Box 64"/>
          <p:cNvSpPr txBox="1">
            <a:spLocks noChangeArrowheads="1"/>
          </p:cNvSpPr>
          <p:nvPr/>
        </p:nvSpPr>
        <p:spPr bwMode="auto">
          <a:xfrm rot="10800000" flipH="1">
            <a:off x="457200" y="1169502"/>
            <a:ext cx="482131" cy="3287074"/>
          </a:xfrm>
          <a:prstGeom prst="rect">
            <a:avLst/>
          </a:prstGeom>
          <a:noFill/>
          <a:ln w="9525" algn="ctr">
            <a:noFill/>
            <a:miter lim="800000"/>
            <a:headEnd/>
            <a:tailEnd/>
          </a:ln>
        </p:spPr>
        <p:txBody>
          <a:bodyPr vert="eaVert" wrap="none">
            <a:spAutoFit/>
          </a:bodyPr>
          <a:lstStyle/>
          <a:p>
            <a:pPr marL="176213" indent="-176213">
              <a:lnSpc>
                <a:spcPct val="80000"/>
              </a:lnSpc>
              <a:spcBef>
                <a:spcPct val="20000"/>
              </a:spcBef>
              <a:buFont typeface="Wingdings" pitchFamily="2" charset="2"/>
              <a:buNone/>
            </a:pPr>
            <a:r>
              <a:rPr lang="en-US" altLang="ja-JP" sz="1600" b="1">
                <a:latin typeface="Tahoma" pitchFamily="34" charset="0"/>
                <a:ea typeface="MS PGothic" pitchFamily="34" charset="-128"/>
              </a:rPr>
              <a:t>Built for each </a:t>
            </a:r>
            <a:r>
              <a:rPr lang="en-US" altLang="zh-CN" sz="1600" b="1">
                <a:latin typeface="Tahoma" pitchFamily="34" charset="0"/>
              </a:rPr>
              <a:t>Business</a:t>
            </a:r>
            <a:endParaRPr lang="en-US" altLang="ja-JP" sz="1600" b="1">
              <a:latin typeface="Tahoma" pitchFamily="34" charset="0"/>
              <a:ea typeface="MS PGothic" pitchFamily="34" charset="-128"/>
            </a:endParaRPr>
          </a:p>
        </p:txBody>
      </p:sp>
      <p:sp>
        <p:nvSpPr>
          <p:cNvPr id="30779" name="Rectangle 36"/>
          <p:cNvSpPr>
            <a:spLocks noChangeArrowheads="1"/>
          </p:cNvSpPr>
          <p:nvPr/>
        </p:nvSpPr>
        <p:spPr bwMode="auto">
          <a:xfrm>
            <a:off x="5573029" y="4124636"/>
            <a:ext cx="2432843" cy="38798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lgn="ctr">
              <a:spcBef>
                <a:spcPct val="20000"/>
              </a:spcBef>
              <a:buSzPct val="80000"/>
              <a:buFont typeface="Wingdings" pitchFamily="2" charset="2"/>
              <a:buNone/>
              <a:defRPr/>
            </a:pPr>
            <a:r>
              <a:rPr lang="zh-CN" altLang="en-US" sz="1200">
                <a:solidFill>
                  <a:schemeClr val="tx1"/>
                </a:solidFill>
                <a:latin typeface="+mn-ea"/>
              </a:rPr>
              <a:t>外部服务访问接口</a:t>
            </a:r>
          </a:p>
        </p:txBody>
      </p:sp>
      <p:sp>
        <p:nvSpPr>
          <p:cNvPr id="24638" name="テキスト ボックス 69"/>
          <p:cNvSpPr txBox="1">
            <a:spLocks noChangeArrowheads="1"/>
          </p:cNvSpPr>
          <p:nvPr/>
        </p:nvSpPr>
        <p:spPr bwMode="auto">
          <a:xfrm>
            <a:off x="5936140" y="2529597"/>
            <a:ext cx="1415772" cy="338554"/>
          </a:xfrm>
          <a:prstGeom prst="rect">
            <a:avLst/>
          </a:prstGeom>
          <a:noFill/>
          <a:ln w="9525">
            <a:noFill/>
            <a:miter lim="800000"/>
            <a:headEnd/>
            <a:tailEnd/>
          </a:ln>
        </p:spPr>
        <p:txBody>
          <a:bodyPr wrap="none">
            <a:spAutoFit/>
          </a:bodyPr>
          <a:lstStyle/>
          <a:p>
            <a:r>
              <a:rPr lang="zh-CN" altLang="en-US" sz="1600">
                <a:latin typeface="+mn-ea"/>
                <a:ea typeface="+mn-ea"/>
                <a:cs typeface="Tahoma" pitchFamily="34" charset="0"/>
              </a:rPr>
              <a:t>录入复核模型</a:t>
            </a:r>
          </a:p>
        </p:txBody>
      </p:sp>
      <p:sp>
        <p:nvSpPr>
          <p:cNvPr id="30781" name="AutoShape 55"/>
          <p:cNvSpPr>
            <a:spLocks noChangeArrowheads="1"/>
          </p:cNvSpPr>
          <p:nvPr/>
        </p:nvSpPr>
        <p:spPr bwMode="auto">
          <a:xfrm>
            <a:off x="5300696" y="4846715"/>
            <a:ext cx="800861" cy="760876"/>
          </a:xfrm>
          <a:prstGeom prst="can">
            <a:avLst>
              <a:gd name="adj" fmla="val 14752"/>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1600" b="1">
                <a:solidFill>
                  <a:srgbClr val="080808"/>
                </a:solidFill>
                <a:ea typeface="宋体" pitchFamily="2" charset="-122"/>
              </a:rPr>
              <a:t>DB2</a:t>
            </a:r>
            <a:endParaRPr lang="en-US" altLang="ja-JP" sz="1600" b="1">
              <a:solidFill>
                <a:srgbClr val="080808"/>
              </a:solidFill>
              <a:ea typeface="MS PGothic" pitchFamily="34" charset="-128"/>
            </a:endParaRPr>
          </a:p>
        </p:txBody>
      </p:sp>
      <p:sp>
        <p:nvSpPr>
          <p:cNvPr id="30782" name="AutoShape 56"/>
          <p:cNvSpPr>
            <a:spLocks noChangeArrowheads="1"/>
          </p:cNvSpPr>
          <p:nvPr/>
        </p:nvSpPr>
        <p:spPr bwMode="auto">
          <a:xfrm>
            <a:off x="6390029" y="4846715"/>
            <a:ext cx="726222" cy="760876"/>
          </a:xfrm>
          <a:prstGeom prst="can">
            <a:avLst>
              <a:gd name="adj" fmla="val 12494"/>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1600" b="1" dirty="0">
                <a:solidFill>
                  <a:srgbClr val="080808"/>
                </a:solidFill>
                <a:ea typeface="宋体" pitchFamily="2" charset="-122"/>
              </a:rPr>
              <a:t>AS400</a:t>
            </a:r>
            <a:endParaRPr lang="en-US" altLang="ja-JP" sz="1600" b="1" dirty="0">
              <a:solidFill>
                <a:srgbClr val="080808"/>
              </a:solidFill>
              <a:ea typeface="MS PGothic" pitchFamily="34" charset="-128"/>
            </a:endParaRPr>
          </a:p>
        </p:txBody>
      </p:sp>
      <p:sp>
        <p:nvSpPr>
          <p:cNvPr id="30783" name="AutoShape 57"/>
          <p:cNvSpPr>
            <a:spLocks noChangeArrowheads="1"/>
          </p:cNvSpPr>
          <p:nvPr/>
        </p:nvSpPr>
        <p:spPr bwMode="auto">
          <a:xfrm>
            <a:off x="7479362" y="4846715"/>
            <a:ext cx="695962" cy="760876"/>
          </a:xfrm>
          <a:prstGeom prst="can">
            <a:avLst>
              <a:gd name="adj" fmla="val 14752"/>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US" altLang="zh-CN" sz="1600" b="1">
                <a:solidFill>
                  <a:srgbClr val="080808"/>
                </a:solidFill>
                <a:ea typeface="宋体" pitchFamily="2" charset="-122"/>
              </a:rPr>
              <a:t>…</a:t>
            </a:r>
          </a:p>
        </p:txBody>
      </p:sp>
      <p:sp>
        <p:nvSpPr>
          <p:cNvPr id="30787" name="Rectangle 12"/>
          <p:cNvSpPr>
            <a:spLocks noChangeArrowheads="1"/>
          </p:cNvSpPr>
          <p:nvPr/>
        </p:nvSpPr>
        <p:spPr bwMode="auto">
          <a:xfrm>
            <a:off x="1084576" y="4059972"/>
            <a:ext cx="837172"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en-US" altLang="zh-CN" sz="1200">
                <a:solidFill>
                  <a:schemeClr val="tx1"/>
                </a:solidFill>
                <a:latin typeface="+mn-ea"/>
              </a:rPr>
              <a:t>……</a:t>
            </a:r>
          </a:p>
        </p:txBody>
      </p:sp>
      <p:sp>
        <p:nvSpPr>
          <p:cNvPr id="30788" name="Rectangle 12"/>
          <p:cNvSpPr>
            <a:spLocks noChangeArrowheads="1"/>
          </p:cNvSpPr>
          <p:nvPr/>
        </p:nvSpPr>
        <p:spPr bwMode="auto">
          <a:xfrm>
            <a:off x="2155752" y="4059972"/>
            <a:ext cx="837173" cy="275899"/>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en-US" altLang="zh-CN" sz="1200">
                <a:solidFill>
                  <a:schemeClr val="tx1"/>
                </a:solidFill>
                <a:latin typeface="+mn-ea"/>
              </a:rPr>
              <a:t>……</a:t>
            </a:r>
          </a:p>
        </p:txBody>
      </p:sp>
      <p:sp>
        <p:nvSpPr>
          <p:cNvPr id="30789" name="Rectangle 12"/>
          <p:cNvSpPr>
            <a:spLocks noChangeArrowheads="1"/>
          </p:cNvSpPr>
          <p:nvPr/>
        </p:nvSpPr>
        <p:spPr bwMode="auto">
          <a:xfrm>
            <a:off x="3224912" y="4096615"/>
            <a:ext cx="837173" cy="27805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marL="176213" indent="-176213">
              <a:spcBef>
                <a:spcPct val="20000"/>
              </a:spcBef>
              <a:buSzPct val="80000"/>
              <a:buFont typeface="Wingdings" pitchFamily="2" charset="2"/>
              <a:buNone/>
              <a:defRPr/>
            </a:pPr>
            <a:r>
              <a:rPr lang="en-US" altLang="zh-CN" sz="1050">
                <a:solidFill>
                  <a:schemeClr val="tx1"/>
                </a:solidFill>
                <a:latin typeface="+mn-ea"/>
              </a:rPr>
              <a:t>……</a:t>
            </a:r>
          </a:p>
        </p:txBody>
      </p:sp>
    </p:spTree>
    <p:extLst>
      <p:ext uri="{BB962C8B-B14F-4D97-AF65-F5344CB8AC3E}">
        <p14:creationId xmlns:p14="http://schemas.microsoft.com/office/powerpoint/2010/main" val="320857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30721"/>
                                        </p:tgtEl>
                                        <p:attrNameLst>
                                          <p:attrName>style.visibility</p:attrName>
                                        </p:attrNameLst>
                                      </p:cBhvr>
                                      <p:to>
                                        <p:strVal val="visible"/>
                                      </p:to>
                                    </p:set>
                                    <p:animEffect transition="in" filter="wipe(left)">
                                      <p:cBhvr>
                                        <p:cTn id="7" dur="1000"/>
                                        <p:tgtEl>
                                          <p:spTgt spid="30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22098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Tree>
    <p:extLst>
      <p:ext uri="{BB962C8B-B14F-4D97-AF65-F5344CB8AC3E}">
        <p14:creationId xmlns:p14="http://schemas.microsoft.com/office/powerpoint/2010/main" val="6625119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zh-CN" altLang="en-US" dirty="0" smtClean="0">
                <a:solidFill>
                  <a:schemeClr val="tx1"/>
                </a:solidFill>
              </a:rPr>
              <a:t>录入复核配置框架</a:t>
            </a:r>
          </a:p>
        </p:txBody>
      </p:sp>
    </p:spTree>
    <p:extLst>
      <p:ext uri="{BB962C8B-B14F-4D97-AF65-F5344CB8AC3E}">
        <p14:creationId xmlns:p14="http://schemas.microsoft.com/office/powerpoint/2010/main" val="27459322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44450"/>
            <a:ext cx="8794750" cy="720725"/>
          </a:xfrm>
        </p:spPr>
        <p:txBody>
          <a:bodyPr/>
          <a:lstStyle/>
          <a:p>
            <a:pPr eaLnBrk="1" hangingPunct="1"/>
            <a:r>
              <a:rPr lang="zh-CN" altLang="en-US" smtClean="0">
                <a:latin typeface="微软雅黑" pitchFamily="34" charset="-122"/>
                <a:ea typeface="微软雅黑" pitchFamily="34" charset="-122"/>
              </a:rPr>
              <a:t>业务组件方法：业务组件与应用的关系</a:t>
            </a:r>
            <a:endParaRPr lang="en-US" altLang="zh-CN" smtClean="0"/>
          </a:p>
        </p:txBody>
      </p:sp>
      <p:sp>
        <p:nvSpPr>
          <p:cNvPr id="7" name="椭圆 6"/>
          <p:cNvSpPr/>
          <p:nvPr/>
        </p:nvSpPr>
        <p:spPr>
          <a:xfrm>
            <a:off x="1619250" y="3213100"/>
            <a:ext cx="3384550" cy="2519363"/>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8" name="椭圆 7"/>
          <p:cNvSpPr/>
          <p:nvPr/>
        </p:nvSpPr>
        <p:spPr>
          <a:xfrm>
            <a:off x="2051050" y="4076700"/>
            <a:ext cx="3744913" cy="1728788"/>
          </a:xfrm>
          <a:prstGeom prst="ellipse">
            <a:avLst/>
          </a:prstGeom>
          <a:solidFill>
            <a:schemeClr val="tx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9" name="椭圆 8"/>
          <p:cNvSpPr/>
          <p:nvPr/>
        </p:nvSpPr>
        <p:spPr>
          <a:xfrm>
            <a:off x="2051050" y="4076700"/>
            <a:ext cx="3744913" cy="1728788"/>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14" name="椭圆 13"/>
          <p:cNvSpPr/>
          <p:nvPr/>
        </p:nvSpPr>
        <p:spPr>
          <a:xfrm>
            <a:off x="2411413" y="4724400"/>
            <a:ext cx="1800225" cy="1008063"/>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latin typeface="微软雅黑" pitchFamily="34" charset="-122"/>
                <a:ea typeface="微软雅黑" pitchFamily="34" charset="-122"/>
              </a:rPr>
              <a:t>共性</a:t>
            </a:r>
            <a:endParaRPr lang="en-US" altLang="zh-CN" sz="1600" dirty="0">
              <a:latin typeface="微软雅黑" pitchFamily="34" charset="-122"/>
              <a:ea typeface="微软雅黑" pitchFamily="34" charset="-122"/>
            </a:endParaRPr>
          </a:p>
        </p:txBody>
      </p:sp>
      <p:sp>
        <p:nvSpPr>
          <p:cNvPr id="15" name="矩形 14"/>
          <p:cNvSpPr>
            <a:spLocks noChangeArrowheads="1"/>
          </p:cNvSpPr>
          <p:nvPr/>
        </p:nvSpPr>
        <p:spPr bwMode="auto">
          <a:xfrm>
            <a:off x="3408363" y="4221163"/>
            <a:ext cx="80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a:solidFill>
                  <a:schemeClr val="bg1"/>
                </a:solidFill>
                <a:latin typeface="微软雅黑" pitchFamily="34" charset="-122"/>
                <a:ea typeface="微软雅黑" pitchFamily="34" charset="-122"/>
              </a:rPr>
              <a:t>可变性</a:t>
            </a:r>
          </a:p>
        </p:txBody>
      </p:sp>
      <p:sp>
        <p:nvSpPr>
          <p:cNvPr id="16" name="矩形 15"/>
          <p:cNvSpPr>
            <a:spLocks noChangeArrowheads="1"/>
          </p:cNvSpPr>
          <p:nvPr/>
        </p:nvSpPr>
        <p:spPr bwMode="auto">
          <a:xfrm>
            <a:off x="2514600" y="3573463"/>
            <a:ext cx="1004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a:solidFill>
                  <a:schemeClr val="bg1"/>
                </a:solidFill>
                <a:latin typeface="微软雅黑" pitchFamily="34" charset="-122"/>
                <a:ea typeface="微软雅黑" pitchFamily="34" charset="-122"/>
              </a:rPr>
              <a:t>特定需求</a:t>
            </a:r>
          </a:p>
        </p:txBody>
      </p:sp>
      <p:sp>
        <p:nvSpPr>
          <p:cNvPr id="17" name="椭圆 16"/>
          <p:cNvSpPr/>
          <p:nvPr/>
        </p:nvSpPr>
        <p:spPr>
          <a:xfrm>
            <a:off x="1619250" y="3213100"/>
            <a:ext cx="3384550" cy="2519363"/>
          </a:xfrm>
          <a:prstGeom prst="ellipse">
            <a:avLst/>
          </a:prstGeom>
          <a:solidFill>
            <a:schemeClr val="tx1">
              <a:alpha val="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18" name="线形标注 1(带边框和强调线) 17"/>
          <p:cNvSpPr/>
          <p:nvPr/>
        </p:nvSpPr>
        <p:spPr>
          <a:xfrm>
            <a:off x="6516688" y="4076700"/>
            <a:ext cx="1943100" cy="647700"/>
          </a:xfrm>
          <a:prstGeom prst="accentBorderCallout1">
            <a:avLst>
              <a:gd name="adj1" fmla="val 18750"/>
              <a:gd name="adj2" fmla="val -8333"/>
              <a:gd name="adj3" fmla="val 78346"/>
              <a:gd name="adj4" fmla="val -47478"/>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微软雅黑" pitchFamily="34" charset="-122"/>
                <a:ea typeface="微软雅黑" pitchFamily="34" charset="-122"/>
              </a:rPr>
              <a:t>业务组件</a:t>
            </a:r>
          </a:p>
        </p:txBody>
      </p:sp>
      <p:sp>
        <p:nvSpPr>
          <p:cNvPr id="19" name="线形标注 1(带边框和强调线) 18"/>
          <p:cNvSpPr/>
          <p:nvPr/>
        </p:nvSpPr>
        <p:spPr>
          <a:xfrm>
            <a:off x="4787900" y="2852738"/>
            <a:ext cx="1944688" cy="576262"/>
          </a:xfrm>
          <a:prstGeom prst="accentBorderCallout1">
            <a:avLst>
              <a:gd name="adj1" fmla="val 18750"/>
              <a:gd name="adj2" fmla="val -8333"/>
              <a:gd name="adj3" fmla="val 72082"/>
              <a:gd name="adj4" fmla="val -46171"/>
            </a:avLst>
          </a:prstGeom>
          <a:solidFill>
            <a:schemeClr val="accent3">
              <a:lumMod val="40000"/>
              <a:lumOff val="6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tx1"/>
                </a:solidFill>
                <a:latin typeface="微软雅黑" pitchFamily="34" charset="-122"/>
                <a:ea typeface="微软雅黑" pitchFamily="34" charset="-122"/>
              </a:rPr>
              <a:t>应用</a:t>
            </a:r>
          </a:p>
        </p:txBody>
      </p:sp>
      <p:sp>
        <p:nvSpPr>
          <p:cNvPr id="26636" name="矩形 19"/>
          <p:cNvSpPr>
            <a:spLocks noChangeArrowheads="1"/>
          </p:cNvSpPr>
          <p:nvPr/>
        </p:nvSpPr>
        <p:spPr bwMode="auto">
          <a:xfrm>
            <a:off x="468313" y="1196975"/>
            <a:ext cx="72723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itchFamily="2" charset="2"/>
              <a:buChar char="p"/>
            </a:pPr>
            <a:r>
              <a:rPr lang="zh-CN" altLang="en-US" sz="1600">
                <a:latin typeface="微软雅黑" pitchFamily="34" charset="-122"/>
                <a:ea typeface="微软雅黑" pitchFamily="34" charset="-122"/>
              </a:rPr>
              <a:t>  共性，共性的业务公共功能和特性。</a:t>
            </a:r>
            <a:endParaRPr lang="en-US" altLang="zh-CN" sz="1600">
              <a:latin typeface="微软雅黑" pitchFamily="34" charset="-122"/>
              <a:ea typeface="微软雅黑" pitchFamily="34" charset="-122"/>
            </a:endParaRPr>
          </a:p>
          <a:p>
            <a:pPr>
              <a:lnSpc>
                <a:spcPct val="150000"/>
              </a:lnSpc>
              <a:buFont typeface="Wingdings" pitchFamily="2" charset="2"/>
              <a:buChar char="p"/>
            </a:pPr>
            <a:r>
              <a:rPr lang="zh-CN" altLang="en-US" sz="1600">
                <a:latin typeface="微软雅黑" pitchFamily="34" charset="-122"/>
                <a:ea typeface="微软雅黑" pitchFamily="34" charset="-122"/>
              </a:rPr>
              <a:t>  可变性，指对某些点具有改变自身行为的能力。</a:t>
            </a:r>
            <a:endParaRPr lang="en-US" altLang="zh-CN" sz="1600">
              <a:latin typeface="微软雅黑" pitchFamily="34" charset="-122"/>
              <a:ea typeface="微软雅黑" pitchFamily="34" charset="-122"/>
            </a:endParaRPr>
          </a:p>
          <a:p>
            <a:pPr>
              <a:lnSpc>
                <a:spcPct val="150000"/>
              </a:lnSpc>
              <a:buFont typeface="Wingdings" pitchFamily="2" charset="2"/>
              <a:buChar char="p"/>
            </a:pPr>
            <a:r>
              <a:rPr lang="zh-CN" altLang="en-US" sz="1600">
                <a:latin typeface="微软雅黑" pitchFamily="34" charset="-122"/>
                <a:ea typeface="微软雅黑" pitchFamily="34" charset="-122"/>
              </a:rPr>
              <a:t>  特定需求，指应用系统需求所决定的业务特性。</a:t>
            </a:r>
            <a:endParaRPr lang="en-US" altLang="zh-CN" sz="1600">
              <a:latin typeface="微软雅黑" pitchFamily="34" charset="-122"/>
              <a:ea typeface="微软雅黑" pitchFamily="34" charset="-122"/>
            </a:endParaRPr>
          </a:p>
        </p:txBody>
      </p:sp>
    </p:spTree>
    <p:extLst>
      <p:ext uri="{BB962C8B-B14F-4D97-AF65-F5344CB8AC3E}">
        <p14:creationId xmlns:p14="http://schemas.microsoft.com/office/powerpoint/2010/main" val="97411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P spid="15" grpId="0"/>
      <p:bldP spid="16" grpId="0"/>
      <p:bldP spid="17" grpId="0" animBg="1"/>
      <p:bldP spid="18"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4450"/>
            <a:ext cx="8794750" cy="720725"/>
          </a:xfrm>
        </p:spPr>
        <p:txBody>
          <a:bodyPr/>
          <a:lstStyle/>
          <a:p>
            <a:pPr eaLnBrk="1" hangingPunct="1"/>
            <a:r>
              <a:rPr lang="zh-CN" altLang="en-US" smtClean="0">
                <a:latin typeface="微软雅黑" pitchFamily="34" charset="-122"/>
                <a:ea typeface="微软雅黑" pitchFamily="34" charset="-122"/>
              </a:rPr>
              <a:t>业务组件方法：业务组件的构成</a:t>
            </a:r>
            <a:endParaRPr lang="en-US" altLang="zh-CN" smtClean="0"/>
          </a:p>
        </p:txBody>
      </p:sp>
      <p:sp>
        <p:nvSpPr>
          <p:cNvPr id="27651" name="矩形 9"/>
          <p:cNvSpPr>
            <a:spLocks noChangeArrowheads="1"/>
          </p:cNvSpPr>
          <p:nvPr/>
        </p:nvSpPr>
        <p:spPr bwMode="auto">
          <a:xfrm>
            <a:off x="360363" y="1341438"/>
            <a:ext cx="85328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itchFamily="2" charset="2"/>
              <a:buChar char="u"/>
            </a:pPr>
            <a:r>
              <a:rPr lang="en-US" altLang="zh-CN" sz="1600">
                <a:latin typeface="微软雅黑" pitchFamily="34" charset="-122"/>
                <a:ea typeface="微软雅黑" pitchFamily="34" charset="-122"/>
              </a:rPr>
              <a:t>  </a:t>
            </a:r>
            <a:r>
              <a:rPr lang="zh-CN" altLang="en-US" sz="1600">
                <a:latin typeface="微软雅黑" pitchFamily="34" charset="-122"/>
                <a:ea typeface="微软雅黑" pitchFamily="34" charset="-122"/>
              </a:rPr>
              <a:t>业务组件遵循构件定义规范，一个完整的业务组件应该具备业务、开发、管理功能</a:t>
            </a:r>
            <a:endParaRPr lang="en-US" altLang="zh-CN" sz="1600">
              <a:latin typeface="微软雅黑" pitchFamily="34" charset="-122"/>
              <a:ea typeface="微软雅黑" pitchFamily="34" charset="-122"/>
            </a:endParaRPr>
          </a:p>
        </p:txBody>
      </p:sp>
      <p:sp>
        <p:nvSpPr>
          <p:cNvPr id="27652" name="矩形 10"/>
          <p:cNvSpPr>
            <a:spLocks noChangeArrowheads="1"/>
          </p:cNvSpPr>
          <p:nvPr/>
        </p:nvSpPr>
        <p:spPr bwMode="auto">
          <a:xfrm>
            <a:off x="395288" y="1989138"/>
            <a:ext cx="26638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itchFamily="2" charset="2"/>
              <a:buChar char="u"/>
            </a:pPr>
            <a:r>
              <a:rPr lang="zh-CN" altLang="en-US" sz="1600">
                <a:latin typeface="微软雅黑" pitchFamily="34" charset="-122"/>
                <a:ea typeface="微软雅黑" pitchFamily="34" charset="-122"/>
              </a:rPr>
              <a:t>  业务组件实现业务的共性功能，并基于可变性分析，预留扩展点供扩展开发使用。</a:t>
            </a:r>
          </a:p>
        </p:txBody>
      </p:sp>
      <p:sp>
        <p:nvSpPr>
          <p:cNvPr id="27653" name="矩形 11"/>
          <p:cNvSpPr>
            <a:spLocks noChangeArrowheads="1"/>
          </p:cNvSpPr>
          <p:nvPr/>
        </p:nvSpPr>
        <p:spPr bwMode="auto">
          <a:xfrm>
            <a:off x="468313" y="3284538"/>
            <a:ext cx="27352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buFont typeface="Wingdings" pitchFamily="2" charset="2"/>
              <a:buChar char="u"/>
            </a:pPr>
            <a:r>
              <a:rPr lang="en-US" altLang="zh-CN" sz="1600">
                <a:latin typeface="微软雅黑" pitchFamily="34" charset="-122"/>
                <a:ea typeface="微软雅黑" pitchFamily="34" charset="-122"/>
              </a:rPr>
              <a:t>  </a:t>
            </a:r>
            <a:r>
              <a:rPr lang="zh-CN" altLang="en-US" sz="1600">
                <a:latin typeface="微软雅黑" pitchFamily="34" charset="-122"/>
                <a:ea typeface="微软雅黑" pitchFamily="34" charset="-122"/>
              </a:rPr>
              <a:t>基于业务组件进行业务开发是一个扩展开发的过程，而不是重新实现完整的业务业务组件可以提供开发工具实现基于模板的向导式开发。</a:t>
            </a:r>
            <a:endParaRPr lang="en-US" altLang="zh-CN" sz="1600">
              <a:latin typeface="微软雅黑" pitchFamily="34" charset="-122"/>
              <a:ea typeface="微软雅黑" pitchFamily="34" charset="-122"/>
            </a:endParaRPr>
          </a:p>
        </p:txBody>
      </p:sp>
      <p:pic>
        <p:nvPicPr>
          <p:cNvPr id="276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113" y="2554288"/>
            <a:ext cx="5362575"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548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5351AC1F-FEBA-4D72-9141-9D8411D0CE33}" type="slidenum">
              <a:rPr lang="en-US" altLang="zh-CN" smtClean="0">
                <a:solidFill>
                  <a:schemeClr val="tx2"/>
                </a:solidFill>
              </a:rPr>
              <a:pPr eaLnBrk="1" hangingPunct="1"/>
              <a:t>53</a:t>
            </a:fld>
            <a:endParaRPr lang="en-US" altLang="zh-CN" smtClean="0">
              <a:solidFill>
                <a:schemeClr val="tx2"/>
              </a:solidFill>
            </a:endParaRPr>
          </a:p>
        </p:txBody>
      </p:sp>
      <p:graphicFrame>
        <p:nvGraphicFramePr>
          <p:cNvPr id="5" name="图示 4"/>
          <p:cNvGraphicFramePr/>
          <p:nvPr/>
        </p:nvGraphicFramePr>
        <p:xfrm>
          <a:off x="539552" y="980728"/>
          <a:ext cx="7992888"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676" name="Rectangle 2"/>
          <p:cNvSpPr>
            <a:spLocks noGrp="1" noChangeArrowheads="1"/>
          </p:cNvSpPr>
          <p:nvPr>
            <p:ph type="title"/>
          </p:nvPr>
        </p:nvSpPr>
        <p:spPr>
          <a:xfrm>
            <a:off x="457200" y="44450"/>
            <a:ext cx="8794750" cy="720725"/>
          </a:xfrm>
        </p:spPr>
        <p:txBody>
          <a:bodyPr/>
          <a:lstStyle/>
          <a:p>
            <a:pPr eaLnBrk="1" hangingPunct="1"/>
            <a:r>
              <a:rPr lang="zh-CN" altLang="en-US" smtClean="0">
                <a:latin typeface="微软雅黑" pitchFamily="34" charset="-122"/>
                <a:ea typeface="微软雅黑" pitchFamily="34" charset="-122"/>
              </a:rPr>
              <a:t>业务组件方法：定义业务组件</a:t>
            </a:r>
            <a:endParaRPr lang="en-US" altLang="zh-CN" smtClean="0"/>
          </a:p>
        </p:txBody>
      </p:sp>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1125538"/>
            <a:ext cx="6481762"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65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44450"/>
            <a:ext cx="8794750" cy="720725"/>
          </a:xfrm>
        </p:spPr>
        <p:txBody>
          <a:bodyPr/>
          <a:lstStyle/>
          <a:p>
            <a:pPr eaLnBrk="1" hangingPunct="1"/>
            <a:r>
              <a:rPr lang="zh-CN" altLang="en-US" smtClean="0">
                <a:latin typeface="微软雅黑" pitchFamily="34" charset="-122"/>
                <a:ea typeface="微软雅黑" pitchFamily="34" charset="-122"/>
              </a:rPr>
              <a:t>业务组件方法：可变性模型</a:t>
            </a:r>
            <a:endParaRPr lang="en-US" altLang="zh-CN" smtClean="0"/>
          </a:p>
        </p:txBody>
      </p:sp>
      <p:sp>
        <p:nvSpPr>
          <p:cNvPr id="4" name="矩形 3"/>
          <p:cNvSpPr/>
          <p:nvPr/>
        </p:nvSpPr>
        <p:spPr>
          <a:xfrm>
            <a:off x="1670050" y="981075"/>
            <a:ext cx="2663825" cy="1655763"/>
          </a:xfrm>
          <a:prstGeom prst="rect">
            <a:avLst/>
          </a:prstGeom>
          <a:solidFill>
            <a:srgbClr val="B2D0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cxnSp>
        <p:nvCxnSpPr>
          <p:cNvPr id="5" name="直接连接符 4"/>
          <p:cNvCxnSpPr/>
          <p:nvPr/>
        </p:nvCxnSpPr>
        <p:spPr>
          <a:xfrm>
            <a:off x="1619250" y="1412875"/>
            <a:ext cx="26654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01" name="TextBox 5"/>
          <p:cNvSpPr txBox="1">
            <a:spLocks noChangeArrowheads="1"/>
          </p:cNvSpPr>
          <p:nvPr/>
        </p:nvSpPr>
        <p:spPr bwMode="auto">
          <a:xfrm>
            <a:off x="1692275" y="1001713"/>
            <a:ext cx="17160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latin typeface="微软雅黑" pitchFamily="34" charset="-122"/>
                <a:ea typeface="微软雅黑" pitchFamily="34" charset="-122"/>
              </a:rPr>
              <a:t>Variation Point</a:t>
            </a:r>
            <a:endParaRPr lang="zh-CN" altLang="en-US" sz="1600" b="1">
              <a:latin typeface="微软雅黑" pitchFamily="34" charset="-122"/>
              <a:ea typeface="微软雅黑" pitchFamily="34" charset="-122"/>
            </a:endParaRPr>
          </a:p>
        </p:txBody>
      </p:sp>
      <p:sp>
        <p:nvSpPr>
          <p:cNvPr id="7" name="等腰三角形 6"/>
          <p:cNvSpPr/>
          <p:nvPr/>
        </p:nvSpPr>
        <p:spPr>
          <a:xfrm>
            <a:off x="2390775" y="1504950"/>
            <a:ext cx="1223963" cy="100806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8" name="等腰三角形 7"/>
          <p:cNvSpPr/>
          <p:nvPr/>
        </p:nvSpPr>
        <p:spPr>
          <a:xfrm>
            <a:off x="2678113" y="1504950"/>
            <a:ext cx="669925" cy="55562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29704" name="TextBox 8"/>
          <p:cNvSpPr txBox="1">
            <a:spLocks noChangeArrowheads="1"/>
          </p:cNvSpPr>
          <p:nvPr/>
        </p:nvSpPr>
        <p:spPr bwMode="auto">
          <a:xfrm>
            <a:off x="2751138" y="1720850"/>
            <a:ext cx="503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solidFill>
                  <a:schemeClr val="bg1"/>
                </a:solidFill>
                <a:latin typeface="微软雅黑" pitchFamily="34" charset="-122"/>
                <a:ea typeface="微软雅黑" pitchFamily="34" charset="-122"/>
              </a:rPr>
              <a:t>VP</a:t>
            </a:r>
            <a:endParaRPr lang="zh-CN" altLang="en-US" sz="1600" b="1">
              <a:solidFill>
                <a:schemeClr val="bg1"/>
              </a:solidFill>
              <a:latin typeface="微软雅黑" pitchFamily="34" charset="-122"/>
              <a:ea typeface="微软雅黑" pitchFamily="34" charset="-122"/>
            </a:endParaRPr>
          </a:p>
        </p:txBody>
      </p:sp>
      <p:sp>
        <p:nvSpPr>
          <p:cNvPr id="29705" name="TextBox 9"/>
          <p:cNvSpPr txBox="1">
            <a:spLocks noChangeArrowheads="1"/>
          </p:cNvSpPr>
          <p:nvPr/>
        </p:nvSpPr>
        <p:spPr bwMode="auto">
          <a:xfrm>
            <a:off x="2627313" y="2133600"/>
            <a:ext cx="10810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latin typeface="微软雅黑" pitchFamily="34" charset="-122"/>
                <a:ea typeface="微软雅黑" pitchFamily="34" charset="-122"/>
              </a:rPr>
              <a:t>[name]</a:t>
            </a:r>
            <a:endParaRPr lang="zh-CN" altLang="en-US" sz="1400">
              <a:latin typeface="微软雅黑" pitchFamily="34" charset="-122"/>
              <a:ea typeface="微软雅黑" pitchFamily="34" charset="-122"/>
            </a:endParaRPr>
          </a:p>
        </p:txBody>
      </p:sp>
      <p:sp>
        <p:nvSpPr>
          <p:cNvPr id="11" name="矩形 10"/>
          <p:cNvSpPr/>
          <p:nvPr/>
        </p:nvSpPr>
        <p:spPr>
          <a:xfrm>
            <a:off x="1670050" y="2997200"/>
            <a:ext cx="2663825" cy="3168650"/>
          </a:xfrm>
          <a:prstGeom prst="rect">
            <a:avLst/>
          </a:prstGeom>
          <a:solidFill>
            <a:srgbClr val="B2D0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cxnSp>
        <p:nvCxnSpPr>
          <p:cNvPr id="13" name="直接连接符 12"/>
          <p:cNvCxnSpPr/>
          <p:nvPr/>
        </p:nvCxnSpPr>
        <p:spPr>
          <a:xfrm>
            <a:off x="1670050" y="3500438"/>
            <a:ext cx="2663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08" name="TextBox 13"/>
          <p:cNvSpPr txBox="1">
            <a:spLocks noChangeArrowheads="1"/>
          </p:cNvSpPr>
          <p:nvPr/>
        </p:nvSpPr>
        <p:spPr bwMode="auto">
          <a:xfrm>
            <a:off x="1692275" y="3068638"/>
            <a:ext cx="27066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latin typeface="微软雅黑" pitchFamily="34" charset="-122"/>
                <a:ea typeface="微软雅黑" pitchFamily="34" charset="-122"/>
              </a:rPr>
              <a:t>Variability dependencies</a:t>
            </a:r>
            <a:endParaRPr lang="zh-CN" altLang="en-US" sz="1600" b="1">
              <a:latin typeface="微软雅黑" pitchFamily="34" charset="-122"/>
              <a:ea typeface="微软雅黑" pitchFamily="34" charset="-122"/>
            </a:endParaRPr>
          </a:p>
        </p:txBody>
      </p:sp>
      <p:grpSp>
        <p:nvGrpSpPr>
          <p:cNvPr id="29709" name="组合 64"/>
          <p:cNvGrpSpPr>
            <a:grpSpLocks/>
          </p:cNvGrpSpPr>
          <p:nvPr/>
        </p:nvGrpSpPr>
        <p:grpSpPr bwMode="auto">
          <a:xfrm>
            <a:off x="3325813" y="3357563"/>
            <a:ext cx="1533525" cy="1223962"/>
            <a:chOff x="5652120" y="3209672"/>
            <a:chExt cx="1533552" cy="1224136"/>
          </a:xfrm>
        </p:grpSpPr>
        <p:cxnSp>
          <p:nvCxnSpPr>
            <p:cNvPr id="16" name="直接连接符 15"/>
            <p:cNvCxnSpPr/>
            <p:nvPr/>
          </p:nvCxnSpPr>
          <p:spPr>
            <a:xfrm rot="16200000" flipH="1">
              <a:off x="5941032" y="3428813"/>
              <a:ext cx="287379" cy="576273"/>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0800000" flipH="1">
              <a:off x="5652120" y="3860640"/>
              <a:ext cx="720738" cy="0"/>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796585" y="3860640"/>
              <a:ext cx="576273" cy="288966"/>
            </a:xfrm>
            <a:prstGeom prst="line">
              <a:avLst/>
            </a:prstGeom>
            <a:ln w="254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 name="弧形 18"/>
            <p:cNvSpPr/>
            <p:nvPr/>
          </p:nvSpPr>
          <p:spPr>
            <a:xfrm rot="12729628">
              <a:off x="6033127" y="3209672"/>
              <a:ext cx="1152545" cy="1224136"/>
            </a:xfrm>
            <a:prstGeom prst="arc">
              <a:avLst>
                <a:gd name="adj1" fmla="val 17784154"/>
                <a:gd name="adj2" fmla="val 21095527"/>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latin typeface="微软雅黑" pitchFamily="34" charset="-122"/>
                <a:ea typeface="微软雅黑" pitchFamily="34" charset="-122"/>
              </a:endParaRPr>
            </a:p>
          </p:txBody>
        </p:sp>
      </p:grpSp>
      <p:sp>
        <p:nvSpPr>
          <p:cNvPr id="29710" name="TextBox 19"/>
          <p:cNvSpPr txBox="1">
            <a:spLocks noChangeArrowheads="1"/>
          </p:cNvSpPr>
          <p:nvPr/>
        </p:nvSpPr>
        <p:spPr bwMode="auto">
          <a:xfrm>
            <a:off x="1835150" y="3860800"/>
            <a:ext cx="1203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latin typeface="微软雅黑" pitchFamily="34" charset="-122"/>
                <a:ea typeface="微软雅黑" pitchFamily="34" charset="-122"/>
              </a:rPr>
              <a:t>alternative</a:t>
            </a:r>
            <a:endParaRPr lang="zh-CN" altLang="en-US" sz="1400">
              <a:latin typeface="微软雅黑" pitchFamily="34" charset="-122"/>
              <a:ea typeface="微软雅黑" pitchFamily="34" charset="-122"/>
            </a:endParaRPr>
          </a:p>
        </p:txBody>
      </p:sp>
      <p:cxnSp>
        <p:nvCxnSpPr>
          <p:cNvPr id="21" name="直接连接符 20"/>
          <p:cNvCxnSpPr/>
          <p:nvPr/>
        </p:nvCxnSpPr>
        <p:spPr>
          <a:xfrm rot="10800000" flipH="1">
            <a:off x="3398838" y="4705350"/>
            <a:ext cx="719137"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712" name="TextBox 21"/>
          <p:cNvSpPr txBox="1">
            <a:spLocks noChangeArrowheads="1"/>
          </p:cNvSpPr>
          <p:nvPr/>
        </p:nvSpPr>
        <p:spPr bwMode="auto">
          <a:xfrm>
            <a:off x="1958975" y="4541838"/>
            <a:ext cx="1079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latin typeface="微软雅黑" pitchFamily="34" charset="-122"/>
                <a:ea typeface="微软雅黑" pitchFamily="34" charset="-122"/>
              </a:rPr>
              <a:t>optional</a:t>
            </a:r>
            <a:endParaRPr lang="zh-CN" altLang="en-US" sz="1400">
              <a:latin typeface="微软雅黑" pitchFamily="34" charset="-122"/>
              <a:ea typeface="微软雅黑" pitchFamily="34" charset="-122"/>
            </a:endParaRPr>
          </a:p>
        </p:txBody>
      </p:sp>
      <p:cxnSp>
        <p:nvCxnSpPr>
          <p:cNvPr id="23" name="直接连接符 22"/>
          <p:cNvCxnSpPr/>
          <p:nvPr/>
        </p:nvCxnSpPr>
        <p:spPr>
          <a:xfrm rot="10800000" flipH="1">
            <a:off x="3398838" y="5445125"/>
            <a:ext cx="71913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9714" name="TextBox 23"/>
          <p:cNvSpPr txBox="1">
            <a:spLocks noChangeArrowheads="1"/>
          </p:cNvSpPr>
          <p:nvPr/>
        </p:nvSpPr>
        <p:spPr bwMode="auto">
          <a:xfrm>
            <a:off x="1835150" y="5229225"/>
            <a:ext cx="1203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latin typeface="微软雅黑" pitchFamily="34" charset="-122"/>
                <a:ea typeface="微软雅黑" pitchFamily="34" charset="-122"/>
              </a:rPr>
              <a:t>mandatory</a:t>
            </a:r>
            <a:endParaRPr lang="zh-CN" altLang="en-US" sz="1400">
              <a:latin typeface="微软雅黑" pitchFamily="34" charset="-122"/>
              <a:ea typeface="微软雅黑" pitchFamily="34" charset="-122"/>
            </a:endParaRPr>
          </a:p>
        </p:txBody>
      </p:sp>
      <p:sp>
        <p:nvSpPr>
          <p:cNvPr id="25" name="矩形 24"/>
          <p:cNvSpPr/>
          <p:nvPr/>
        </p:nvSpPr>
        <p:spPr>
          <a:xfrm>
            <a:off x="4838700" y="981075"/>
            <a:ext cx="2663825" cy="1655763"/>
          </a:xfrm>
          <a:prstGeom prst="rect">
            <a:avLst/>
          </a:prstGeom>
          <a:solidFill>
            <a:srgbClr val="B2D0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cxnSp>
        <p:nvCxnSpPr>
          <p:cNvPr id="26" name="直接连接符 25"/>
          <p:cNvCxnSpPr/>
          <p:nvPr/>
        </p:nvCxnSpPr>
        <p:spPr>
          <a:xfrm>
            <a:off x="4838700" y="1412875"/>
            <a:ext cx="2663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17" name="TextBox 26"/>
          <p:cNvSpPr txBox="1">
            <a:spLocks noChangeArrowheads="1"/>
          </p:cNvSpPr>
          <p:nvPr/>
        </p:nvSpPr>
        <p:spPr bwMode="auto">
          <a:xfrm>
            <a:off x="4859338" y="1001713"/>
            <a:ext cx="919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latin typeface="微软雅黑" pitchFamily="34" charset="-122"/>
                <a:ea typeface="微软雅黑" pitchFamily="34" charset="-122"/>
              </a:rPr>
              <a:t>Variant</a:t>
            </a:r>
            <a:endParaRPr lang="zh-CN" altLang="en-US" sz="1600" b="1">
              <a:latin typeface="微软雅黑" pitchFamily="34" charset="-122"/>
              <a:ea typeface="微软雅黑" pitchFamily="34" charset="-122"/>
            </a:endParaRPr>
          </a:p>
        </p:txBody>
      </p:sp>
      <p:sp>
        <p:nvSpPr>
          <p:cNvPr id="28" name="矩形 27"/>
          <p:cNvSpPr/>
          <p:nvPr/>
        </p:nvSpPr>
        <p:spPr>
          <a:xfrm>
            <a:off x="4838700" y="2997200"/>
            <a:ext cx="2663825" cy="3168650"/>
          </a:xfrm>
          <a:prstGeom prst="rect">
            <a:avLst/>
          </a:prstGeom>
          <a:solidFill>
            <a:srgbClr val="B2D0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cxnSp>
        <p:nvCxnSpPr>
          <p:cNvPr id="29" name="直接连接符 28"/>
          <p:cNvCxnSpPr/>
          <p:nvPr/>
        </p:nvCxnSpPr>
        <p:spPr>
          <a:xfrm>
            <a:off x="4838700" y="3552825"/>
            <a:ext cx="2663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720" name="TextBox 29"/>
          <p:cNvSpPr txBox="1">
            <a:spLocks noChangeArrowheads="1"/>
          </p:cNvSpPr>
          <p:nvPr/>
        </p:nvSpPr>
        <p:spPr bwMode="auto">
          <a:xfrm>
            <a:off x="4859338" y="3068638"/>
            <a:ext cx="2744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latin typeface="微软雅黑" pitchFamily="34" charset="-122"/>
                <a:ea typeface="微软雅黑" pitchFamily="34" charset="-122"/>
              </a:rPr>
              <a:t>Constraint dependencies</a:t>
            </a:r>
            <a:endParaRPr lang="zh-CN" altLang="en-US" sz="1600" b="1">
              <a:latin typeface="微软雅黑" pitchFamily="34" charset="-122"/>
              <a:ea typeface="微软雅黑" pitchFamily="34" charset="-122"/>
            </a:endParaRPr>
          </a:p>
        </p:txBody>
      </p:sp>
      <p:sp>
        <p:nvSpPr>
          <p:cNvPr id="29721" name="TextBox 30"/>
          <p:cNvSpPr txBox="1">
            <a:spLocks noChangeArrowheads="1"/>
          </p:cNvSpPr>
          <p:nvPr/>
        </p:nvSpPr>
        <p:spPr bwMode="auto">
          <a:xfrm>
            <a:off x="4859338" y="4902200"/>
            <a:ext cx="1441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excludes V-VP</a:t>
            </a:r>
            <a:endParaRPr lang="zh-CN" altLang="en-US" sz="1200">
              <a:latin typeface="微软雅黑" pitchFamily="34" charset="-122"/>
              <a:ea typeface="微软雅黑" pitchFamily="34" charset="-122"/>
            </a:endParaRPr>
          </a:p>
        </p:txBody>
      </p:sp>
      <p:sp>
        <p:nvSpPr>
          <p:cNvPr id="29722" name="TextBox 31"/>
          <p:cNvSpPr txBox="1">
            <a:spLocks noChangeArrowheads="1"/>
          </p:cNvSpPr>
          <p:nvPr/>
        </p:nvSpPr>
        <p:spPr bwMode="auto">
          <a:xfrm>
            <a:off x="4859338" y="5353050"/>
            <a:ext cx="13684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excludes V-V</a:t>
            </a:r>
            <a:endParaRPr lang="zh-CN" altLang="en-US" sz="1200">
              <a:latin typeface="微软雅黑" pitchFamily="34" charset="-122"/>
              <a:ea typeface="微软雅黑" pitchFamily="34" charset="-122"/>
            </a:endParaRPr>
          </a:p>
        </p:txBody>
      </p:sp>
      <p:sp>
        <p:nvSpPr>
          <p:cNvPr id="29723" name="TextBox 32"/>
          <p:cNvSpPr txBox="1">
            <a:spLocks noChangeArrowheads="1"/>
          </p:cNvSpPr>
          <p:nvPr/>
        </p:nvSpPr>
        <p:spPr bwMode="auto">
          <a:xfrm>
            <a:off x="4859338" y="5784850"/>
            <a:ext cx="1584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excludes VP-VP</a:t>
            </a:r>
            <a:endParaRPr lang="zh-CN" altLang="en-US" sz="1200">
              <a:latin typeface="微软雅黑" pitchFamily="34" charset="-122"/>
              <a:ea typeface="微软雅黑" pitchFamily="34" charset="-122"/>
            </a:endParaRPr>
          </a:p>
        </p:txBody>
      </p:sp>
      <p:sp>
        <p:nvSpPr>
          <p:cNvPr id="34" name="矩形 33"/>
          <p:cNvSpPr/>
          <p:nvPr/>
        </p:nvSpPr>
        <p:spPr>
          <a:xfrm>
            <a:off x="5580063" y="1720850"/>
            <a:ext cx="1223962" cy="719138"/>
          </a:xfrm>
          <a:prstGeom prst="rect">
            <a:avLst/>
          </a:prstGeom>
          <a:solidFill>
            <a:schemeClr val="bg1"/>
          </a:solidFill>
          <a:ln>
            <a:solidFill>
              <a:srgbClr val="11111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35" name="矩形 34"/>
          <p:cNvSpPr/>
          <p:nvPr/>
        </p:nvSpPr>
        <p:spPr>
          <a:xfrm>
            <a:off x="5580063" y="1720850"/>
            <a:ext cx="360362" cy="287338"/>
          </a:xfrm>
          <a:prstGeom prst="rect">
            <a:avLst/>
          </a:prstGeom>
          <a:solidFill>
            <a:schemeClr val="tx1"/>
          </a:solidFill>
          <a:ln>
            <a:solidFill>
              <a:srgbClr val="11111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itchFamily="34" charset="-122"/>
              <a:ea typeface="微软雅黑" pitchFamily="34" charset="-122"/>
            </a:endParaRPr>
          </a:p>
        </p:txBody>
      </p:sp>
      <p:sp>
        <p:nvSpPr>
          <p:cNvPr id="29726" name="TextBox 35"/>
          <p:cNvSpPr txBox="1">
            <a:spLocks noChangeArrowheads="1"/>
          </p:cNvSpPr>
          <p:nvPr/>
        </p:nvSpPr>
        <p:spPr bwMode="auto">
          <a:xfrm>
            <a:off x="5580063" y="1720850"/>
            <a:ext cx="504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a:solidFill>
                  <a:schemeClr val="bg1"/>
                </a:solidFill>
                <a:latin typeface="微软雅黑" pitchFamily="34" charset="-122"/>
                <a:ea typeface="微软雅黑" pitchFamily="34" charset="-122"/>
              </a:rPr>
              <a:t>V</a:t>
            </a:r>
            <a:endParaRPr lang="zh-CN" altLang="en-US" sz="1600" b="1">
              <a:solidFill>
                <a:schemeClr val="bg1"/>
              </a:solidFill>
              <a:latin typeface="微软雅黑" pitchFamily="34" charset="-122"/>
              <a:ea typeface="微软雅黑" pitchFamily="34" charset="-122"/>
            </a:endParaRPr>
          </a:p>
        </p:txBody>
      </p:sp>
      <p:sp>
        <p:nvSpPr>
          <p:cNvPr id="29727" name="TextBox 36"/>
          <p:cNvSpPr txBox="1">
            <a:spLocks noChangeArrowheads="1"/>
          </p:cNvSpPr>
          <p:nvPr/>
        </p:nvSpPr>
        <p:spPr bwMode="auto">
          <a:xfrm>
            <a:off x="5795963" y="2060575"/>
            <a:ext cx="1079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a:latin typeface="微软雅黑" pitchFamily="34" charset="-122"/>
                <a:ea typeface="微软雅黑" pitchFamily="34" charset="-122"/>
              </a:rPr>
              <a:t>[name]</a:t>
            </a:r>
            <a:endParaRPr lang="zh-CN" altLang="en-US" sz="1400">
              <a:latin typeface="微软雅黑" pitchFamily="34" charset="-122"/>
              <a:ea typeface="微软雅黑" pitchFamily="34" charset="-122"/>
            </a:endParaRPr>
          </a:p>
        </p:txBody>
      </p:sp>
      <p:sp>
        <p:nvSpPr>
          <p:cNvPr id="29728" name="TextBox 37"/>
          <p:cNvSpPr txBox="1">
            <a:spLocks noChangeArrowheads="1"/>
          </p:cNvSpPr>
          <p:nvPr/>
        </p:nvSpPr>
        <p:spPr bwMode="auto">
          <a:xfrm>
            <a:off x="4859338" y="3625850"/>
            <a:ext cx="1657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V-VP</a:t>
            </a:r>
            <a:endParaRPr lang="zh-CN" altLang="en-US" sz="1200">
              <a:latin typeface="微软雅黑" pitchFamily="34" charset="-122"/>
              <a:ea typeface="微软雅黑" pitchFamily="34" charset="-122"/>
            </a:endParaRPr>
          </a:p>
        </p:txBody>
      </p:sp>
      <p:sp>
        <p:nvSpPr>
          <p:cNvPr id="29729" name="TextBox 38"/>
          <p:cNvSpPr txBox="1">
            <a:spLocks noChangeArrowheads="1"/>
          </p:cNvSpPr>
          <p:nvPr/>
        </p:nvSpPr>
        <p:spPr bwMode="auto">
          <a:xfrm>
            <a:off x="4859338" y="4057650"/>
            <a:ext cx="15843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V-V</a:t>
            </a:r>
            <a:endParaRPr lang="zh-CN" altLang="en-US" sz="1200">
              <a:latin typeface="微软雅黑" pitchFamily="34" charset="-122"/>
              <a:ea typeface="微软雅黑" pitchFamily="34" charset="-122"/>
            </a:endParaRPr>
          </a:p>
        </p:txBody>
      </p:sp>
      <p:sp>
        <p:nvSpPr>
          <p:cNvPr id="29730" name="TextBox 39"/>
          <p:cNvSpPr txBox="1">
            <a:spLocks noChangeArrowheads="1"/>
          </p:cNvSpPr>
          <p:nvPr/>
        </p:nvSpPr>
        <p:spPr bwMode="auto">
          <a:xfrm>
            <a:off x="4859338" y="4470400"/>
            <a:ext cx="1512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VP-VP</a:t>
            </a:r>
            <a:endParaRPr lang="zh-CN" altLang="en-US" sz="1200">
              <a:latin typeface="微软雅黑" pitchFamily="34" charset="-122"/>
              <a:ea typeface="微软雅黑" pitchFamily="34" charset="-122"/>
            </a:endParaRPr>
          </a:p>
        </p:txBody>
      </p:sp>
      <p:cxnSp>
        <p:nvCxnSpPr>
          <p:cNvPr id="41" name="直接连接符 40"/>
          <p:cNvCxnSpPr/>
          <p:nvPr/>
        </p:nvCxnSpPr>
        <p:spPr>
          <a:xfrm>
            <a:off x="6227763" y="3913188"/>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32" name="TextBox 41"/>
          <p:cNvSpPr txBox="1">
            <a:spLocks noChangeArrowheads="1"/>
          </p:cNvSpPr>
          <p:nvPr/>
        </p:nvSpPr>
        <p:spPr bwMode="auto">
          <a:xfrm>
            <a:off x="6156325" y="3552825"/>
            <a:ext cx="16557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V-VP</a:t>
            </a:r>
            <a:endParaRPr lang="zh-CN" altLang="en-US" sz="1200">
              <a:latin typeface="微软雅黑" pitchFamily="34" charset="-122"/>
              <a:ea typeface="微软雅黑" pitchFamily="34" charset="-122"/>
            </a:endParaRPr>
          </a:p>
        </p:txBody>
      </p:sp>
      <p:cxnSp>
        <p:nvCxnSpPr>
          <p:cNvPr id="43" name="直接连接符 42"/>
          <p:cNvCxnSpPr/>
          <p:nvPr/>
        </p:nvCxnSpPr>
        <p:spPr>
          <a:xfrm>
            <a:off x="6227763" y="4273550"/>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34" name="TextBox 43"/>
          <p:cNvSpPr txBox="1">
            <a:spLocks noChangeArrowheads="1"/>
          </p:cNvSpPr>
          <p:nvPr/>
        </p:nvSpPr>
        <p:spPr bwMode="auto">
          <a:xfrm>
            <a:off x="6156325" y="3913188"/>
            <a:ext cx="16557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V-V</a:t>
            </a:r>
            <a:endParaRPr lang="zh-CN" altLang="en-US" sz="1200">
              <a:latin typeface="微软雅黑" pitchFamily="34" charset="-122"/>
              <a:ea typeface="微软雅黑" pitchFamily="34" charset="-122"/>
            </a:endParaRPr>
          </a:p>
        </p:txBody>
      </p:sp>
      <p:cxnSp>
        <p:nvCxnSpPr>
          <p:cNvPr id="45" name="直接连接符 44"/>
          <p:cNvCxnSpPr/>
          <p:nvPr/>
        </p:nvCxnSpPr>
        <p:spPr>
          <a:xfrm>
            <a:off x="6227763" y="4705350"/>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36" name="TextBox 45"/>
          <p:cNvSpPr txBox="1">
            <a:spLocks noChangeArrowheads="1"/>
          </p:cNvSpPr>
          <p:nvPr/>
        </p:nvSpPr>
        <p:spPr bwMode="auto">
          <a:xfrm>
            <a:off x="6156325" y="4344988"/>
            <a:ext cx="16557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requires VP-VP</a:t>
            </a:r>
            <a:endParaRPr lang="zh-CN" altLang="en-US" sz="1200">
              <a:latin typeface="微软雅黑" pitchFamily="34" charset="-122"/>
              <a:ea typeface="微软雅黑" pitchFamily="34" charset="-122"/>
            </a:endParaRPr>
          </a:p>
        </p:txBody>
      </p:sp>
      <p:cxnSp>
        <p:nvCxnSpPr>
          <p:cNvPr id="47" name="直接连接符 46"/>
          <p:cNvCxnSpPr/>
          <p:nvPr/>
        </p:nvCxnSpPr>
        <p:spPr>
          <a:xfrm>
            <a:off x="6227763" y="5137150"/>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38" name="TextBox 47"/>
          <p:cNvSpPr txBox="1">
            <a:spLocks noChangeArrowheads="1"/>
          </p:cNvSpPr>
          <p:nvPr/>
        </p:nvSpPr>
        <p:spPr bwMode="auto">
          <a:xfrm>
            <a:off x="6156325" y="4776788"/>
            <a:ext cx="16557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excludes V-VP</a:t>
            </a:r>
            <a:endParaRPr lang="zh-CN" altLang="en-US" sz="1200">
              <a:latin typeface="微软雅黑" pitchFamily="34" charset="-122"/>
              <a:ea typeface="微软雅黑" pitchFamily="34" charset="-122"/>
            </a:endParaRPr>
          </a:p>
        </p:txBody>
      </p:sp>
      <p:cxnSp>
        <p:nvCxnSpPr>
          <p:cNvPr id="49" name="直接连接符 48"/>
          <p:cNvCxnSpPr/>
          <p:nvPr/>
        </p:nvCxnSpPr>
        <p:spPr>
          <a:xfrm>
            <a:off x="6227763" y="5568950"/>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40" name="TextBox 49"/>
          <p:cNvSpPr txBox="1">
            <a:spLocks noChangeArrowheads="1"/>
          </p:cNvSpPr>
          <p:nvPr/>
        </p:nvSpPr>
        <p:spPr bwMode="auto">
          <a:xfrm>
            <a:off x="6156325" y="5210175"/>
            <a:ext cx="1655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exclueds V-V</a:t>
            </a:r>
            <a:endParaRPr lang="zh-CN" altLang="en-US" sz="1200">
              <a:latin typeface="微软雅黑" pitchFamily="34" charset="-122"/>
              <a:ea typeface="微软雅黑" pitchFamily="34" charset="-122"/>
            </a:endParaRPr>
          </a:p>
        </p:txBody>
      </p:sp>
      <p:cxnSp>
        <p:nvCxnSpPr>
          <p:cNvPr id="51" name="直接连接符 50"/>
          <p:cNvCxnSpPr/>
          <p:nvPr/>
        </p:nvCxnSpPr>
        <p:spPr>
          <a:xfrm>
            <a:off x="6227763" y="6021388"/>
            <a:ext cx="1152525" cy="0"/>
          </a:xfrm>
          <a:prstGeom prst="line">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9742" name="TextBox 51"/>
          <p:cNvSpPr txBox="1">
            <a:spLocks noChangeArrowheads="1"/>
          </p:cNvSpPr>
          <p:nvPr/>
        </p:nvSpPr>
        <p:spPr bwMode="auto">
          <a:xfrm>
            <a:off x="6156325" y="5661025"/>
            <a:ext cx="16557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a:latin typeface="微软雅黑" pitchFamily="34" charset="-122"/>
                <a:ea typeface="微软雅黑" pitchFamily="34" charset="-122"/>
              </a:rPr>
              <a:t>exclueds VP-VP</a:t>
            </a:r>
            <a:endParaRPr lang="zh-CN" altLang="en-US" sz="1200">
              <a:latin typeface="微软雅黑" pitchFamily="34" charset="-122"/>
              <a:ea typeface="微软雅黑" pitchFamily="34" charset="-122"/>
            </a:endParaRPr>
          </a:p>
        </p:txBody>
      </p:sp>
    </p:spTree>
    <p:extLst>
      <p:ext uri="{BB962C8B-B14F-4D97-AF65-F5344CB8AC3E}">
        <p14:creationId xmlns:p14="http://schemas.microsoft.com/office/powerpoint/2010/main" val="3015458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419601" y="2362200"/>
            <a:ext cx="4473574" cy="1143000"/>
          </a:xfrm>
          <a:prstGeom prst="rect">
            <a:avLst/>
          </a:prstGeom>
          <a:noFill/>
          <a:ln w="9525">
            <a:noFill/>
            <a:miter lim="800000"/>
            <a:headEnd/>
            <a:tailEnd/>
          </a:ln>
          <a:effectLst/>
        </p:spPr>
        <p:txBody>
          <a:bodyPr anchor="ctr"/>
          <a:lstStyle/>
          <a:p>
            <a:r>
              <a:rPr lang="en-US" altLang="zh-CN" sz="2800" b="1" dirty="0" smtClean="0">
                <a:solidFill>
                  <a:srgbClr val="C00000"/>
                </a:solidFill>
                <a:latin typeface="微软雅黑" pitchFamily="34" charset="-122"/>
                <a:ea typeface="微软雅黑" pitchFamily="34" charset="-122"/>
              </a:rPr>
              <a:t>EOS Batch Framework</a:t>
            </a:r>
            <a:endParaRPr lang="zh-CN" altLang="en-US" sz="28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1544703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批处理框架产品定位</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56</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普元批处理框架可以构建出轻量级的健壮的并⾏处理应⽤，⽀持事务、并发、流程、监控、纵向和横向扩展，提供统⼀的接⼝管理和任务管理。</a:t>
            </a:r>
            <a:endParaRPr lang="en-US" altLang="zh-CN" sz="280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r>
              <a:rPr lang="en-US" altLang="zh-CN" sz="2800" kern="0" dirty="0" smtClean="0">
                <a:latin typeface="微软雅黑" pitchFamily="34" charset="-122"/>
                <a:ea typeface="微软雅黑" pitchFamily="34" charset="-122"/>
              </a:rPr>
              <a:t>    </a:t>
            </a:r>
            <a:r>
              <a:rPr lang="zh-CN" altLang="en-US" sz="2800" b="1" kern="0" dirty="0" smtClean="0">
                <a:solidFill>
                  <a:srgbClr val="FF0000"/>
                </a:solidFill>
                <a:latin typeface="微软雅黑" pitchFamily="34" charset="-122"/>
                <a:ea typeface="微软雅黑" pitchFamily="34" charset="-122"/>
              </a:rPr>
              <a:t>普元批处理框架使您</a:t>
            </a:r>
            <a:r>
              <a:rPr lang="zh-CN" altLang="en-US" sz="3200" b="1" kern="0" dirty="0" smtClean="0">
                <a:solidFill>
                  <a:srgbClr val="FF0000"/>
                </a:solidFill>
                <a:latin typeface="微软雅黑" pitchFamily="34" charset="-122"/>
                <a:ea typeface="微软雅黑" pitchFamily="34" charset="-122"/>
              </a:rPr>
              <a:t>专注</a:t>
            </a:r>
            <a:r>
              <a:rPr kumimoji="0" lang="zh-CN" altLang="en-US" sz="32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rPr>
              <a:t>于业务处理</a:t>
            </a:r>
          </a:p>
        </p:txBody>
      </p:sp>
    </p:spTree>
    <p:extLst>
      <p:ext uri="{BB962C8B-B14F-4D97-AF65-F5344CB8AC3E}">
        <p14:creationId xmlns:p14="http://schemas.microsoft.com/office/powerpoint/2010/main" val="1547876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批处理框架特点</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57</a:t>
            </a:fld>
            <a:endParaRPr lang="en-US" altLang="zh-CN"/>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kumimoji="0" lang="zh-CN" altLang="en-US"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p:txBody>
      </p:sp>
      <p:sp>
        <p:nvSpPr>
          <p:cNvPr id="7" name="矩形 6"/>
          <p:cNvSpPr/>
          <p:nvPr/>
        </p:nvSpPr>
        <p:spPr>
          <a:xfrm>
            <a:off x="533400" y="1752600"/>
            <a:ext cx="8382000" cy="3323987"/>
          </a:xfrm>
          <a:prstGeom prst="rect">
            <a:avLst/>
          </a:prstGeom>
        </p:spPr>
        <p:txBody>
          <a:bodyPr wrap="square">
            <a:spAutoFit/>
          </a:bodyPr>
          <a:lstStyle/>
          <a:p>
            <a:pPr>
              <a:buFont typeface="Wingdings" pitchFamily="2" charset="2"/>
              <a:buChar char="ü"/>
            </a:pPr>
            <a:r>
              <a:rPr lang="zh-CN" altLang="en-US" sz="2400" dirty="0" smtClean="0"/>
              <a:t>批量处理</a:t>
            </a:r>
            <a:endParaRPr lang="en-US" altLang="zh-CN" sz="2400" dirty="0" smtClean="0"/>
          </a:p>
          <a:p>
            <a:r>
              <a:rPr lang="en-US" altLang="zh-CN" dirty="0" smtClean="0"/>
              <a:t>        </a:t>
            </a:r>
            <a:r>
              <a:rPr lang="zh-CN" altLang="en-US" dirty="0" smtClean="0"/>
              <a:t>能够处理⼤批量数据的导入、导出和业务逻辑计算</a:t>
            </a:r>
          </a:p>
          <a:p>
            <a:pPr>
              <a:buFont typeface="Wingdings" pitchFamily="2" charset="2"/>
              <a:buChar char="ü"/>
            </a:pPr>
            <a:r>
              <a:rPr lang="zh-CN" altLang="en-US" sz="2400" dirty="0" smtClean="0"/>
              <a:t>自动执行</a:t>
            </a:r>
            <a:endParaRPr lang="en-US" altLang="zh-CN" sz="2400" dirty="0" smtClean="0"/>
          </a:p>
          <a:p>
            <a:r>
              <a:rPr lang="en-US" altLang="zh-CN" dirty="0" smtClean="0"/>
              <a:t>        </a:t>
            </a:r>
            <a:r>
              <a:rPr lang="zh-CN" altLang="en-US" dirty="0" smtClean="0"/>
              <a:t>无需⼈⼯干预，能够自动化执行批量任务</a:t>
            </a:r>
          </a:p>
          <a:p>
            <a:pPr>
              <a:buFont typeface="Wingdings" pitchFamily="2" charset="2"/>
              <a:buChar char="ü"/>
            </a:pPr>
            <a:r>
              <a:rPr lang="zh-CN" altLang="en-US" sz="2400" dirty="0" smtClean="0"/>
              <a:t>健壮性</a:t>
            </a:r>
            <a:endParaRPr lang="en-US" altLang="zh-CN" sz="2400" dirty="0" smtClean="0"/>
          </a:p>
          <a:p>
            <a:r>
              <a:rPr lang="en-US" altLang="zh-CN" dirty="0" smtClean="0"/>
              <a:t>        </a:t>
            </a:r>
            <a:r>
              <a:rPr lang="zh-CN" altLang="en-US" dirty="0" smtClean="0"/>
              <a:t>不会因为无效数据或错误数据导致程序崩溃</a:t>
            </a:r>
          </a:p>
          <a:p>
            <a:pPr>
              <a:buFont typeface="Wingdings" pitchFamily="2" charset="2"/>
              <a:buChar char="ü"/>
            </a:pPr>
            <a:r>
              <a:rPr lang="zh-CN" altLang="en-US" sz="2400" dirty="0" smtClean="0"/>
              <a:t>可靠性</a:t>
            </a:r>
            <a:endParaRPr lang="en-US" altLang="zh-CN" sz="2400" dirty="0" smtClean="0"/>
          </a:p>
          <a:p>
            <a:r>
              <a:rPr lang="en-US" altLang="zh-CN" dirty="0" smtClean="0"/>
              <a:t>        </a:t>
            </a:r>
            <a:r>
              <a:rPr lang="zh-CN" altLang="en-US" dirty="0" smtClean="0"/>
              <a:t>通过跟踪、监控、日志及相关的处理策略（重试、跳过、重启）</a:t>
            </a:r>
          </a:p>
          <a:p>
            <a:pPr>
              <a:buFont typeface="Wingdings" pitchFamily="2" charset="2"/>
              <a:buChar char="ü"/>
            </a:pPr>
            <a:r>
              <a:rPr lang="zh-CN" altLang="en-US" sz="2400" dirty="0" smtClean="0"/>
              <a:t>扩展性</a:t>
            </a:r>
            <a:endParaRPr lang="en-US" altLang="zh-CN" sz="2400" dirty="0" smtClean="0"/>
          </a:p>
          <a:p>
            <a:r>
              <a:rPr lang="zh-CN" altLang="en-US" dirty="0" smtClean="0"/>
              <a:t>        通过并发和并行技术实现应用的纵向和横向扩展，满足数据处理的性能需求</a:t>
            </a:r>
            <a:endParaRPr lang="en-US" altLang="zh-CN" dirty="0" smtClean="0"/>
          </a:p>
        </p:txBody>
      </p:sp>
    </p:spTree>
    <p:extLst>
      <p:ext uri="{BB962C8B-B14F-4D97-AF65-F5344CB8AC3E}">
        <p14:creationId xmlns:p14="http://schemas.microsoft.com/office/powerpoint/2010/main" val="38402036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批处理框架</a:t>
            </a:r>
            <a:r>
              <a:rPr lang="en-US" altLang="zh-CN" dirty="0" smtClean="0"/>
              <a:t>—</a:t>
            </a:r>
            <a:r>
              <a:rPr lang="zh-CN" altLang="en-US" dirty="0" smtClean="0"/>
              <a:t>核心架构</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58</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pic>
        <p:nvPicPr>
          <p:cNvPr id="131075" name="Picture 3"/>
          <p:cNvPicPr>
            <a:picLocks noChangeAspect="1" noChangeArrowheads="1"/>
          </p:cNvPicPr>
          <p:nvPr/>
        </p:nvPicPr>
        <p:blipFill>
          <a:blip r:embed="rId2"/>
          <a:srcRect/>
          <a:stretch>
            <a:fillRect/>
          </a:stretch>
        </p:blipFill>
        <p:spPr bwMode="auto">
          <a:xfrm>
            <a:off x="3429000" y="1219200"/>
            <a:ext cx="4467225" cy="5019675"/>
          </a:xfrm>
          <a:prstGeom prst="rect">
            <a:avLst/>
          </a:prstGeom>
          <a:noFill/>
          <a:ln w="9525">
            <a:noFill/>
            <a:miter lim="800000"/>
            <a:headEnd/>
            <a:tailEnd/>
          </a:ln>
          <a:effectLst/>
        </p:spPr>
      </p:pic>
      <p:sp>
        <p:nvSpPr>
          <p:cNvPr id="8" name="矩形 7"/>
          <p:cNvSpPr/>
          <p:nvPr/>
        </p:nvSpPr>
        <p:spPr>
          <a:xfrm>
            <a:off x="304800" y="1828800"/>
            <a:ext cx="2895600" cy="3170099"/>
          </a:xfrm>
          <a:prstGeom prst="rect">
            <a:avLst/>
          </a:prstGeom>
        </p:spPr>
        <p:txBody>
          <a:bodyPr wrap="square">
            <a:spAutoFit/>
          </a:bodyPr>
          <a:lstStyle/>
          <a:p>
            <a:r>
              <a:rPr lang="en-US" altLang="zh-CN" dirty="0" smtClean="0"/>
              <a:t>Application:</a:t>
            </a:r>
          </a:p>
          <a:p>
            <a:r>
              <a:rPr lang="zh-CN" altLang="en-US" sz="1600" dirty="0" smtClean="0"/>
              <a:t>        开发者使用普元批处理框架编写的所有批处理任务与业务代码。</a:t>
            </a:r>
            <a:endParaRPr lang="en-US" altLang="zh-CN" sz="1600" dirty="0" smtClean="0"/>
          </a:p>
          <a:p>
            <a:r>
              <a:rPr lang="en-US" altLang="zh-CN" dirty="0" smtClean="0"/>
              <a:t>Core:</a:t>
            </a:r>
          </a:p>
          <a:p>
            <a:r>
              <a:rPr lang="zh-CN" altLang="en-US" sz="1600" dirty="0" smtClean="0"/>
              <a:t>        用于启动与控制批处理任务所必须的核心运行类。</a:t>
            </a:r>
            <a:endParaRPr lang="en-US" altLang="zh-CN" sz="1600" dirty="0" smtClean="0"/>
          </a:p>
          <a:p>
            <a:r>
              <a:rPr lang="en-US" altLang="zh-CN" dirty="0" smtClean="0"/>
              <a:t>Infrastructure:</a:t>
            </a:r>
          </a:p>
          <a:p>
            <a:r>
              <a:rPr lang="zh-CN" altLang="en-US" sz="1600" dirty="0" smtClean="0"/>
              <a:t>         通用的读取器与编写器，以及一些服务，这些服务会被</a:t>
            </a:r>
            <a:r>
              <a:rPr lang="en-US" altLang="zh-CN" sz="1600" dirty="0" smtClean="0"/>
              <a:t>Application</a:t>
            </a:r>
            <a:r>
              <a:rPr lang="zh-CN" altLang="en-US" sz="1600" dirty="0" smtClean="0"/>
              <a:t>层与</a:t>
            </a:r>
            <a:r>
              <a:rPr lang="en-US" altLang="en-US" sz="1600" dirty="0" smtClean="0"/>
              <a:t>core</a:t>
            </a:r>
            <a:r>
              <a:rPr lang="zh-CN" altLang="en-US" sz="1600" dirty="0" smtClean="0"/>
              <a:t>层所使用。</a:t>
            </a:r>
            <a:endParaRPr lang="en-US" altLang="zh-CN" sz="1600" dirty="0" smtClean="0"/>
          </a:p>
          <a:p>
            <a:r>
              <a:rPr lang="en-US" altLang="zh-CN" dirty="0" smtClean="0"/>
              <a:t>        </a:t>
            </a:r>
            <a:endParaRPr lang="zh-CN" altLang="en-US" dirty="0"/>
          </a:p>
        </p:txBody>
      </p:sp>
    </p:spTree>
    <p:extLst>
      <p:ext uri="{BB962C8B-B14F-4D97-AF65-F5344CB8AC3E}">
        <p14:creationId xmlns:p14="http://schemas.microsoft.com/office/powerpoint/2010/main" val="18564650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批处理框架</a:t>
            </a:r>
            <a:r>
              <a:rPr lang="en-US" altLang="zh-CN" dirty="0" smtClean="0"/>
              <a:t>—</a:t>
            </a:r>
            <a:r>
              <a:rPr lang="zh-CN" altLang="en-US" dirty="0" smtClean="0"/>
              <a:t>批处理体系结构</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59</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8" name="矩形 7"/>
          <p:cNvSpPr/>
          <p:nvPr/>
        </p:nvSpPr>
        <p:spPr>
          <a:xfrm>
            <a:off x="609600" y="1515070"/>
            <a:ext cx="7162800" cy="923330"/>
          </a:xfrm>
          <a:prstGeom prst="rect">
            <a:avLst/>
          </a:prstGeom>
        </p:spPr>
        <p:txBody>
          <a:bodyPr wrap="square">
            <a:spAutoFit/>
          </a:bodyPr>
          <a:lstStyle/>
          <a:p>
            <a:r>
              <a:rPr lang="zh-CN" altLang="en-US" dirty="0" smtClean="0"/>
              <a:t>普元批处理框架所提供的层次、组件与技术服务经过验证是健壮的，作为基础服务与扩展服务通常被用于建立从简单到复杂的批处理应用，用来解决复杂的业务处理需求。</a:t>
            </a:r>
            <a:endParaRPr lang="zh-CN" altLang="en-US" dirty="0"/>
          </a:p>
        </p:txBody>
      </p:sp>
      <p:pic>
        <p:nvPicPr>
          <p:cNvPr id="131076" name="Picture 4"/>
          <p:cNvPicPr>
            <a:picLocks noChangeAspect="1" noChangeArrowheads="1"/>
          </p:cNvPicPr>
          <p:nvPr/>
        </p:nvPicPr>
        <p:blipFill>
          <a:blip r:embed="rId2"/>
          <a:srcRect/>
          <a:stretch>
            <a:fillRect/>
          </a:stretch>
        </p:blipFill>
        <p:spPr bwMode="auto">
          <a:xfrm>
            <a:off x="828675" y="2600325"/>
            <a:ext cx="7248525" cy="2962275"/>
          </a:xfrm>
          <a:prstGeom prst="rect">
            <a:avLst/>
          </a:prstGeom>
          <a:noFill/>
          <a:ln w="9525">
            <a:noFill/>
            <a:miter lim="800000"/>
            <a:headEnd/>
            <a:tailEnd/>
          </a:ln>
          <a:effectLst/>
        </p:spPr>
      </p:pic>
    </p:spTree>
    <p:extLst>
      <p:ext uri="{BB962C8B-B14F-4D97-AF65-F5344CB8AC3E}">
        <p14:creationId xmlns:p14="http://schemas.microsoft.com/office/powerpoint/2010/main" val="3857644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572000" y="2514600"/>
            <a:ext cx="4191000" cy="1143000"/>
          </a:xfrm>
          <a:prstGeom prst="rect">
            <a:avLst/>
          </a:prstGeom>
          <a:noFill/>
          <a:ln w="9525">
            <a:noFill/>
            <a:miter lim="800000"/>
            <a:headEnd/>
            <a:tailEnd/>
          </a:ln>
          <a:effectLst/>
        </p:spPr>
        <p:txBody>
          <a:bodyPr anchor="ctr"/>
          <a:lstStyle/>
          <a:p>
            <a:r>
              <a:rPr lang="zh-CN" altLang="en-US" sz="2400" b="1" dirty="0" smtClean="0">
                <a:solidFill>
                  <a:srgbClr val="C00000"/>
                </a:solidFill>
                <a:latin typeface="微软雅黑" pitchFamily="34" charset="-122"/>
                <a:ea typeface="微软雅黑" pitchFamily="34" charset="-122"/>
              </a:rPr>
              <a:t>普元与软件平台化</a:t>
            </a:r>
            <a:endParaRPr lang="zh-CN" altLang="en-US" sz="24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291195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批处理框架</a:t>
            </a:r>
            <a:r>
              <a:rPr lang="en-US" altLang="zh-CN" dirty="0" smtClean="0"/>
              <a:t>—</a:t>
            </a:r>
            <a:r>
              <a:rPr lang="zh-CN" altLang="en-US" dirty="0" smtClean="0"/>
              <a:t>关键术语</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60</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graphicFrame>
        <p:nvGraphicFramePr>
          <p:cNvPr id="9" name="表格 8"/>
          <p:cNvGraphicFramePr>
            <a:graphicFrameLocks noGrp="1"/>
          </p:cNvGraphicFramePr>
          <p:nvPr/>
        </p:nvGraphicFramePr>
        <p:xfrm>
          <a:off x="533400" y="1447800"/>
          <a:ext cx="8001000" cy="4079240"/>
        </p:xfrm>
        <a:graphic>
          <a:graphicData uri="http://schemas.openxmlformats.org/drawingml/2006/table">
            <a:tbl>
              <a:tblPr firstRow="1" bandRow="1">
                <a:tableStyleId>{5C22544A-7EE6-4342-B048-85BDC9FD1C3A}</a:tableStyleId>
              </a:tblPr>
              <a:tblGrid>
                <a:gridCol w="1828800"/>
                <a:gridCol w="6172200"/>
              </a:tblGrid>
              <a:tr h="370840">
                <a:tc>
                  <a:txBody>
                    <a:bodyPr/>
                    <a:lstStyle/>
                    <a:p>
                      <a:r>
                        <a:rPr lang="zh-CN" altLang="en-US" dirty="0" smtClean="0"/>
                        <a:t>关键词</a:t>
                      </a:r>
                      <a:endParaRPr lang="zh-CN" altLang="en-US" dirty="0"/>
                    </a:p>
                  </a:txBody>
                  <a:tcPr/>
                </a:tc>
                <a:tc>
                  <a:txBody>
                    <a:bodyPr/>
                    <a:lstStyle/>
                    <a:p>
                      <a:r>
                        <a:rPr lang="zh-CN" altLang="en-US" dirty="0" smtClean="0"/>
                        <a:t>描述</a:t>
                      </a:r>
                      <a:endParaRPr lang="zh-CN" altLang="en-US" dirty="0"/>
                    </a:p>
                  </a:txBody>
                  <a:tcPr/>
                </a:tc>
              </a:tr>
              <a:tr h="370840">
                <a:tc>
                  <a:txBody>
                    <a:bodyPr/>
                    <a:lstStyle/>
                    <a:p>
                      <a:r>
                        <a:rPr lang="en-US" altLang="zh-CN" sz="1600" dirty="0" smtClean="0"/>
                        <a:t>Job repository </a:t>
                      </a:r>
                      <a:endParaRPr lang="zh-CN" altLang="en-US" sz="1600" dirty="0"/>
                    </a:p>
                  </a:txBody>
                  <a:tcPr/>
                </a:tc>
                <a:tc>
                  <a:txBody>
                    <a:bodyPr/>
                    <a:lstStyle/>
                    <a:p>
                      <a:r>
                        <a:rPr lang="zh-CN" altLang="en-US" sz="1600" dirty="0" smtClean="0"/>
                        <a:t>基础组件，⽤用来持久化</a:t>
                      </a:r>
                      <a:r>
                        <a:rPr lang="en-US" altLang="zh-CN" sz="1600" dirty="0" smtClean="0"/>
                        <a:t>Job</a:t>
                      </a:r>
                      <a:r>
                        <a:rPr lang="zh-CN" altLang="en-US" sz="1600" dirty="0" smtClean="0"/>
                        <a:t>的元数据，默认使⽤用内存</a:t>
                      </a:r>
                      <a:endParaRPr lang="zh-CN" altLang="en-US" sz="1600" dirty="0"/>
                    </a:p>
                  </a:txBody>
                  <a:tcPr/>
                </a:tc>
              </a:tr>
              <a:tr h="370840">
                <a:tc>
                  <a:txBody>
                    <a:bodyPr/>
                    <a:lstStyle/>
                    <a:p>
                      <a:pPr marL="0" algn="l" defTabSz="914400" rtl="0" eaLnBrk="1" latinLnBrk="0" hangingPunct="1"/>
                      <a:r>
                        <a:rPr lang="en-US" altLang="zh-CN" sz="1600" kern="1200" dirty="0" smtClean="0">
                          <a:solidFill>
                            <a:schemeClr val="dk1"/>
                          </a:solidFill>
                          <a:latin typeface="+mn-lt"/>
                          <a:ea typeface="+mn-ea"/>
                          <a:cs typeface="+mn-cs"/>
                        </a:rPr>
                        <a:t>Job launcher </a:t>
                      </a:r>
                      <a:endParaRPr lang="zh-CN" altLang="en-US" sz="1600" kern="1200" dirty="0" smtClean="0">
                        <a:solidFill>
                          <a:schemeClr val="dk1"/>
                        </a:solidFill>
                        <a:latin typeface="+mn-lt"/>
                        <a:ea typeface="+mn-ea"/>
                        <a:cs typeface="+mn-cs"/>
                      </a:endParaRPr>
                    </a:p>
                  </a:txBody>
                  <a:tcPr/>
                </a:tc>
                <a:tc>
                  <a:txBody>
                    <a:bodyPr/>
                    <a:lstStyle/>
                    <a:p>
                      <a:pPr marL="0" algn="l" defTabSz="914400" rtl="0" eaLnBrk="1" latinLnBrk="0" hangingPunct="1"/>
                      <a:r>
                        <a:rPr lang="zh-CN" altLang="en-US" sz="1600" kern="1200" dirty="0" smtClean="0">
                          <a:solidFill>
                            <a:schemeClr val="dk1"/>
                          </a:solidFill>
                          <a:latin typeface="+mn-lt"/>
                          <a:ea typeface="+mn-ea"/>
                          <a:cs typeface="+mn-cs"/>
                        </a:rPr>
                        <a:t>基础组件，⽤用来启动</a:t>
                      </a:r>
                      <a:r>
                        <a:rPr lang="en-US" altLang="zh-CN" sz="1600" kern="1200" dirty="0" smtClean="0">
                          <a:solidFill>
                            <a:schemeClr val="dk1"/>
                          </a:solidFill>
                          <a:latin typeface="+mn-lt"/>
                          <a:ea typeface="+mn-ea"/>
                          <a:cs typeface="+mn-cs"/>
                        </a:rPr>
                        <a:t>Job</a:t>
                      </a:r>
                      <a:endParaRPr lang="zh-CN" altLang="en-US" sz="1600" kern="1200" dirty="0" smtClean="0">
                        <a:solidFill>
                          <a:schemeClr val="dk1"/>
                        </a:solidFill>
                        <a:latin typeface="+mn-lt"/>
                        <a:ea typeface="+mn-ea"/>
                        <a:cs typeface="+mn-cs"/>
                      </a:endParaRPr>
                    </a:p>
                  </a:txBody>
                  <a:tcPr/>
                </a:tc>
              </a:tr>
              <a:tr h="370840">
                <a:tc>
                  <a:txBody>
                    <a:bodyPr/>
                    <a:lstStyle/>
                    <a:p>
                      <a:pPr marL="0" algn="l" defTabSz="914400" rtl="0" eaLnBrk="1" latinLnBrk="0" hangingPunct="1"/>
                      <a:r>
                        <a:rPr lang="en-US" altLang="zh-CN" sz="1600" kern="1200" dirty="0" smtClean="0">
                          <a:solidFill>
                            <a:schemeClr val="dk1"/>
                          </a:solidFill>
                          <a:latin typeface="+mn-lt"/>
                          <a:ea typeface="+mn-ea"/>
                          <a:cs typeface="+mn-cs"/>
                        </a:rPr>
                        <a:t>Job</a:t>
                      </a:r>
                      <a:endParaRPr lang="zh-CN" altLang="en-US" sz="1600" kern="1200" dirty="0" smtClean="0">
                        <a:solidFill>
                          <a:schemeClr val="dk1"/>
                        </a:solidFill>
                        <a:latin typeface="+mn-lt"/>
                        <a:ea typeface="+mn-ea"/>
                        <a:cs typeface="+mn-cs"/>
                      </a:endParaRPr>
                    </a:p>
                  </a:txBody>
                  <a:tcPr/>
                </a:tc>
                <a:tc>
                  <a:txBody>
                    <a:bodyPr/>
                    <a:lstStyle/>
                    <a:p>
                      <a:pPr marL="0" algn="l" defTabSz="914400" rtl="0" eaLnBrk="1" latinLnBrk="0" hangingPunct="1"/>
                      <a:r>
                        <a:rPr lang="zh-CN" altLang="en-US" sz="1600" kern="1200" dirty="0" smtClean="0">
                          <a:solidFill>
                            <a:schemeClr val="dk1"/>
                          </a:solidFill>
                          <a:latin typeface="+mn-lt"/>
                          <a:ea typeface="+mn-ea"/>
                          <a:cs typeface="+mn-cs"/>
                        </a:rPr>
                        <a:t>应⽤用组件，是</a:t>
                      </a:r>
                      <a:r>
                        <a:rPr lang="en-US" altLang="zh-CN" sz="1600" kern="1200" dirty="0" smtClean="0">
                          <a:solidFill>
                            <a:schemeClr val="dk1"/>
                          </a:solidFill>
                          <a:latin typeface="+mn-lt"/>
                          <a:ea typeface="+mn-ea"/>
                          <a:cs typeface="+mn-cs"/>
                        </a:rPr>
                        <a:t>Batch</a:t>
                      </a:r>
                      <a:r>
                        <a:rPr lang="zh-CN" altLang="en-US" sz="1600" kern="1200" dirty="0" smtClean="0">
                          <a:solidFill>
                            <a:schemeClr val="dk1"/>
                          </a:solidFill>
                          <a:latin typeface="+mn-lt"/>
                          <a:ea typeface="+mn-ea"/>
                          <a:cs typeface="+mn-cs"/>
                        </a:rPr>
                        <a:t>操作的基础执⾏行单元</a:t>
                      </a:r>
                    </a:p>
                  </a:txBody>
                  <a:tcPr/>
                </a:tc>
              </a:tr>
              <a:tr h="370840">
                <a:tc>
                  <a:txBody>
                    <a:bodyPr/>
                    <a:lstStyle/>
                    <a:p>
                      <a:pPr marL="0" algn="l" defTabSz="914400" rtl="0" eaLnBrk="1" latinLnBrk="0" hangingPunct="1"/>
                      <a:r>
                        <a:rPr lang="en-US" altLang="zh-CN" sz="1600" kern="1200" dirty="0" smtClean="0">
                          <a:solidFill>
                            <a:schemeClr val="dk1"/>
                          </a:solidFill>
                          <a:latin typeface="+mn-lt"/>
                          <a:ea typeface="+mn-ea"/>
                          <a:cs typeface="+mn-cs"/>
                        </a:rPr>
                        <a:t>Step</a:t>
                      </a:r>
                      <a:endParaRPr lang="zh-CN" altLang="en-US" sz="1600" kern="1200" dirty="0" smtClean="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smtClean="0">
                          <a:solidFill>
                            <a:schemeClr val="dk1"/>
                          </a:solidFill>
                          <a:latin typeface="+mn-lt"/>
                          <a:ea typeface="+mn-ea"/>
                          <a:cs typeface="+mn-cs"/>
                        </a:rPr>
                        <a:t>Job</a:t>
                      </a:r>
                      <a:r>
                        <a:rPr lang="zh-CN" altLang="en-US" sz="1600" kern="1200" dirty="0" smtClean="0">
                          <a:solidFill>
                            <a:schemeClr val="dk1"/>
                          </a:solidFill>
                          <a:latin typeface="+mn-lt"/>
                          <a:ea typeface="+mn-ea"/>
                          <a:cs typeface="+mn-cs"/>
                        </a:rPr>
                        <a:t>的一个阶段，</a:t>
                      </a:r>
                      <a:r>
                        <a:rPr lang="en-US" altLang="zh-CN" sz="1600" kern="1200" dirty="0" smtClean="0">
                          <a:solidFill>
                            <a:schemeClr val="dk1"/>
                          </a:solidFill>
                          <a:latin typeface="+mn-lt"/>
                          <a:ea typeface="+mn-ea"/>
                          <a:cs typeface="+mn-cs"/>
                        </a:rPr>
                        <a:t>Job</a:t>
                      </a:r>
                      <a:r>
                        <a:rPr lang="zh-CN" altLang="en-US" sz="1600" kern="1200" dirty="0" smtClean="0">
                          <a:solidFill>
                            <a:schemeClr val="dk1"/>
                          </a:solidFill>
                          <a:latin typeface="+mn-lt"/>
                          <a:ea typeface="+mn-ea"/>
                          <a:cs typeface="+mn-cs"/>
                        </a:rPr>
                        <a:t>由一组</a:t>
                      </a:r>
                      <a:r>
                        <a:rPr lang="en-US" altLang="zh-CN" sz="1600" kern="1200" dirty="0" smtClean="0">
                          <a:solidFill>
                            <a:schemeClr val="dk1"/>
                          </a:solidFill>
                          <a:latin typeface="+mn-lt"/>
                          <a:ea typeface="+mn-ea"/>
                          <a:cs typeface="+mn-cs"/>
                        </a:rPr>
                        <a:t>Step</a:t>
                      </a:r>
                      <a:r>
                        <a:rPr lang="zh-CN" altLang="en-US" sz="1600" kern="1200" dirty="0" smtClean="0">
                          <a:solidFill>
                            <a:schemeClr val="dk1"/>
                          </a:solidFill>
                          <a:latin typeface="+mn-lt"/>
                          <a:ea typeface="+mn-ea"/>
                          <a:cs typeface="+mn-cs"/>
                        </a:rPr>
                        <a:t>构成</a:t>
                      </a:r>
                    </a:p>
                  </a:txBody>
                  <a:tcPr/>
                </a:tc>
              </a:tr>
              <a:tr h="370840">
                <a:tc>
                  <a:txBody>
                    <a:bodyPr/>
                    <a:lstStyle/>
                    <a:p>
                      <a:pPr marL="0" algn="l" defTabSz="914400" rtl="0" eaLnBrk="1" latinLnBrk="0" hangingPunct="1"/>
                      <a:r>
                        <a:rPr lang="en-US" altLang="zh-CN" sz="1600" kern="1200" dirty="0" err="1" smtClean="0">
                          <a:solidFill>
                            <a:schemeClr val="dk1"/>
                          </a:solidFill>
                          <a:latin typeface="+mn-lt"/>
                          <a:ea typeface="+mn-ea"/>
                          <a:cs typeface="+mn-cs"/>
                        </a:rPr>
                        <a:t>Tasklet</a:t>
                      </a:r>
                      <a:endParaRPr lang="zh-CN" altLang="en-US" sz="1600" kern="1200" dirty="0" smtClean="0">
                        <a:solidFill>
                          <a:schemeClr val="dk1"/>
                        </a:solidFill>
                        <a:latin typeface="+mn-lt"/>
                        <a:ea typeface="+mn-ea"/>
                        <a:cs typeface="+mn-cs"/>
                      </a:endParaRPr>
                    </a:p>
                  </a:txBody>
                  <a:tcPr/>
                </a:tc>
                <a:tc>
                  <a:txBody>
                    <a:bodyPr/>
                    <a:lstStyle/>
                    <a:p>
                      <a:pPr marL="0" algn="l" defTabSz="914400" rtl="0" eaLnBrk="1" latinLnBrk="0" hangingPunct="1"/>
                      <a:r>
                        <a:rPr lang="en-US" altLang="zh-CN" sz="1600" kern="1200" dirty="0" smtClean="0">
                          <a:solidFill>
                            <a:schemeClr val="dk1"/>
                          </a:solidFill>
                          <a:latin typeface="+mn-lt"/>
                          <a:ea typeface="+mn-ea"/>
                          <a:cs typeface="+mn-cs"/>
                        </a:rPr>
                        <a:t>Step</a:t>
                      </a:r>
                      <a:r>
                        <a:rPr lang="zh-CN" altLang="en-US" sz="1600" kern="1200" dirty="0" smtClean="0">
                          <a:solidFill>
                            <a:schemeClr val="dk1"/>
                          </a:solidFill>
                          <a:latin typeface="+mn-lt"/>
                          <a:ea typeface="+mn-ea"/>
                          <a:cs typeface="+mn-cs"/>
                        </a:rPr>
                        <a:t>的一个事务过程，包含重复执行、同步、异步等策略</a:t>
                      </a:r>
                    </a:p>
                  </a:txBody>
                  <a:tcPr/>
                </a:tc>
              </a:tr>
              <a:tr h="370840">
                <a:tc>
                  <a:txBody>
                    <a:bodyPr/>
                    <a:lstStyle/>
                    <a:p>
                      <a:r>
                        <a:rPr lang="en-US" altLang="zh-CN" sz="1600" kern="1200" dirty="0" smtClean="0">
                          <a:solidFill>
                            <a:schemeClr val="dk1"/>
                          </a:solidFill>
                          <a:latin typeface="+mn-lt"/>
                          <a:ea typeface="+mn-ea"/>
                          <a:cs typeface="+mn-cs"/>
                        </a:rPr>
                        <a:t>Item</a:t>
                      </a:r>
                      <a:endParaRPr lang="zh-CN" altLang="en-US" sz="1600" kern="1200" dirty="0" smtClean="0">
                        <a:solidFill>
                          <a:schemeClr val="dk1"/>
                        </a:solidFill>
                        <a:latin typeface="+mn-lt"/>
                        <a:ea typeface="+mn-ea"/>
                        <a:cs typeface="+mn-cs"/>
                      </a:endParaRPr>
                    </a:p>
                  </a:txBody>
                  <a:tcPr/>
                </a:tc>
                <a:tc>
                  <a:txBody>
                    <a:bodyPr/>
                    <a:lstStyle/>
                    <a:p>
                      <a:r>
                        <a:rPr lang="zh-CN" altLang="en-US" sz="1600" kern="1200" dirty="0" smtClean="0">
                          <a:solidFill>
                            <a:schemeClr val="dk1"/>
                          </a:solidFill>
                          <a:latin typeface="+mn-lt"/>
                          <a:ea typeface="+mn-ea"/>
                          <a:cs typeface="+mn-cs"/>
                        </a:rPr>
                        <a:t>从数据源读出或写⼊入的⼀一条数据记录</a:t>
                      </a:r>
                    </a:p>
                  </a:txBody>
                  <a:tcPr/>
                </a:tc>
              </a:tr>
              <a:tr h="370840">
                <a:tc>
                  <a:txBody>
                    <a:bodyPr/>
                    <a:lstStyle/>
                    <a:p>
                      <a:r>
                        <a:rPr lang="en-US" altLang="zh-CN" sz="1600" kern="1200" dirty="0" smtClean="0">
                          <a:solidFill>
                            <a:schemeClr val="dk1"/>
                          </a:solidFill>
                          <a:latin typeface="+mn-lt"/>
                          <a:ea typeface="+mn-ea"/>
                          <a:cs typeface="+mn-cs"/>
                        </a:rPr>
                        <a:t>Chunk</a:t>
                      </a:r>
                      <a:endParaRPr lang="zh-CN" altLang="en-US" sz="1600" kern="1200" dirty="0" smtClean="0">
                        <a:solidFill>
                          <a:schemeClr val="dk1"/>
                        </a:solidFill>
                        <a:latin typeface="+mn-lt"/>
                        <a:ea typeface="+mn-ea"/>
                        <a:cs typeface="+mn-cs"/>
                      </a:endParaRPr>
                    </a:p>
                  </a:txBody>
                  <a:tcPr/>
                </a:tc>
                <a:tc>
                  <a:txBody>
                    <a:bodyPr/>
                    <a:lstStyle/>
                    <a:p>
                      <a:r>
                        <a:rPr lang="zh-CN" altLang="en-US" sz="1600" kern="1200" dirty="0" smtClean="0">
                          <a:solidFill>
                            <a:schemeClr val="dk1"/>
                          </a:solidFill>
                          <a:latin typeface="+mn-lt"/>
                          <a:ea typeface="+mn-ea"/>
                          <a:cs typeface="+mn-cs"/>
                        </a:rPr>
                        <a:t>给定数量的</a:t>
                      </a:r>
                      <a:r>
                        <a:rPr lang="en-US" altLang="zh-CN" sz="1600" kern="1200" dirty="0" smtClean="0">
                          <a:solidFill>
                            <a:schemeClr val="dk1"/>
                          </a:solidFill>
                          <a:latin typeface="+mn-lt"/>
                          <a:ea typeface="+mn-ea"/>
                          <a:cs typeface="+mn-cs"/>
                        </a:rPr>
                        <a:t>Item</a:t>
                      </a:r>
                      <a:r>
                        <a:rPr lang="zh-CN" altLang="en-US" sz="1600" kern="1200" dirty="0" smtClean="0">
                          <a:solidFill>
                            <a:schemeClr val="dk1"/>
                          </a:solidFill>
                          <a:latin typeface="+mn-lt"/>
                          <a:ea typeface="+mn-ea"/>
                          <a:cs typeface="+mn-cs"/>
                        </a:rPr>
                        <a:t>的集合</a:t>
                      </a:r>
                    </a:p>
                  </a:txBody>
                  <a:tcPr/>
                </a:tc>
              </a:tr>
              <a:tr h="370840">
                <a:tc>
                  <a:txBody>
                    <a:bodyPr/>
                    <a:lstStyle/>
                    <a:p>
                      <a:r>
                        <a:rPr lang="en-US" altLang="zh-CN" sz="1600" kern="1200" dirty="0" smtClean="0">
                          <a:solidFill>
                            <a:schemeClr val="dk1"/>
                          </a:solidFill>
                          <a:latin typeface="+mn-lt"/>
                          <a:ea typeface="+mn-ea"/>
                          <a:cs typeface="+mn-cs"/>
                        </a:rPr>
                        <a:t>Item Reader</a:t>
                      </a:r>
                      <a:endParaRPr lang="zh-CN" altLang="en-US" sz="1600" kern="1200" dirty="0" smtClean="0">
                        <a:solidFill>
                          <a:schemeClr val="dk1"/>
                        </a:solidFill>
                        <a:latin typeface="+mn-lt"/>
                        <a:ea typeface="+mn-ea"/>
                        <a:cs typeface="+mn-cs"/>
                      </a:endParaRPr>
                    </a:p>
                  </a:txBody>
                  <a:tcPr/>
                </a:tc>
                <a:tc>
                  <a:txBody>
                    <a:bodyPr/>
                    <a:lstStyle/>
                    <a:p>
                      <a:r>
                        <a:rPr lang="zh-CN" altLang="en-US" sz="1600" kern="1200" dirty="0" smtClean="0">
                          <a:solidFill>
                            <a:schemeClr val="dk1"/>
                          </a:solidFill>
                          <a:latin typeface="+mn-lt"/>
                          <a:ea typeface="+mn-ea"/>
                          <a:cs typeface="+mn-cs"/>
                        </a:rPr>
                        <a:t>从给定的数据源读取</a:t>
                      </a:r>
                      <a:r>
                        <a:rPr lang="en-US" altLang="zh-CN" sz="1600" kern="1200" dirty="0" smtClean="0">
                          <a:solidFill>
                            <a:schemeClr val="dk1"/>
                          </a:solidFill>
                          <a:latin typeface="+mn-lt"/>
                          <a:ea typeface="+mn-ea"/>
                          <a:cs typeface="+mn-cs"/>
                        </a:rPr>
                        <a:t>Item</a:t>
                      </a:r>
                      <a:r>
                        <a:rPr lang="zh-CN" altLang="en-US" sz="1600" kern="1200" dirty="0" smtClean="0">
                          <a:solidFill>
                            <a:schemeClr val="dk1"/>
                          </a:solidFill>
                          <a:latin typeface="+mn-lt"/>
                          <a:ea typeface="+mn-ea"/>
                          <a:cs typeface="+mn-cs"/>
                        </a:rPr>
                        <a:t>集合</a:t>
                      </a:r>
                    </a:p>
                  </a:txBody>
                  <a:tcPr/>
                </a:tc>
              </a:tr>
              <a:tr h="370840">
                <a:tc>
                  <a:txBody>
                    <a:bodyPr/>
                    <a:lstStyle/>
                    <a:p>
                      <a:r>
                        <a:rPr lang="en-US" altLang="zh-CN" sz="1600" kern="1200" dirty="0" smtClean="0">
                          <a:solidFill>
                            <a:schemeClr val="dk1"/>
                          </a:solidFill>
                          <a:latin typeface="+mn-lt"/>
                          <a:ea typeface="+mn-ea"/>
                          <a:cs typeface="+mn-cs"/>
                        </a:rPr>
                        <a:t>Item Processor</a:t>
                      </a:r>
                      <a:endParaRPr lang="zh-CN" altLang="en-US" sz="1600" kern="1200" dirty="0" smtClean="0">
                        <a:solidFill>
                          <a:schemeClr val="dk1"/>
                        </a:solidFill>
                        <a:latin typeface="+mn-lt"/>
                        <a:ea typeface="+mn-ea"/>
                        <a:cs typeface="+mn-cs"/>
                      </a:endParaRPr>
                    </a:p>
                  </a:txBody>
                  <a:tcPr/>
                </a:tc>
                <a:tc>
                  <a:txBody>
                    <a:bodyPr/>
                    <a:lstStyle/>
                    <a:p>
                      <a:r>
                        <a:rPr lang="zh-CN" altLang="en-US" sz="1600" kern="1200" dirty="0" smtClean="0">
                          <a:solidFill>
                            <a:schemeClr val="dk1"/>
                          </a:solidFill>
                          <a:latin typeface="+mn-lt"/>
                          <a:ea typeface="+mn-ea"/>
                          <a:cs typeface="+mn-cs"/>
                        </a:rPr>
                        <a:t>在</a:t>
                      </a:r>
                      <a:r>
                        <a:rPr lang="en-US" altLang="zh-CN" sz="1600" kern="1200" dirty="0" smtClean="0">
                          <a:solidFill>
                            <a:schemeClr val="dk1"/>
                          </a:solidFill>
                          <a:latin typeface="+mn-lt"/>
                          <a:ea typeface="+mn-ea"/>
                          <a:cs typeface="+mn-cs"/>
                        </a:rPr>
                        <a:t>Item</a:t>
                      </a:r>
                      <a:r>
                        <a:rPr lang="zh-CN" altLang="en-US" sz="1600" kern="1200" dirty="0" smtClean="0">
                          <a:solidFill>
                            <a:schemeClr val="dk1"/>
                          </a:solidFill>
                          <a:latin typeface="+mn-lt"/>
                          <a:ea typeface="+mn-ea"/>
                          <a:cs typeface="+mn-cs"/>
                        </a:rPr>
                        <a:t>写⼊入数据源之前进⾏行数据清洗（转换校验过滤</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a:t>
                      </a:r>
                    </a:p>
                  </a:txBody>
                  <a:tcPr/>
                </a:tc>
              </a:tr>
              <a:tr h="370840">
                <a:tc>
                  <a:txBody>
                    <a:bodyPr/>
                    <a:lstStyle/>
                    <a:p>
                      <a:r>
                        <a:rPr lang="en-US" altLang="zh-CN" sz="1600" kern="1200" dirty="0" smtClean="0">
                          <a:solidFill>
                            <a:schemeClr val="dk1"/>
                          </a:solidFill>
                          <a:latin typeface="+mn-lt"/>
                          <a:ea typeface="+mn-ea"/>
                          <a:cs typeface="+mn-cs"/>
                        </a:rPr>
                        <a:t>Item Writer</a:t>
                      </a:r>
                      <a:endParaRPr lang="zh-CN" altLang="en-US" sz="1600" kern="1200" dirty="0" smtClean="0">
                        <a:solidFill>
                          <a:schemeClr val="dk1"/>
                        </a:solidFill>
                        <a:latin typeface="+mn-lt"/>
                        <a:ea typeface="+mn-ea"/>
                        <a:cs typeface="+mn-cs"/>
                      </a:endParaRPr>
                    </a:p>
                  </a:txBody>
                  <a:tcPr/>
                </a:tc>
                <a:tc>
                  <a:txBody>
                    <a:bodyPr/>
                    <a:lstStyle/>
                    <a:p>
                      <a:r>
                        <a:rPr lang="zh-CN" altLang="en-US" sz="1600" kern="1200" dirty="0" smtClean="0">
                          <a:solidFill>
                            <a:schemeClr val="dk1"/>
                          </a:solidFill>
                          <a:latin typeface="+mn-lt"/>
                          <a:ea typeface="+mn-ea"/>
                          <a:cs typeface="+mn-cs"/>
                        </a:rPr>
                        <a:t>把</a:t>
                      </a:r>
                      <a:r>
                        <a:rPr lang="en-US" altLang="zh-CN" sz="1600" kern="1200" dirty="0" smtClean="0">
                          <a:solidFill>
                            <a:schemeClr val="dk1"/>
                          </a:solidFill>
                          <a:latin typeface="+mn-lt"/>
                          <a:ea typeface="+mn-ea"/>
                          <a:cs typeface="+mn-cs"/>
                        </a:rPr>
                        <a:t>Chunk</a:t>
                      </a:r>
                      <a:r>
                        <a:rPr lang="zh-CN" altLang="en-US" sz="1600" kern="1200" dirty="0" smtClean="0">
                          <a:solidFill>
                            <a:schemeClr val="dk1"/>
                          </a:solidFill>
                          <a:latin typeface="+mn-lt"/>
                          <a:ea typeface="+mn-ea"/>
                          <a:cs typeface="+mn-cs"/>
                        </a:rPr>
                        <a:t>中包含的</a:t>
                      </a:r>
                      <a:r>
                        <a:rPr lang="en-US" altLang="zh-CN" sz="1600" kern="1200" dirty="0" smtClean="0">
                          <a:solidFill>
                            <a:schemeClr val="dk1"/>
                          </a:solidFill>
                          <a:latin typeface="+mn-lt"/>
                          <a:ea typeface="+mn-ea"/>
                          <a:cs typeface="+mn-cs"/>
                        </a:rPr>
                        <a:t>Item</a:t>
                      </a:r>
                      <a:r>
                        <a:rPr lang="zh-CN" altLang="en-US" sz="1600" kern="1200" dirty="0" smtClean="0">
                          <a:solidFill>
                            <a:schemeClr val="dk1"/>
                          </a:solidFill>
                          <a:latin typeface="+mn-lt"/>
                          <a:ea typeface="+mn-ea"/>
                          <a:cs typeface="+mn-cs"/>
                        </a:rPr>
                        <a:t>写⼊入数据源</a:t>
                      </a:r>
                    </a:p>
                  </a:txBody>
                  <a:tcPr/>
                </a:tc>
              </a:tr>
            </a:tbl>
          </a:graphicData>
        </a:graphic>
      </p:graphicFrame>
    </p:spTree>
    <p:extLst>
      <p:ext uri="{BB962C8B-B14F-4D97-AF65-F5344CB8AC3E}">
        <p14:creationId xmlns:p14="http://schemas.microsoft.com/office/powerpoint/2010/main" val="30816176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61</a:t>
            </a:fld>
            <a:endParaRPr lang="en-US" altLang="zh-CN"/>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12" name="矩形 11"/>
          <p:cNvSpPr/>
          <p:nvPr/>
        </p:nvSpPr>
        <p:spPr>
          <a:xfrm>
            <a:off x="609600" y="1981200"/>
            <a:ext cx="7620000" cy="1759456"/>
          </a:xfrm>
          <a:prstGeom prst="rect">
            <a:avLst/>
          </a:prstGeom>
        </p:spPr>
        <p:txBody>
          <a:bodyPr wrap="square">
            <a:spAutoFit/>
          </a:bodyPr>
          <a:lstStyle/>
          <a:p>
            <a:pPr>
              <a:lnSpc>
                <a:spcPts val="2600"/>
              </a:lnSpc>
              <a:buFont typeface="Wingdings" pitchFamily="2" charset="2"/>
              <a:buChar char="ü"/>
            </a:pPr>
            <a:r>
              <a:rPr lang="zh-CN" altLang="en-US" dirty="0" smtClean="0"/>
              <a:t>流程</a:t>
            </a:r>
            <a:endParaRPr lang="en-US" altLang="zh-CN" dirty="0" smtClean="0"/>
          </a:p>
          <a:p>
            <a:pPr>
              <a:lnSpc>
                <a:spcPts val="2600"/>
              </a:lnSpc>
              <a:buFont typeface="Wingdings" pitchFamily="2" charset="2"/>
              <a:buChar char="ü"/>
            </a:pPr>
            <a:r>
              <a:rPr lang="zh-CN" altLang="en-US" dirty="0" smtClean="0"/>
              <a:t>执行策略</a:t>
            </a:r>
            <a:endParaRPr lang="en-US" altLang="zh-CN" dirty="0" smtClean="0"/>
          </a:p>
          <a:p>
            <a:pPr>
              <a:lnSpc>
                <a:spcPts val="2600"/>
              </a:lnSpc>
              <a:buFont typeface="Wingdings" pitchFamily="2" charset="2"/>
              <a:buChar char="ü"/>
            </a:pPr>
            <a:r>
              <a:rPr lang="zh-CN" altLang="en-US" dirty="0" smtClean="0"/>
              <a:t>事务</a:t>
            </a:r>
            <a:endParaRPr lang="en-US" altLang="zh-CN" dirty="0" smtClean="0"/>
          </a:p>
          <a:p>
            <a:pPr>
              <a:lnSpc>
                <a:spcPts val="2600"/>
              </a:lnSpc>
              <a:buFont typeface="Wingdings" pitchFamily="2" charset="2"/>
              <a:buChar char="ü"/>
            </a:pPr>
            <a:r>
              <a:rPr lang="zh-CN" altLang="en-US" dirty="0" smtClean="0"/>
              <a:t>并行扩展</a:t>
            </a:r>
            <a:endParaRPr lang="en-US" altLang="zh-CN" dirty="0" smtClean="0"/>
          </a:p>
          <a:p>
            <a:pPr>
              <a:lnSpc>
                <a:spcPts val="2600"/>
              </a:lnSpc>
              <a:buFont typeface="Wingdings" pitchFamily="2" charset="2"/>
              <a:buChar char="ü"/>
            </a:pPr>
            <a:r>
              <a:rPr lang="zh-CN" altLang="en-US" dirty="0" smtClean="0"/>
              <a:t>监控</a:t>
            </a:r>
            <a:endParaRPr lang="en-US" altLang="zh-CN" dirty="0" smtClean="0"/>
          </a:p>
        </p:txBody>
      </p:sp>
    </p:spTree>
    <p:extLst>
      <p:ext uri="{BB962C8B-B14F-4D97-AF65-F5344CB8AC3E}">
        <p14:creationId xmlns:p14="http://schemas.microsoft.com/office/powerpoint/2010/main" val="32504193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r>
              <a:rPr lang="en-US" altLang="zh-CN" dirty="0" smtClean="0"/>
              <a:t>—</a:t>
            </a:r>
            <a:r>
              <a:rPr lang="zh-CN" altLang="en-US" dirty="0" smtClean="0">
                <a:latin typeface="微软雅黑" pitchFamily="34" charset="-122"/>
                <a:ea typeface="微软雅黑" pitchFamily="34" charset="-122"/>
              </a:rPr>
              <a:t>流程</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62</a:t>
            </a:fld>
            <a:endParaRPr lang="en-US" altLang="zh-CN"/>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12" name="矩形 11"/>
          <p:cNvSpPr/>
          <p:nvPr/>
        </p:nvSpPr>
        <p:spPr>
          <a:xfrm>
            <a:off x="762000" y="1371600"/>
            <a:ext cx="7620000" cy="759182"/>
          </a:xfrm>
          <a:prstGeom prst="rect">
            <a:avLst/>
          </a:prstGeom>
        </p:spPr>
        <p:txBody>
          <a:bodyPr wrap="square">
            <a:spAutoFit/>
          </a:bodyPr>
          <a:lstStyle/>
          <a:p>
            <a:pPr>
              <a:lnSpc>
                <a:spcPts val="2600"/>
              </a:lnSpc>
              <a:buFont typeface="Wingdings" pitchFamily="2" charset="2"/>
              <a:buChar char="ü"/>
            </a:pPr>
            <a:r>
              <a:rPr lang="zh-CN" altLang="en-US" dirty="0" smtClean="0"/>
              <a:t>顺序流程</a:t>
            </a:r>
            <a:r>
              <a:rPr lang="en-US" altLang="zh-CN" dirty="0" smtClean="0"/>
              <a:t> </a:t>
            </a:r>
            <a:r>
              <a:rPr lang="zh-CN" altLang="en-US" dirty="0" smtClean="0"/>
              <a:t>按照顺序执行批处理流程</a:t>
            </a:r>
          </a:p>
          <a:p>
            <a:pPr>
              <a:lnSpc>
                <a:spcPts val="2600"/>
              </a:lnSpc>
              <a:buFont typeface="Wingdings" pitchFamily="2" charset="2"/>
              <a:buChar char="ü"/>
            </a:pPr>
            <a:r>
              <a:rPr lang="zh-CN" altLang="en-US" dirty="0" smtClean="0"/>
              <a:t>条件流程  按照设置条件执行批处理流程</a:t>
            </a:r>
          </a:p>
        </p:txBody>
      </p:sp>
      <p:pic>
        <p:nvPicPr>
          <p:cNvPr id="133122" name="Picture 2"/>
          <p:cNvPicPr>
            <a:picLocks noChangeAspect="1" noChangeArrowheads="1"/>
          </p:cNvPicPr>
          <p:nvPr/>
        </p:nvPicPr>
        <p:blipFill>
          <a:blip r:embed="rId2"/>
          <a:srcRect/>
          <a:stretch>
            <a:fillRect/>
          </a:stretch>
        </p:blipFill>
        <p:spPr bwMode="auto">
          <a:xfrm>
            <a:off x="1524000" y="2667000"/>
            <a:ext cx="1343025" cy="2400300"/>
          </a:xfrm>
          <a:prstGeom prst="rect">
            <a:avLst/>
          </a:prstGeom>
          <a:noFill/>
          <a:ln w="9525">
            <a:noFill/>
            <a:miter lim="800000"/>
            <a:headEnd/>
            <a:tailEnd/>
          </a:ln>
          <a:effectLst/>
        </p:spPr>
      </p:pic>
      <p:pic>
        <p:nvPicPr>
          <p:cNvPr id="133123" name="Picture 3"/>
          <p:cNvPicPr>
            <a:picLocks noChangeAspect="1" noChangeArrowheads="1"/>
          </p:cNvPicPr>
          <p:nvPr/>
        </p:nvPicPr>
        <p:blipFill>
          <a:blip r:embed="rId3"/>
          <a:srcRect/>
          <a:stretch>
            <a:fillRect/>
          </a:stretch>
        </p:blipFill>
        <p:spPr bwMode="auto">
          <a:xfrm>
            <a:off x="4495800" y="2590800"/>
            <a:ext cx="2581275" cy="2505075"/>
          </a:xfrm>
          <a:prstGeom prst="rect">
            <a:avLst/>
          </a:prstGeom>
          <a:noFill/>
          <a:ln w="9525">
            <a:noFill/>
            <a:miter lim="800000"/>
            <a:headEnd/>
            <a:tailEnd/>
          </a:ln>
          <a:effectLst/>
        </p:spPr>
      </p:pic>
    </p:spTree>
    <p:extLst>
      <p:ext uri="{BB962C8B-B14F-4D97-AF65-F5344CB8AC3E}">
        <p14:creationId xmlns:p14="http://schemas.microsoft.com/office/powerpoint/2010/main" val="36175147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r>
              <a:rPr lang="en-US" altLang="zh-CN" dirty="0" smtClean="0"/>
              <a:t>—</a:t>
            </a:r>
            <a:r>
              <a:rPr lang="zh-CN" altLang="en-US" dirty="0" smtClean="0">
                <a:latin typeface="微软雅黑" pitchFamily="34" charset="-122"/>
                <a:ea typeface="微软雅黑" pitchFamily="34" charset="-122"/>
              </a:rPr>
              <a:t>策略</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63</a:t>
            </a:fld>
            <a:endParaRPr lang="en-US" altLang="zh-CN"/>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12" name="矩形 11"/>
          <p:cNvSpPr/>
          <p:nvPr/>
        </p:nvSpPr>
        <p:spPr>
          <a:xfrm>
            <a:off x="762000" y="1371600"/>
            <a:ext cx="7620000" cy="1092607"/>
          </a:xfrm>
          <a:prstGeom prst="rect">
            <a:avLst/>
          </a:prstGeom>
        </p:spPr>
        <p:txBody>
          <a:bodyPr wrap="square">
            <a:spAutoFit/>
          </a:bodyPr>
          <a:lstStyle/>
          <a:p>
            <a:pPr>
              <a:lnSpc>
                <a:spcPts val="2600"/>
              </a:lnSpc>
              <a:buFont typeface="Wingdings" pitchFamily="2" charset="2"/>
              <a:buChar char="ü"/>
            </a:pPr>
            <a:r>
              <a:rPr lang="en-US" altLang="zh-CN" dirty="0" smtClean="0"/>
              <a:t>Skip </a:t>
            </a:r>
            <a:r>
              <a:rPr lang="zh-CN" altLang="en-US" dirty="0" smtClean="0"/>
              <a:t>在出现异常的情况下保证主题程序正常运行</a:t>
            </a:r>
          </a:p>
          <a:p>
            <a:pPr>
              <a:lnSpc>
                <a:spcPts val="2600"/>
              </a:lnSpc>
              <a:buFont typeface="Wingdings" pitchFamily="2" charset="2"/>
              <a:buChar char="ü"/>
            </a:pPr>
            <a:r>
              <a:rPr lang="en-US" altLang="zh-CN" dirty="0" smtClean="0"/>
              <a:t>Retry </a:t>
            </a:r>
            <a:r>
              <a:rPr lang="zh-CN" altLang="en-US" dirty="0" smtClean="0"/>
              <a:t>当发⽣生瞬态失败的时候进行重试</a:t>
            </a:r>
          </a:p>
          <a:p>
            <a:pPr>
              <a:lnSpc>
                <a:spcPts val="2600"/>
              </a:lnSpc>
              <a:buFont typeface="Wingdings" pitchFamily="2" charset="2"/>
              <a:buChar char="ü"/>
            </a:pPr>
            <a:r>
              <a:rPr lang="en-US" altLang="zh-CN" dirty="0" smtClean="0"/>
              <a:t>Restart </a:t>
            </a:r>
            <a:r>
              <a:rPr lang="zh-CN" altLang="en-US" dirty="0" smtClean="0"/>
              <a:t>在最后执行失败的地重启</a:t>
            </a:r>
            <a:r>
              <a:rPr lang="en-US" altLang="zh-CN" dirty="0" smtClean="0"/>
              <a:t>Job</a:t>
            </a:r>
            <a:endParaRPr lang="zh-CN" altLang="en-US" dirty="0"/>
          </a:p>
        </p:txBody>
      </p:sp>
      <p:pic>
        <p:nvPicPr>
          <p:cNvPr id="132099" name="Picture 3"/>
          <p:cNvPicPr>
            <a:picLocks noChangeAspect="1" noChangeArrowheads="1"/>
          </p:cNvPicPr>
          <p:nvPr/>
        </p:nvPicPr>
        <p:blipFill>
          <a:blip r:embed="rId2"/>
          <a:srcRect/>
          <a:stretch>
            <a:fillRect/>
          </a:stretch>
        </p:blipFill>
        <p:spPr bwMode="auto">
          <a:xfrm>
            <a:off x="533400" y="2819400"/>
            <a:ext cx="8153400" cy="2533650"/>
          </a:xfrm>
          <a:prstGeom prst="rect">
            <a:avLst/>
          </a:prstGeom>
          <a:noFill/>
          <a:ln w="9525">
            <a:noFill/>
            <a:miter lim="800000"/>
            <a:headEnd/>
            <a:tailEnd/>
          </a:ln>
          <a:effectLst/>
        </p:spPr>
      </p:pic>
    </p:spTree>
    <p:extLst>
      <p:ext uri="{BB962C8B-B14F-4D97-AF65-F5344CB8AC3E}">
        <p14:creationId xmlns:p14="http://schemas.microsoft.com/office/powerpoint/2010/main" val="37624162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r>
              <a:rPr lang="en-US" altLang="zh-CN" dirty="0" smtClean="0"/>
              <a:t>—</a:t>
            </a:r>
            <a:r>
              <a:rPr lang="zh-CN" altLang="en-US" dirty="0" smtClean="0">
                <a:latin typeface="微软雅黑" pitchFamily="34" charset="-122"/>
                <a:ea typeface="微软雅黑" pitchFamily="34" charset="-122"/>
              </a:rPr>
              <a:t>事务</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64</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7" name="矩形 6"/>
          <p:cNvSpPr/>
          <p:nvPr/>
        </p:nvSpPr>
        <p:spPr>
          <a:xfrm>
            <a:off x="838200" y="1712099"/>
            <a:ext cx="7620000" cy="3393301"/>
          </a:xfrm>
          <a:prstGeom prst="rect">
            <a:avLst/>
          </a:prstGeom>
        </p:spPr>
        <p:txBody>
          <a:bodyPr wrap="square">
            <a:spAutoFit/>
          </a:bodyPr>
          <a:lstStyle/>
          <a:p>
            <a:pPr>
              <a:lnSpc>
                <a:spcPts val="2600"/>
              </a:lnSpc>
              <a:buFont typeface="Wingdings" pitchFamily="2" charset="2"/>
              <a:buChar char="ü"/>
            </a:pPr>
            <a:r>
              <a:rPr lang="zh-CN" altLang="en-US" dirty="0" smtClean="0"/>
              <a:t>默认采用</a:t>
            </a:r>
            <a:r>
              <a:rPr lang="en-US" altLang="zh-CN" dirty="0" smtClean="0"/>
              <a:t>Spring</a:t>
            </a:r>
            <a:r>
              <a:rPr lang="zh-CN" altLang="en-US" dirty="0" smtClean="0"/>
              <a:t>提供的声明式事务管理模式</a:t>
            </a:r>
          </a:p>
          <a:p>
            <a:pPr>
              <a:lnSpc>
                <a:spcPts val="2600"/>
              </a:lnSpc>
              <a:buFont typeface="Wingdings" pitchFamily="2" charset="2"/>
              <a:buChar char="ü"/>
            </a:pPr>
            <a:r>
              <a:rPr lang="en-US" altLang="zh-CN" dirty="0" smtClean="0"/>
              <a:t>Chunk</a:t>
            </a:r>
            <a:r>
              <a:rPr lang="zh-CN" altLang="en-US" dirty="0" smtClean="0"/>
              <a:t>支持事务管理，通过</a:t>
            </a:r>
            <a:r>
              <a:rPr lang="en-US" altLang="zh-CN" dirty="0" smtClean="0"/>
              <a:t>commit-interval</a:t>
            </a:r>
            <a:r>
              <a:rPr lang="zh-CN" altLang="en-US" dirty="0" smtClean="0"/>
              <a:t>设置每次提交的记录数</a:t>
            </a:r>
          </a:p>
          <a:p>
            <a:pPr>
              <a:lnSpc>
                <a:spcPts val="2600"/>
              </a:lnSpc>
              <a:buFont typeface="Wingdings" pitchFamily="2" charset="2"/>
              <a:buChar char="ü"/>
            </a:pPr>
            <a:r>
              <a:rPr lang="zh-CN" altLang="en-US" dirty="0" smtClean="0"/>
              <a:t>支持对每个</a:t>
            </a:r>
            <a:r>
              <a:rPr lang="en-US" altLang="zh-CN" dirty="0" err="1" smtClean="0"/>
              <a:t>Tasklet</a:t>
            </a:r>
            <a:r>
              <a:rPr lang="zh-CN" altLang="en-US" dirty="0" smtClean="0"/>
              <a:t>设置细粒度的事务配置：</a:t>
            </a:r>
            <a:endParaRPr lang="en-US" altLang="zh-CN" dirty="0" smtClean="0"/>
          </a:p>
          <a:p>
            <a:pPr lvl="1">
              <a:lnSpc>
                <a:spcPts val="2600"/>
              </a:lnSpc>
              <a:buFont typeface="Wingdings" pitchFamily="2" charset="2"/>
              <a:buChar char="ü"/>
            </a:pPr>
            <a:r>
              <a:rPr lang="zh-CN" altLang="en-US" sz="1600" dirty="0" smtClean="0"/>
              <a:t>隔离界别</a:t>
            </a:r>
            <a:endParaRPr lang="en-US" altLang="zh-CN" sz="1600" dirty="0" smtClean="0"/>
          </a:p>
          <a:p>
            <a:pPr lvl="1">
              <a:lnSpc>
                <a:spcPts val="2600"/>
              </a:lnSpc>
              <a:buFont typeface="Wingdings" pitchFamily="2" charset="2"/>
              <a:buChar char="ü"/>
            </a:pPr>
            <a:r>
              <a:rPr lang="zh-CN" altLang="en-US" sz="1600" dirty="0" smtClean="0"/>
              <a:t>传播行为</a:t>
            </a:r>
            <a:endParaRPr lang="en-US" altLang="zh-CN" sz="1600" dirty="0" smtClean="0"/>
          </a:p>
          <a:p>
            <a:pPr lvl="1">
              <a:lnSpc>
                <a:spcPts val="2600"/>
              </a:lnSpc>
              <a:buFont typeface="Wingdings" pitchFamily="2" charset="2"/>
              <a:buChar char="ü"/>
            </a:pPr>
            <a:r>
              <a:rPr lang="zh-CN" altLang="en-US" sz="1600" dirty="0" smtClean="0"/>
              <a:t>超时</a:t>
            </a:r>
          </a:p>
          <a:p>
            <a:pPr>
              <a:lnSpc>
                <a:spcPts val="2600"/>
              </a:lnSpc>
              <a:buFont typeface="Wingdings" pitchFamily="2" charset="2"/>
              <a:buChar char="ü"/>
            </a:pPr>
            <a:r>
              <a:rPr lang="zh-CN" altLang="en-US" dirty="0" smtClean="0"/>
              <a:t>支持</a:t>
            </a:r>
            <a:r>
              <a:rPr lang="en-US" altLang="zh-CN" dirty="0" smtClean="0"/>
              <a:t>rollback</a:t>
            </a:r>
            <a:r>
              <a:rPr lang="zh-CN" altLang="en-US" dirty="0" smtClean="0"/>
              <a:t>和</a:t>
            </a:r>
            <a:r>
              <a:rPr lang="en-US" altLang="zh-CN" dirty="0" smtClean="0"/>
              <a:t>no rollback</a:t>
            </a:r>
          </a:p>
          <a:p>
            <a:pPr lvl="1">
              <a:lnSpc>
                <a:spcPts val="2600"/>
              </a:lnSpc>
              <a:buFont typeface="Wingdings" pitchFamily="2" charset="2"/>
              <a:buChar char="ü"/>
            </a:pPr>
            <a:r>
              <a:rPr lang="en-US" altLang="zh-CN" sz="1600" dirty="0" err="1" smtClean="0"/>
              <a:t>skippable</a:t>
            </a:r>
            <a:r>
              <a:rPr lang="en-US" altLang="zh-CN" sz="1600" dirty="0" smtClean="0"/>
              <a:t>-exception-classes</a:t>
            </a:r>
          </a:p>
          <a:p>
            <a:pPr lvl="1">
              <a:lnSpc>
                <a:spcPts val="2600"/>
              </a:lnSpc>
              <a:buFont typeface="Wingdings" pitchFamily="2" charset="2"/>
              <a:buChar char="ü"/>
            </a:pPr>
            <a:r>
              <a:rPr lang="en-US" altLang="zh-CN" sz="1600" dirty="0" smtClean="0"/>
              <a:t>no-rollback-exception-classes</a:t>
            </a:r>
          </a:p>
          <a:p>
            <a:pPr>
              <a:lnSpc>
                <a:spcPts val="2600"/>
              </a:lnSpc>
              <a:buFont typeface="Wingdings" pitchFamily="2" charset="2"/>
              <a:buChar char="ü"/>
            </a:pPr>
            <a:r>
              <a:rPr lang="zh-CN" altLang="en-US" dirty="0" smtClean="0"/>
              <a:t>支持</a:t>
            </a:r>
            <a:r>
              <a:rPr lang="en-US" altLang="zh-CN" dirty="0" smtClean="0"/>
              <a:t>JMS Queue</a:t>
            </a:r>
            <a:r>
              <a:rPr lang="zh-CN" altLang="en-US" dirty="0" smtClean="0"/>
              <a:t>的事务级别配置</a:t>
            </a:r>
            <a:endParaRPr lang="zh-CN" altLang="en-US" dirty="0"/>
          </a:p>
        </p:txBody>
      </p:sp>
    </p:spTree>
    <p:extLst>
      <p:ext uri="{BB962C8B-B14F-4D97-AF65-F5344CB8AC3E}">
        <p14:creationId xmlns:p14="http://schemas.microsoft.com/office/powerpoint/2010/main" val="16162923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r>
              <a:rPr lang="en-US" altLang="zh-CN" dirty="0" smtClean="0"/>
              <a:t>—</a:t>
            </a:r>
            <a:r>
              <a:rPr lang="zh-CN" altLang="en-US" dirty="0" smtClean="0"/>
              <a:t>并行</a:t>
            </a:r>
            <a:r>
              <a:rPr lang="zh-CN" altLang="en-US" dirty="0" smtClean="0">
                <a:latin typeface="微软雅黑" pitchFamily="34" charset="-122"/>
                <a:ea typeface="微软雅黑" pitchFamily="34" charset="-122"/>
              </a:rPr>
              <a:t>扩展</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65</a:t>
            </a:fld>
            <a:endParaRPr lang="en-US" altLang="zh-CN"/>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12" name="矩形 11"/>
          <p:cNvSpPr/>
          <p:nvPr/>
        </p:nvSpPr>
        <p:spPr>
          <a:xfrm>
            <a:off x="762000" y="1371600"/>
            <a:ext cx="7620000" cy="1426031"/>
          </a:xfrm>
          <a:prstGeom prst="rect">
            <a:avLst/>
          </a:prstGeom>
        </p:spPr>
        <p:txBody>
          <a:bodyPr wrap="square">
            <a:spAutoFit/>
          </a:bodyPr>
          <a:lstStyle/>
          <a:p>
            <a:pPr>
              <a:lnSpc>
                <a:spcPts val="2600"/>
              </a:lnSpc>
              <a:buFont typeface="Wingdings" pitchFamily="2" charset="2"/>
              <a:buChar char="ü"/>
            </a:pPr>
            <a:r>
              <a:rPr lang="en-US" altLang="zh-CN" dirty="0" smtClean="0"/>
              <a:t>Multithreaded Step </a:t>
            </a:r>
            <a:r>
              <a:rPr lang="zh-CN" altLang="en-US" dirty="0" smtClean="0"/>
              <a:t>多线程执行一个</a:t>
            </a:r>
            <a:r>
              <a:rPr lang="en-US" altLang="zh-CN" dirty="0" smtClean="0"/>
              <a:t>Step</a:t>
            </a:r>
            <a:endParaRPr lang="zh-CN" altLang="en-US" dirty="0" smtClean="0"/>
          </a:p>
          <a:p>
            <a:pPr>
              <a:lnSpc>
                <a:spcPts val="2600"/>
              </a:lnSpc>
              <a:buFont typeface="Wingdings" pitchFamily="2" charset="2"/>
              <a:buChar char="ü"/>
            </a:pPr>
            <a:r>
              <a:rPr lang="en-US" altLang="zh-CN" dirty="0" smtClean="0"/>
              <a:t>Parallel Step  </a:t>
            </a:r>
            <a:r>
              <a:rPr lang="zh-CN" altLang="en-US" dirty="0" smtClean="0"/>
              <a:t>通过多线程并行执行多个</a:t>
            </a:r>
            <a:r>
              <a:rPr lang="en-US" altLang="zh-CN" dirty="0" smtClean="0"/>
              <a:t>Step</a:t>
            </a:r>
            <a:endParaRPr lang="zh-CN" altLang="en-US" dirty="0" smtClean="0"/>
          </a:p>
          <a:p>
            <a:pPr>
              <a:lnSpc>
                <a:spcPts val="2600"/>
              </a:lnSpc>
              <a:buFont typeface="Wingdings" pitchFamily="2" charset="2"/>
              <a:buChar char="ü"/>
            </a:pPr>
            <a:r>
              <a:rPr lang="en-US" altLang="zh-CN" dirty="0" smtClean="0"/>
              <a:t>Remote Chunking </a:t>
            </a:r>
            <a:r>
              <a:rPr lang="zh-CN" altLang="en-US" dirty="0" smtClean="0"/>
              <a:t>在远端节点上执行分布式</a:t>
            </a:r>
            <a:r>
              <a:rPr lang="en-US" altLang="zh-CN" dirty="0" smtClean="0"/>
              <a:t>Chunk</a:t>
            </a:r>
            <a:r>
              <a:rPr lang="zh-CN" altLang="en-US" dirty="0" smtClean="0"/>
              <a:t>操作</a:t>
            </a:r>
            <a:endParaRPr lang="en-US" altLang="zh-CN" dirty="0" smtClean="0"/>
          </a:p>
          <a:p>
            <a:pPr>
              <a:lnSpc>
                <a:spcPts val="2600"/>
              </a:lnSpc>
              <a:buFont typeface="Wingdings" pitchFamily="2" charset="2"/>
              <a:buChar char="ü"/>
            </a:pPr>
            <a:r>
              <a:rPr lang="en-US" altLang="zh-CN" dirty="0" smtClean="0"/>
              <a:t>Partitioning Step </a:t>
            </a:r>
            <a:r>
              <a:rPr lang="zh-CN" altLang="en-US" dirty="0" smtClean="0"/>
              <a:t>对数据进行分区，并分开执行</a:t>
            </a:r>
            <a:endParaRPr lang="zh-CN" altLang="en-US" dirty="0"/>
          </a:p>
        </p:txBody>
      </p:sp>
      <p:pic>
        <p:nvPicPr>
          <p:cNvPr id="135170" name="Picture 2"/>
          <p:cNvPicPr>
            <a:picLocks noChangeAspect="1" noChangeArrowheads="1"/>
          </p:cNvPicPr>
          <p:nvPr/>
        </p:nvPicPr>
        <p:blipFill>
          <a:blip r:embed="rId2"/>
          <a:srcRect/>
          <a:stretch>
            <a:fillRect/>
          </a:stretch>
        </p:blipFill>
        <p:spPr bwMode="auto">
          <a:xfrm>
            <a:off x="457200" y="3276600"/>
            <a:ext cx="8067675" cy="2628900"/>
          </a:xfrm>
          <a:prstGeom prst="rect">
            <a:avLst/>
          </a:prstGeom>
          <a:noFill/>
          <a:ln w="9525">
            <a:noFill/>
            <a:miter lim="800000"/>
            <a:headEnd/>
            <a:tailEnd/>
          </a:ln>
          <a:effectLst/>
        </p:spPr>
      </p:pic>
    </p:spTree>
    <p:extLst>
      <p:ext uri="{BB962C8B-B14F-4D97-AF65-F5344CB8AC3E}">
        <p14:creationId xmlns:p14="http://schemas.microsoft.com/office/powerpoint/2010/main" val="1698198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核心特性</a:t>
            </a:r>
            <a:r>
              <a:rPr lang="en-US" altLang="zh-CN" dirty="0" smtClean="0"/>
              <a:t>—</a:t>
            </a:r>
            <a:r>
              <a:rPr lang="zh-CN" altLang="en-US" dirty="0" smtClean="0">
                <a:latin typeface="微软雅黑" pitchFamily="34" charset="-122"/>
                <a:ea typeface="微软雅黑" pitchFamily="34" charset="-122"/>
              </a:rPr>
              <a:t>监控</a:t>
            </a:r>
            <a:endParaRPr lang="zh-CN" altLang="en-US" dirty="0"/>
          </a:p>
        </p:txBody>
      </p:sp>
      <p:sp>
        <p:nvSpPr>
          <p:cNvPr id="4" name="灯片编号占位符 3"/>
          <p:cNvSpPr>
            <a:spLocks noGrp="1"/>
          </p:cNvSpPr>
          <p:nvPr>
            <p:ph type="sldNum" sz="quarter" idx="12"/>
          </p:nvPr>
        </p:nvSpPr>
        <p:spPr/>
        <p:txBody>
          <a:bodyPr/>
          <a:lstStyle/>
          <a:p>
            <a:fld id="{BD61978C-FD3D-4268-8D6C-034E9AD544A3}" type="slidenum">
              <a:rPr lang="en-US" altLang="zh-CN" smtClean="0"/>
              <a:pPr/>
              <a:t>66</a:t>
            </a:fld>
            <a:endParaRPr lang="en-US" altLang="zh-CN"/>
          </a:p>
        </p:txBody>
      </p:sp>
      <p:sp>
        <p:nvSpPr>
          <p:cNvPr id="5" name="内容占位符 4"/>
          <p:cNvSpPr>
            <a:spLocks noGrp="1"/>
          </p:cNvSpPr>
          <p:nvPr>
            <p:ph idx="1"/>
          </p:nvPr>
        </p:nvSpPr>
        <p:spPr/>
        <p:txBody>
          <a:bodyPr/>
          <a:lstStyle/>
          <a:p>
            <a:pPr>
              <a:buNone/>
            </a:pPr>
            <a:r>
              <a:rPr lang="en-US" altLang="zh-CN" dirty="0" smtClean="0"/>
              <a:t> </a:t>
            </a:r>
            <a:endParaRPr lang="zh-CN" altLang="en-US" dirty="0"/>
          </a:p>
        </p:txBody>
      </p:sp>
      <p:sp>
        <p:nvSpPr>
          <p:cNvPr id="6" name="Rectangle 3"/>
          <p:cNvSpPr txBox="1">
            <a:spLocks noChangeArrowheads="1"/>
          </p:cNvSpPr>
          <p:nvPr/>
        </p:nvSpPr>
        <p:spPr bwMode="auto">
          <a:xfrm>
            <a:off x="381000" y="1447800"/>
            <a:ext cx="8207375" cy="46370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endParaRPr lang="en-US" altLang="zh-CN" sz="2800" dirty="0" smtClean="0">
              <a:latin typeface="微软雅黑" pitchFamily="34" charset="-122"/>
              <a:ea typeface="微软雅黑" pitchFamily="34" charset="-122"/>
            </a:endParaRPr>
          </a:p>
          <a:p>
            <a:r>
              <a:rPr lang="en-US" altLang="zh-CN" sz="2800" dirty="0" smtClean="0">
                <a:latin typeface="微软雅黑" pitchFamily="34" charset="-122"/>
                <a:ea typeface="微软雅黑" pitchFamily="34" charset="-122"/>
              </a:rPr>
              <a:t>	</a:t>
            </a: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endParaRPr lang="en-US" altLang="zh-CN" sz="2800" kern="0" dirty="0" smtClean="0">
              <a:latin typeface="微软雅黑" pitchFamily="34" charset="-122"/>
              <a:ea typeface="微软雅黑" pitchFamily="34" charset="-122"/>
            </a:endParaRPr>
          </a:p>
          <a:p>
            <a:endPar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endParaRPr>
          </a:p>
          <a:p>
            <a:r>
              <a:rPr kumimoji="0" lang="en-US" altLang="zh-CN" sz="2800" b="0" i="0" u="none" strike="noStrike" kern="0" cap="none" spc="0" normalizeH="0" baseline="0" noProof="0" dirty="0" smtClean="0">
                <a:ln>
                  <a:noFill/>
                </a:ln>
                <a:solidFill>
                  <a:schemeClr val="tx1"/>
                </a:solidFill>
                <a:effectLst/>
                <a:uLnTx/>
                <a:uFillTx/>
                <a:latin typeface="微软雅黑" pitchFamily="34" charset="-122"/>
                <a:ea typeface="微软雅黑" pitchFamily="34" charset="-122"/>
              </a:rPr>
              <a:t>			</a:t>
            </a:r>
            <a:endParaRPr kumimoji="0" lang="zh-CN" altLang="en-US" sz="28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endParaRPr>
          </a:p>
        </p:txBody>
      </p:sp>
      <p:sp>
        <p:nvSpPr>
          <p:cNvPr id="8" name="矩形 7"/>
          <p:cNvSpPr/>
          <p:nvPr/>
        </p:nvSpPr>
        <p:spPr>
          <a:xfrm>
            <a:off x="533400" y="1447800"/>
            <a:ext cx="7162800" cy="1426031"/>
          </a:xfrm>
          <a:prstGeom prst="rect">
            <a:avLst/>
          </a:prstGeom>
        </p:spPr>
        <p:txBody>
          <a:bodyPr wrap="square">
            <a:spAutoFit/>
          </a:bodyPr>
          <a:lstStyle/>
          <a:p>
            <a:pPr>
              <a:lnSpc>
                <a:spcPts val="2600"/>
              </a:lnSpc>
              <a:buFont typeface="Wingdings" pitchFamily="2" charset="2"/>
              <a:buChar char="ü"/>
            </a:pPr>
            <a:r>
              <a:rPr lang="zh-CN" altLang="en-US" dirty="0" smtClean="0"/>
              <a:t>提供独立的监控</a:t>
            </a:r>
            <a:r>
              <a:rPr lang="en-US" altLang="zh-CN" dirty="0" smtClean="0"/>
              <a:t>Web</a:t>
            </a:r>
            <a:r>
              <a:rPr lang="zh-CN" altLang="en-US" dirty="0" smtClean="0"/>
              <a:t>应用</a:t>
            </a:r>
            <a:endParaRPr lang="en-US" altLang="zh-CN" dirty="0" smtClean="0"/>
          </a:p>
          <a:p>
            <a:pPr>
              <a:lnSpc>
                <a:spcPts val="2600"/>
              </a:lnSpc>
              <a:buFont typeface="Wingdings" pitchFamily="2" charset="2"/>
              <a:buChar char="ü"/>
            </a:pPr>
            <a:r>
              <a:rPr lang="zh-CN" altLang="en-US" dirty="0" smtClean="0"/>
              <a:t>既可以独⽴立运⾏行，也可以⾮非常⽅方便的集成到现有应⽤用中</a:t>
            </a:r>
          </a:p>
          <a:p>
            <a:pPr>
              <a:lnSpc>
                <a:spcPts val="2600"/>
              </a:lnSpc>
              <a:buFont typeface="Wingdings" pitchFamily="2" charset="2"/>
              <a:buChar char="ü"/>
            </a:pPr>
            <a:r>
              <a:rPr lang="zh-CN" altLang="en-US" dirty="0" smtClean="0"/>
              <a:t>可以启动和监控</a:t>
            </a:r>
            <a:r>
              <a:rPr lang="en-US" altLang="zh-CN" dirty="0" smtClean="0"/>
              <a:t>Job</a:t>
            </a:r>
            <a:r>
              <a:rPr lang="zh-CN" altLang="en-US" dirty="0" smtClean="0"/>
              <a:t>的执⾏行情况，提供</a:t>
            </a:r>
            <a:r>
              <a:rPr lang="en-US" altLang="zh-CN" dirty="0" err="1" smtClean="0"/>
              <a:t>Json</a:t>
            </a:r>
            <a:r>
              <a:rPr lang="zh-CN" altLang="en-US" dirty="0" smtClean="0"/>
              <a:t>数据</a:t>
            </a:r>
          </a:p>
          <a:p>
            <a:pPr>
              <a:lnSpc>
                <a:spcPts val="2600"/>
              </a:lnSpc>
              <a:buFont typeface="Wingdings" pitchFamily="2" charset="2"/>
              <a:buChar char="ü"/>
            </a:pPr>
            <a:r>
              <a:rPr lang="zh-CN" altLang="en-US" dirty="0" smtClean="0"/>
              <a:t>前端基于</a:t>
            </a:r>
            <a:r>
              <a:rPr lang="en-US" altLang="zh-CN" dirty="0" err="1" smtClean="0"/>
              <a:t>FreeMarker</a:t>
            </a:r>
            <a:r>
              <a:rPr lang="zh-CN" altLang="en-US" dirty="0" smtClean="0"/>
              <a:t>模板引擎，⾮非常易与定制开发</a:t>
            </a:r>
          </a:p>
        </p:txBody>
      </p:sp>
      <p:pic>
        <p:nvPicPr>
          <p:cNvPr id="134147" name="Picture 3"/>
          <p:cNvPicPr>
            <a:picLocks noChangeAspect="1" noChangeArrowheads="1"/>
          </p:cNvPicPr>
          <p:nvPr/>
        </p:nvPicPr>
        <p:blipFill>
          <a:blip r:embed="rId2"/>
          <a:srcRect/>
          <a:stretch>
            <a:fillRect/>
          </a:stretch>
        </p:blipFill>
        <p:spPr bwMode="auto">
          <a:xfrm>
            <a:off x="4648200" y="3276600"/>
            <a:ext cx="4237182" cy="1905000"/>
          </a:xfrm>
          <a:prstGeom prst="rect">
            <a:avLst/>
          </a:prstGeom>
          <a:noFill/>
          <a:ln w="9525">
            <a:noFill/>
            <a:miter lim="800000"/>
            <a:headEnd/>
            <a:tailEnd/>
          </a:ln>
          <a:effectLst/>
        </p:spPr>
      </p:pic>
      <p:pic>
        <p:nvPicPr>
          <p:cNvPr id="134148" name="Picture 4"/>
          <p:cNvPicPr>
            <a:picLocks noChangeAspect="1" noChangeArrowheads="1"/>
          </p:cNvPicPr>
          <p:nvPr/>
        </p:nvPicPr>
        <p:blipFill>
          <a:blip r:embed="rId3"/>
          <a:srcRect/>
          <a:stretch>
            <a:fillRect/>
          </a:stretch>
        </p:blipFill>
        <p:spPr bwMode="auto">
          <a:xfrm>
            <a:off x="609600" y="3276600"/>
            <a:ext cx="3790350" cy="1981200"/>
          </a:xfrm>
          <a:prstGeom prst="rect">
            <a:avLst/>
          </a:prstGeom>
          <a:noFill/>
          <a:ln w="9525">
            <a:noFill/>
            <a:miter lim="800000"/>
            <a:headEnd/>
            <a:tailEnd/>
          </a:ln>
          <a:effectLst/>
        </p:spPr>
      </p:pic>
    </p:spTree>
    <p:extLst>
      <p:ext uri="{BB962C8B-B14F-4D97-AF65-F5344CB8AC3E}">
        <p14:creationId xmlns:p14="http://schemas.microsoft.com/office/powerpoint/2010/main" val="20120210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zh-CN" altLang="en-US" dirty="0" smtClean="0">
                <a:solidFill>
                  <a:schemeClr val="tx1"/>
                </a:solidFill>
              </a:rPr>
              <a:t>批处理开发与运行调度</a:t>
            </a:r>
          </a:p>
        </p:txBody>
      </p:sp>
    </p:spTree>
    <p:extLst>
      <p:ext uri="{BB962C8B-B14F-4D97-AF65-F5344CB8AC3E}">
        <p14:creationId xmlns:p14="http://schemas.microsoft.com/office/powerpoint/2010/main" val="9917157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10" descr="隔页02"/>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35844" name="Rectangle 4"/>
          <p:cNvSpPr>
            <a:spLocks noChangeArrowheads="1"/>
          </p:cNvSpPr>
          <p:nvPr/>
        </p:nvSpPr>
        <p:spPr bwMode="auto">
          <a:xfrm>
            <a:off x="4810125" y="2362200"/>
            <a:ext cx="4029075" cy="1143000"/>
          </a:xfrm>
          <a:prstGeom prst="rect">
            <a:avLst/>
          </a:prstGeom>
          <a:noFill/>
          <a:ln w="9525">
            <a:noFill/>
            <a:miter lim="800000"/>
            <a:headEnd/>
            <a:tailEnd/>
          </a:ln>
          <a:effectLst/>
        </p:spPr>
        <p:txBody>
          <a:bodyPr anchor="ctr"/>
          <a:lstStyle/>
          <a:p>
            <a:r>
              <a:rPr lang="en-US" altLang="zh-CN" sz="3200" b="1" dirty="0" smtClean="0">
                <a:solidFill>
                  <a:srgbClr val="C00000"/>
                </a:solidFill>
                <a:latin typeface="微软雅黑" pitchFamily="34" charset="-122"/>
                <a:ea typeface="微软雅黑" pitchFamily="34" charset="-122"/>
              </a:rPr>
              <a:t>EOS Report</a:t>
            </a:r>
            <a:endParaRPr lang="zh-CN" altLang="en-US" sz="3200" dirty="0">
              <a:solidFill>
                <a:srgbClr val="C00000"/>
              </a:solidFill>
              <a:latin typeface="微软雅黑" pitchFamily="34" charset="-122"/>
              <a:ea typeface="微软雅黑" pitchFamily="34" charset="-122"/>
              <a:cs typeface="宋体" pitchFamily="2" charset="-122"/>
            </a:endParaRPr>
          </a:p>
        </p:txBody>
      </p:sp>
      <p:pic>
        <p:nvPicPr>
          <p:cNvPr id="35851" name="Picture 11" descr="logo"/>
          <p:cNvPicPr>
            <a:picLocks noChangeAspect="1" noChangeArrowheads="1"/>
          </p:cNvPicPr>
          <p:nvPr/>
        </p:nvPicPr>
        <p:blipFill>
          <a:blip r:embed="rId4" cstate="print"/>
          <a:srcRect/>
          <a:stretch>
            <a:fillRect/>
          </a:stretch>
        </p:blipFill>
        <p:spPr bwMode="auto">
          <a:xfrm>
            <a:off x="7092950" y="6453188"/>
            <a:ext cx="1800225" cy="215900"/>
          </a:xfrm>
          <a:prstGeom prst="rect">
            <a:avLst/>
          </a:prstGeom>
          <a:noFill/>
        </p:spPr>
      </p:pic>
    </p:spTree>
    <p:extLst>
      <p:ext uri="{BB962C8B-B14F-4D97-AF65-F5344CB8AC3E}">
        <p14:creationId xmlns:p14="http://schemas.microsoft.com/office/powerpoint/2010/main" val="125073447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r>
              <a:rPr lang="en-US" altLang="zh-CN" b="1">
                <a:latin typeface="华文细黑" pitchFamily="2" charset="-122"/>
                <a:ea typeface="华文细黑" pitchFamily="2" charset="-122"/>
              </a:rPr>
              <a:t>Excel</a:t>
            </a:r>
            <a:r>
              <a:rPr lang="zh-CN" altLang="en-US" b="1">
                <a:latin typeface="华文细黑" pitchFamily="2" charset="-122"/>
                <a:ea typeface="华文细黑" pitchFamily="2" charset="-122"/>
              </a:rPr>
              <a:t>式报表</a:t>
            </a:r>
          </a:p>
        </p:txBody>
      </p:sp>
      <p:sp>
        <p:nvSpPr>
          <p:cNvPr id="3" name="内容占位符 2"/>
          <p:cNvSpPr>
            <a:spLocks noGrp="1"/>
          </p:cNvSpPr>
          <p:nvPr>
            <p:ph idx="4294967295"/>
          </p:nvPr>
        </p:nvSpPr>
        <p:spPr>
          <a:xfrm>
            <a:off x="468313" y="1341438"/>
            <a:ext cx="3116262" cy="4679950"/>
          </a:xfrm>
        </p:spPr>
        <p:txBody>
          <a:bodyPr/>
          <a:lstStyle/>
          <a:p>
            <a:r>
              <a:rPr lang="en-US" altLang="zh-CN">
                <a:latin typeface="华文细黑" pitchFamily="2" charset="-122"/>
              </a:rPr>
              <a:t>Excel</a:t>
            </a:r>
            <a:r>
              <a:rPr lang="zh-CN" altLang="en-US">
                <a:latin typeface="华文细黑" pitchFamily="2" charset="-122"/>
              </a:rPr>
              <a:t>式表格</a:t>
            </a:r>
          </a:p>
          <a:p>
            <a:r>
              <a:rPr lang="zh-CN" altLang="en-US">
                <a:latin typeface="华文细黑" pitchFamily="2" charset="-122"/>
              </a:rPr>
              <a:t>支持多维报表</a:t>
            </a:r>
          </a:p>
          <a:p>
            <a:r>
              <a:rPr lang="zh-CN" altLang="en-US">
                <a:latin typeface="华文细黑" pitchFamily="2" charset="-122"/>
              </a:rPr>
              <a:t>支持套打</a:t>
            </a:r>
          </a:p>
          <a:p>
            <a:r>
              <a:rPr lang="zh-CN" altLang="en-US">
                <a:latin typeface="华文细黑" pitchFamily="2" charset="-122"/>
              </a:rPr>
              <a:t>支持图表</a:t>
            </a:r>
          </a:p>
          <a:p>
            <a:r>
              <a:rPr lang="zh-CN" altLang="en-US">
                <a:latin typeface="华文细黑" pitchFamily="2" charset="-122"/>
              </a:rPr>
              <a:t>支持表达式</a:t>
            </a:r>
          </a:p>
          <a:p>
            <a:r>
              <a:rPr lang="zh-CN" altLang="en-US">
                <a:latin typeface="华文细黑" pitchFamily="2" charset="-122"/>
              </a:rPr>
              <a:t>支持缓存</a:t>
            </a:r>
          </a:p>
          <a:p>
            <a:r>
              <a:rPr lang="zh-CN" altLang="en-US">
                <a:latin typeface="华文细黑" pitchFamily="2" charset="-122"/>
              </a:rPr>
              <a:t>支持监控管理</a:t>
            </a:r>
          </a:p>
          <a:p>
            <a:r>
              <a:rPr lang="zh-CN" altLang="en-US">
                <a:latin typeface="华文细黑" pitchFamily="2" charset="-122"/>
              </a:rPr>
              <a:t>基于</a:t>
            </a:r>
            <a:r>
              <a:rPr lang="en-US" altLang="zh-CN">
                <a:latin typeface="华文细黑" pitchFamily="2" charset="-122"/>
              </a:rPr>
              <a:t>Eclipse</a:t>
            </a:r>
          </a:p>
          <a:p>
            <a:endParaRPr lang="en-US" altLang="zh-CN">
              <a:latin typeface="华文细黑" pitchFamily="2" charset="-122"/>
            </a:endParaRPr>
          </a:p>
        </p:txBody>
      </p:sp>
      <p:pic>
        <p:nvPicPr>
          <p:cNvPr id="627716" name="Picture 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25" y="2000250"/>
            <a:ext cx="3635375"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71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1071563"/>
            <a:ext cx="16811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771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3571875"/>
            <a:ext cx="1857375"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4218706"/>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76209"/>
            <a:ext cx="8610600" cy="561975"/>
          </a:xfrm>
        </p:spPr>
        <p:txBody>
          <a:bodyPr/>
          <a:lstStyle/>
          <a:p>
            <a:r>
              <a:rPr lang="zh-CN" altLang="en-US" sz="2400" dirty="0" smtClean="0"/>
              <a:t>平台化：更先进的生产理念与业务模式</a:t>
            </a:r>
            <a:endParaRPr lang="zh-CN" altLang="en-US" sz="2400" dirty="0"/>
          </a:p>
        </p:txBody>
      </p:sp>
      <p:sp>
        <p:nvSpPr>
          <p:cNvPr id="5" name="矩形 4"/>
          <p:cNvSpPr/>
          <p:nvPr/>
        </p:nvSpPr>
        <p:spPr>
          <a:xfrm>
            <a:off x="428596" y="1214422"/>
            <a:ext cx="4071966" cy="357190"/>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smtClean="0">
                <a:solidFill>
                  <a:schemeClr val="tx1"/>
                </a:solidFill>
                <a:latin typeface="+mn-ea"/>
              </a:rPr>
              <a:t>传统行业的平台模式</a:t>
            </a:r>
            <a:endParaRPr lang="zh-CN" altLang="en-US" sz="1400" dirty="0" smtClean="0">
              <a:solidFill>
                <a:schemeClr val="tx1"/>
              </a:solidFill>
              <a:latin typeface="+mn-ea"/>
            </a:endParaRPr>
          </a:p>
        </p:txBody>
      </p:sp>
      <p:sp>
        <p:nvSpPr>
          <p:cNvPr id="6" name="矩形 5"/>
          <p:cNvSpPr/>
          <p:nvPr/>
        </p:nvSpPr>
        <p:spPr>
          <a:xfrm>
            <a:off x="428596" y="1571612"/>
            <a:ext cx="4071966" cy="1857388"/>
          </a:xfrm>
          <a:prstGeom prst="rect">
            <a:avLst/>
          </a:prstGeom>
          <a:solidFill>
            <a:schemeClr val="bg1">
              <a:lumMod val="95000"/>
            </a:schemeClr>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7" name="矩形 6"/>
          <p:cNvSpPr/>
          <p:nvPr/>
        </p:nvSpPr>
        <p:spPr>
          <a:xfrm>
            <a:off x="4572000" y="1214422"/>
            <a:ext cx="4071966" cy="357190"/>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smtClean="0">
                <a:solidFill>
                  <a:schemeClr val="tx1"/>
                </a:solidFill>
                <a:latin typeface="+mn-ea"/>
              </a:rPr>
              <a:t>计算机硬</a:t>
            </a:r>
            <a:r>
              <a:rPr lang="zh-CN" altLang="en-US" sz="1400" dirty="0" smtClean="0">
                <a:solidFill>
                  <a:schemeClr val="tx1"/>
                </a:solidFill>
                <a:latin typeface="+mn-ea"/>
              </a:rPr>
              <a:t>件平台</a:t>
            </a:r>
          </a:p>
        </p:txBody>
      </p:sp>
      <p:sp>
        <p:nvSpPr>
          <p:cNvPr id="8" name="矩形 7"/>
          <p:cNvSpPr/>
          <p:nvPr/>
        </p:nvSpPr>
        <p:spPr>
          <a:xfrm>
            <a:off x="4572000" y="1571612"/>
            <a:ext cx="4071966" cy="1857388"/>
          </a:xfrm>
          <a:prstGeom prst="rect">
            <a:avLst/>
          </a:prstGeom>
          <a:solidFill>
            <a:schemeClr val="bg1">
              <a:lumMod val="95000"/>
            </a:schemeClr>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矩形 8"/>
          <p:cNvSpPr/>
          <p:nvPr/>
        </p:nvSpPr>
        <p:spPr>
          <a:xfrm>
            <a:off x="4572000" y="3571876"/>
            <a:ext cx="4071966" cy="357190"/>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solidFill>
                  <a:schemeClr val="tx1"/>
                </a:solidFill>
                <a:latin typeface="+mn-ea"/>
              </a:rPr>
              <a:t>云计算</a:t>
            </a:r>
            <a:r>
              <a:rPr lang="en-US" altLang="zh-CN" sz="1400" dirty="0" smtClean="0">
                <a:solidFill>
                  <a:schemeClr val="tx1"/>
                </a:solidFill>
                <a:latin typeface="+mn-ea"/>
              </a:rPr>
              <a:t>=</a:t>
            </a:r>
            <a:r>
              <a:rPr lang="zh-CN" altLang="en-US" sz="1400" dirty="0" smtClean="0">
                <a:solidFill>
                  <a:schemeClr val="tx1"/>
                </a:solidFill>
                <a:latin typeface="+mn-ea"/>
              </a:rPr>
              <a:t>软件</a:t>
            </a:r>
            <a:r>
              <a:rPr lang="en-US" altLang="zh-CN" sz="1400" dirty="0" smtClean="0">
                <a:solidFill>
                  <a:schemeClr val="tx1"/>
                </a:solidFill>
                <a:latin typeface="+mn-ea"/>
              </a:rPr>
              <a:t>+</a:t>
            </a:r>
            <a:r>
              <a:rPr lang="zh-CN" altLang="en-US" sz="1400" dirty="0" smtClean="0">
                <a:solidFill>
                  <a:schemeClr val="tx1"/>
                </a:solidFill>
                <a:latin typeface="+mn-ea"/>
              </a:rPr>
              <a:t>互联网</a:t>
            </a:r>
          </a:p>
        </p:txBody>
      </p:sp>
      <p:sp>
        <p:nvSpPr>
          <p:cNvPr id="10" name="矩形 9"/>
          <p:cNvSpPr/>
          <p:nvPr/>
        </p:nvSpPr>
        <p:spPr>
          <a:xfrm>
            <a:off x="4572000" y="3929066"/>
            <a:ext cx="4071966" cy="1857388"/>
          </a:xfrm>
          <a:prstGeom prst="rect">
            <a:avLst/>
          </a:prstGeom>
          <a:solidFill>
            <a:schemeClr val="bg1">
              <a:lumMod val="95000"/>
            </a:schemeClr>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矩形 10"/>
          <p:cNvSpPr/>
          <p:nvPr/>
        </p:nvSpPr>
        <p:spPr>
          <a:xfrm>
            <a:off x="428596" y="3571876"/>
            <a:ext cx="4071966" cy="357190"/>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smtClean="0">
                <a:solidFill>
                  <a:schemeClr val="tx1"/>
                </a:solidFill>
                <a:latin typeface="+mn-ea"/>
              </a:rPr>
              <a:t>互联网平台</a:t>
            </a:r>
          </a:p>
        </p:txBody>
      </p:sp>
      <p:sp>
        <p:nvSpPr>
          <p:cNvPr id="12" name="矩形 11"/>
          <p:cNvSpPr/>
          <p:nvPr/>
        </p:nvSpPr>
        <p:spPr>
          <a:xfrm>
            <a:off x="428596" y="3929066"/>
            <a:ext cx="4071966" cy="1857388"/>
          </a:xfrm>
          <a:prstGeom prst="rect">
            <a:avLst/>
          </a:prstGeom>
          <a:solidFill>
            <a:schemeClr val="bg1">
              <a:lumMod val="95000"/>
            </a:schemeClr>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13" name="图片 12" descr="2010-10-16 14-31-30.png"/>
          <p:cNvPicPr>
            <a:picLocks noChangeAspect="1"/>
          </p:cNvPicPr>
          <p:nvPr/>
        </p:nvPicPr>
        <p:blipFill>
          <a:blip r:embed="rId3" cstate="print"/>
          <a:stretch>
            <a:fillRect/>
          </a:stretch>
        </p:blipFill>
        <p:spPr>
          <a:xfrm>
            <a:off x="785786" y="4071942"/>
            <a:ext cx="1826328" cy="642942"/>
          </a:xfrm>
          <a:prstGeom prst="rect">
            <a:avLst/>
          </a:prstGeom>
        </p:spPr>
      </p:pic>
      <p:pic>
        <p:nvPicPr>
          <p:cNvPr id="14" name="图片 13" descr="索引.png"/>
          <p:cNvPicPr>
            <a:picLocks noChangeAspect="1"/>
          </p:cNvPicPr>
          <p:nvPr/>
        </p:nvPicPr>
        <p:blipFill>
          <a:blip r:embed="rId4" cstate="print"/>
          <a:stretch>
            <a:fillRect/>
          </a:stretch>
        </p:blipFill>
        <p:spPr>
          <a:xfrm>
            <a:off x="4786321" y="4000504"/>
            <a:ext cx="1676400" cy="1028700"/>
          </a:xfrm>
          <a:prstGeom prst="rect">
            <a:avLst/>
          </a:prstGeom>
        </p:spPr>
      </p:pic>
      <p:pic>
        <p:nvPicPr>
          <p:cNvPr id="15" name="图片 14" descr="2010-10-16 18-20-51.png"/>
          <p:cNvPicPr>
            <a:picLocks noChangeAspect="1"/>
          </p:cNvPicPr>
          <p:nvPr/>
        </p:nvPicPr>
        <p:blipFill>
          <a:blip r:embed="rId5" cstate="print"/>
          <a:stretch>
            <a:fillRect/>
          </a:stretch>
        </p:blipFill>
        <p:spPr>
          <a:xfrm>
            <a:off x="4643438" y="1643066"/>
            <a:ext cx="1500198" cy="1181375"/>
          </a:xfrm>
          <a:prstGeom prst="rect">
            <a:avLst/>
          </a:prstGeom>
        </p:spPr>
      </p:pic>
      <p:pic>
        <p:nvPicPr>
          <p:cNvPr id="17" name="图片 16" descr="2010-10-16 18-29-48.png"/>
          <p:cNvPicPr>
            <a:picLocks noChangeAspect="1"/>
          </p:cNvPicPr>
          <p:nvPr/>
        </p:nvPicPr>
        <p:blipFill>
          <a:blip r:embed="rId6" cstate="print"/>
          <a:stretch>
            <a:fillRect/>
          </a:stretch>
        </p:blipFill>
        <p:spPr>
          <a:xfrm>
            <a:off x="3071810" y="4071958"/>
            <a:ext cx="1214125" cy="1228409"/>
          </a:xfrm>
          <a:prstGeom prst="rect">
            <a:avLst/>
          </a:prstGeom>
        </p:spPr>
      </p:pic>
      <p:pic>
        <p:nvPicPr>
          <p:cNvPr id="18" name="图片 17" descr="2010-10-16 18-31-18.png"/>
          <p:cNvPicPr>
            <a:picLocks noChangeAspect="1"/>
          </p:cNvPicPr>
          <p:nvPr/>
        </p:nvPicPr>
        <p:blipFill>
          <a:blip r:embed="rId7" cstate="print"/>
          <a:stretch>
            <a:fillRect/>
          </a:stretch>
        </p:blipFill>
        <p:spPr>
          <a:xfrm>
            <a:off x="785786" y="5000636"/>
            <a:ext cx="1800238" cy="500066"/>
          </a:xfrm>
          <a:prstGeom prst="rect">
            <a:avLst/>
          </a:prstGeom>
        </p:spPr>
      </p:pic>
      <p:pic>
        <p:nvPicPr>
          <p:cNvPr id="19" name="图片 18" descr="2010-10-16 18-34-08.png"/>
          <p:cNvPicPr>
            <a:picLocks noChangeAspect="1"/>
          </p:cNvPicPr>
          <p:nvPr/>
        </p:nvPicPr>
        <p:blipFill>
          <a:blip r:embed="rId8" cstate="print"/>
          <a:stretch>
            <a:fillRect/>
          </a:stretch>
        </p:blipFill>
        <p:spPr>
          <a:xfrm>
            <a:off x="6643703" y="4044504"/>
            <a:ext cx="1857388" cy="670381"/>
          </a:xfrm>
          <a:prstGeom prst="rect">
            <a:avLst/>
          </a:prstGeom>
        </p:spPr>
      </p:pic>
      <p:sp>
        <p:nvSpPr>
          <p:cNvPr id="21" name="TextBox 20"/>
          <p:cNvSpPr txBox="1"/>
          <p:nvPr/>
        </p:nvSpPr>
        <p:spPr>
          <a:xfrm>
            <a:off x="4786314" y="2857496"/>
            <a:ext cx="1214446" cy="369332"/>
          </a:xfrm>
          <a:prstGeom prst="rect">
            <a:avLst/>
          </a:prstGeom>
          <a:noFill/>
        </p:spPr>
        <p:txBody>
          <a:bodyPr wrap="square" rtlCol="0">
            <a:spAutoFit/>
          </a:bodyPr>
          <a:lstStyle/>
          <a:p>
            <a:r>
              <a:rPr lang="en-US" altLang="zh-CN" dirty="0" smtClean="0">
                <a:latin typeface="+mn-ea"/>
                <a:ea typeface="+mn-ea"/>
              </a:rPr>
              <a:t>Intel PCI</a:t>
            </a:r>
            <a:endParaRPr lang="zh-CN" altLang="en-US" dirty="0">
              <a:latin typeface="+mn-ea"/>
              <a:ea typeface="+mn-ea"/>
            </a:endParaRPr>
          </a:p>
        </p:txBody>
      </p:sp>
      <p:pic>
        <p:nvPicPr>
          <p:cNvPr id="22" name="图片 21" descr="2010-10-17 17-47-12.png"/>
          <p:cNvPicPr>
            <a:picLocks noChangeAspect="1"/>
          </p:cNvPicPr>
          <p:nvPr/>
        </p:nvPicPr>
        <p:blipFill>
          <a:blip r:embed="rId9" cstate="print"/>
          <a:stretch>
            <a:fillRect/>
          </a:stretch>
        </p:blipFill>
        <p:spPr>
          <a:xfrm>
            <a:off x="6357958" y="1928802"/>
            <a:ext cx="2004677" cy="883356"/>
          </a:xfrm>
          <a:prstGeom prst="rect">
            <a:avLst/>
          </a:prstGeom>
        </p:spPr>
      </p:pic>
      <p:pic>
        <p:nvPicPr>
          <p:cNvPr id="23" name="图片 22" descr="2010-10-17 17-49-03.png"/>
          <p:cNvPicPr>
            <a:picLocks noChangeAspect="1"/>
          </p:cNvPicPr>
          <p:nvPr/>
        </p:nvPicPr>
        <p:blipFill>
          <a:blip r:embed="rId10" cstate="print"/>
          <a:stretch>
            <a:fillRect/>
          </a:stretch>
        </p:blipFill>
        <p:spPr>
          <a:xfrm>
            <a:off x="4791709" y="5026048"/>
            <a:ext cx="1304630" cy="738572"/>
          </a:xfrm>
          <a:prstGeom prst="rect">
            <a:avLst/>
          </a:prstGeom>
        </p:spPr>
      </p:pic>
      <p:sp>
        <p:nvSpPr>
          <p:cNvPr id="24" name="TextBox 23"/>
          <p:cNvSpPr txBox="1"/>
          <p:nvPr/>
        </p:nvSpPr>
        <p:spPr>
          <a:xfrm>
            <a:off x="428596" y="5929346"/>
            <a:ext cx="8286808" cy="646331"/>
          </a:xfrm>
          <a:prstGeom prst="rect">
            <a:avLst/>
          </a:prstGeom>
          <a:noFill/>
        </p:spPr>
        <p:txBody>
          <a:bodyPr wrap="square" rtlCol="0">
            <a:spAutoFit/>
          </a:bodyPr>
          <a:lstStyle/>
          <a:p>
            <a:r>
              <a:rPr lang="zh-CN" altLang="en-US" b="1" dirty="0" smtClean="0">
                <a:latin typeface="+mn-ea"/>
                <a:ea typeface="+mn-ea"/>
              </a:rPr>
              <a:t>为了获得最大的商业价</a:t>
            </a:r>
            <a:r>
              <a:rPr lang="zh-CN" altLang="en-US" b="1" smtClean="0">
                <a:latin typeface="+mn-ea"/>
                <a:ea typeface="+mn-ea"/>
              </a:rPr>
              <a:t>值，成熟的传统产业、计算机、互</a:t>
            </a:r>
            <a:r>
              <a:rPr lang="zh-CN" altLang="en-US" b="1" dirty="0" smtClean="0">
                <a:latin typeface="+mn-ea"/>
                <a:ea typeface="+mn-ea"/>
              </a:rPr>
              <a:t>联网企业纷纷转向以平台为中心</a:t>
            </a:r>
            <a:endParaRPr lang="zh-CN" altLang="en-US" b="1" dirty="0">
              <a:latin typeface="+mn-ea"/>
              <a:ea typeface="+mn-ea"/>
            </a:endParaRPr>
          </a:p>
        </p:txBody>
      </p:sp>
      <p:pic>
        <p:nvPicPr>
          <p:cNvPr id="26" name="图片 25"/>
          <p:cNvPicPr/>
          <p:nvPr/>
        </p:nvPicPr>
        <p:blipFill>
          <a:blip r:embed="rId11" cstate="print"/>
          <a:srcRect/>
          <a:stretch>
            <a:fillRect/>
          </a:stretch>
        </p:blipFill>
        <p:spPr bwMode="auto">
          <a:xfrm>
            <a:off x="1524000" y="1676401"/>
            <a:ext cx="1146822" cy="761999"/>
          </a:xfrm>
          <a:prstGeom prst="rect">
            <a:avLst/>
          </a:prstGeom>
          <a:noFill/>
          <a:ln w="9525">
            <a:noFill/>
            <a:miter lim="800000"/>
            <a:headEnd/>
            <a:tailEnd/>
          </a:ln>
        </p:spPr>
      </p:pic>
      <p:pic>
        <p:nvPicPr>
          <p:cNvPr id="27" name="图片 26"/>
          <p:cNvPicPr/>
          <p:nvPr/>
        </p:nvPicPr>
        <p:blipFill>
          <a:blip r:embed="rId12" cstate="print"/>
          <a:srcRect/>
          <a:stretch>
            <a:fillRect/>
          </a:stretch>
        </p:blipFill>
        <p:spPr bwMode="auto">
          <a:xfrm>
            <a:off x="457200" y="1676400"/>
            <a:ext cx="1113155" cy="745814"/>
          </a:xfrm>
          <a:prstGeom prst="rect">
            <a:avLst/>
          </a:prstGeom>
          <a:noFill/>
          <a:ln w="9525">
            <a:noFill/>
            <a:miter lim="800000"/>
            <a:headEnd/>
            <a:tailEnd/>
          </a:ln>
        </p:spPr>
      </p:pic>
      <p:sp>
        <p:nvSpPr>
          <p:cNvPr id="28" name="TextBox 27"/>
          <p:cNvSpPr txBox="1"/>
          <p:nvPr/>
        </p:nvSpPr>
        <p:spPr>
          <a:xfrm>
            <a:off x="381000" y="2438400"/>
            <a:ext cx="1415772" cy="338554"/>
          </a:xfrm>
          <a:prstGeom prst="rect">
            <a:avLst/>
          </a:prstGeom>
          <a:noFill/>
        </p:spPr>
        <p:txBody>
          <a:bodyPr wrap="none" rtlCol="0">
            <a:spAutoFit/>
          </a:bodyPr>
          <a:lstStyle/>
          <a:p>
            <a:r>
              <a:rPr lang="en-US" altLang="zh-CN" sz="1600" dirty="0" smtClean="0">
                <a:latin typeface="+mn-ea"/>
                <a:ea typeface="+mn-ea"/>
              </a:rPr>
              <a:t>《</a:t>
            </a:r>
            <a:r>
              <a:rPr lang="zh-CN" altLang="en-US" sz="1600" smtClean="0">
                <a:latin typeface="+mn-ea"/>
                <a:ea typeface="+mn-ea"/>
              </a:rPr>
              <a:t>营造法式</a:t>
            </a:r>
            <a:r>
              <a:rPr lang="en-US" altLang="zh-CN" sz="1600" dirty="0" smtClean="0">
                <a:latin typeface="+mn-ea"/>
                <a:ea typeface="+mn-ea"/>
              </a:rPr>
              <a:t>》</a:t>
            </a:r>
            <a:endParaRPr lang="zh-CN" altLang="en-US" sz="1600">
              <a:latin typeface="+mn-ea"/>
              <a:ea typeface="+mn-ea"/>
            </a:endParaRPr>
          </a:p>
        </p:txBody>
      </p:sp>
      <p:sp>
        <p:nvSpPr>
          <p:cNvPr id="29" name="TextBox 28"/>
          <p:cNvSpPr txBox="1"/>
          <p:nvPr/>
        </p:nvSpPr>
        <p:spPr>
          <a:xfrm>
            <a:off x="1676400" y="2438416"/>
            <a:ext cx="1143000" cy="830997"/>
          </a:xfrm>
          <a:prstGeom prst="rect">
            <a:avLst/>
          </a:prstGeom>
          <a:noFill/>
        </p:spPr>
        <p:txBody>
          <a:bodyPr wrap="square" rtlCol="0">
            <a:spAutoFit/>
          </a:bodyPr>
          <a:lstStyle/>
          <a:p>
            <a:r>
              <a:rPr lang="zh-CN" altLang="en-US" sz="1600" smtClean="0">
                <a:latin typeface="+mn-ea"/>
                <a:ea typeface="+mn-ea"/>
              </a:rPr>
              <a:t>万科花园洋房“平台”造</a:t>
            </a:r>
            <a:endParaRPr lang="zh-CN" altLang="en-US" sz="1600">
              <a:latin typeface="+mn-ea"/>
              <a:ea typeface="+mn-ea"/>
            </a:endParaRPr>
          </a:p>
        </p:txBody>
      </p:sp>
    </p:spTree>
    <p:extLst>
      <p:ext uri="{BB962C8B-B14F-4D97-AF65-F5344CB8AC3E}">
        <p14:creationId xmlns:p14="http://schemas.microsoft.com/office/powerpoint/2010/main" val="19338544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r>
              <a:rPr lang="zh-CN" altLang="en-US"/>
              <a:t>内容列表</a:t>
            </a:r>
          </a:p>
        </p:txBody>
      </p:sp>
      <p:sp>
        <p:nvSpPr>
          <p:cNvPr id="491523" name="Rectangle 3"/>
          <p:cNvSpPr>
            <a:spLocks noGrp="1" noChangeArrowheads="1"/>
          </p:cNvSpPr>
          <p:nvPr>
            <p:ph type="body" idx="1"/>
          </p:nvPr>
        </p:nvSpPr>
        <p:spPr/>
        <p:txBody>
          <a:bodyPr/>
          <a:lstStyle/>
          <a:p>
            <a:r>
              <a:rPr lang="en-US" altLang="zh-CN"/>
              <a:t>EOS</a:t>
            </a:r>
            <a:r>
              <a:rPr lang="zh-CN" altLang="en-US"/>
              <a:t>报表简介</a:t>
            </a:r>
          </a:p>
          <a:p>
            <a:r>
              <a:rPr lang="en-US" altLang="zh-CN"/>
              <a:t>EOS</a:t>
            </a:r>
            <a:r>
              <a:rPr lang="zh-CN" altLang="en-US"/>
              <a:t>报表产品组成</a:t>
            </a:r>
          </a:p>
          <a:p>
            <a:r>
              <a:rPr lang="en-US" altLang="zh-CN"/>
              <a:t>EOS</a:t>
            </a:r>
            <a:r>
              <a:rPr lang="zh-CN" altLang="en-US"/>
              <a:t>报表原理</a:t>
            </a:r>
          </a:p>
          <a:p>
            <a:r>
              <a:rPr lang="en-US" altLang="zh-CN"/>
              <a:t>EOS</a:t>
            </a:r>
            <a:r>
              <a:rPr lang="zh-CN" altLang="en-US"/>
              <a:t>报表设计器</a:t>
            </a:r>
          </a:p>
          <a:p>
            <a:r>
              <a:rPr lang="en-US" altLang="zh-CN"/>
              <a:t>EOS</a:t>
            </a:r>
            <a:r>
              <a:rPr lang="zh-CN" altLang="en-US"/>
              <a:t>报表样例</a:t>
            </a:r>
          </a:p>
          <a:p>
            <a:endParaRPr lang="en-US" altLang="zh-CN"/>
          </a:p>
        </p:txBody>
      </p:sp>
    </p:spTree>
    <p:extLst>
      <p:ext uri="{BB962C8B-B14F-4D97-AF65-F5344CB8AC3E}">
        <p14:creationId xmlns:p14="http://schemas.microsoft.com/office/powerpoint/2010/main" val="692496"/>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ltLang="zh-CN"/>
              <a:t>EOS</a:t>
            </a:r>
            <a:r>
              <a:rPr lang="zh-CN" altLang="en-US"/>
              <a:t>报表简介</a:t>
            </a:r>
          </a:p>
        </p:txBody>
      </p:sp>
      <p:sp>
        <p:nvSpPr>
          <p:cNvPr id="480259" name="Rectangle 3"/>
          <p:cNvSpPr>
            <a:spLocks noGrp="1" noChangeArrowheads="1"/>
          </p:cNvSpPr>
          <p:nvPr>
            <p:ph type="body" idx="1"/>
          </p:nvPr>
        </p:nvSpPr>
        <p:spPr/>
        <p:txBody>
          <a:bodyPr/>
          <a:lstStyle/>
          <a:p>
            <a:r>
              <a:rPr lang="zh-CN" altLang="en-US"/>
              <a:t>符合</a:t>
            </a:r>
            <a:r>
              <a:rPr lang="en-US" altLang="zh-CN"/>
              <a:t>SOA</a:t>
            </a:r>
            <a:r>
              <a:rPr lang="zh-CN" altLang="en-US"/>
              <a:t>标准</a:t>
            </a:r>
          </a:p>
          <a:p>
            <a:r>
              <a:rPr lang="zh-CN" altLang="en-US"/>
              <a:t>基于</a:t>
            </a:r>
            <a:r>
              <a:rPr lang="en-US" altLang="zh-CN"/>
              <a:t>EOS</a:t>
            </a:r>
            <a:r>
              <a:rPr lang="zh-CN" altLang="en-US"/>
              <a:t>平台，为企业级报表的开发、展现提供支持</a:t>
            </a:r>
          </a:p>
          <a:p>
            <a:r>
              <a:rPr lang="zh-CN" altLang="en-US"/>
              <a:t>报表模型简单易用</a:t>
            </a:r>
          </a:p>
          <a:p>
            <a:r>
              <a:rPr lang="zh-CN" altLang="en-US"/>
              <a:t>完全可视化的报表设计环境</a:t>
            </a:r>
          </a:p>
          <a:p>
            <a:r>
              <a:rPr lang="zh-CN" altLang="en-US"/>
              <a:t>运行环境内置</a:t>
            </a:r>
            <a:r>
              <a:rPr lang="en-US" altLang="zh-CN"/>
              <a:t>Javascript</a:t>
            </a:r>
            <a:r>
              <a:rPr lang="zh-CN" altLang="en-US"/>
              <a:t>引擎</a:t>
            </a:r>
          </a:p>
          <a:p>
            <a:r>
              <a:rPr lang="zh-CN" altLang="en-US"/>
              <a:t>报表输出支持</a:t>
            </a:r>
            <a:r>
              <a:rPr lang="en-US" altLang="zh-CN"/>
              <a:t>Excel</a:t>
            </a:r>
            <a:r>
              <a:rPr lang="zh-CN" altLang="en-US"/>
              <a:t>、</a:t>
            </a:r>
            <a:r>
              <a:rPr lang="en-US" altLang="zh-CN"/>
              <a:t>PDF</a:t>
            </a:r>
            <a:r>
              <a:rPr lang="zh-CN" altLang="en-US"/>
              <a:t>、</a:t>
            </a:r>
            <a:r>
              <a:rPr lang="en-US" altLang="zh-CN"/>
              <a:t>HTML</a:t>
            </a:r>
            <a:r>
              <a:rPr lang="zh-CN" altLang="en-US"/>
              <a:t>、</a:t>
            </a:r>
            <a:r>
              <a:rPr lang="en-US" altLang="zh-CN"/>
              <a:t>XML</a:t>
            </a:r>
            <a:r>
              <a:rPr lang="zh-CN" altLang="en-US"/>
              <a:t>格式报表</a:t>
            </a:r>
          </a:p>
        </p:txBody>
      </p:sp>
    </p:spTree>
    <p:extLst>
      <p:ext uri="{BB962C8B-B14F-4D97-AF65-F5344CB8AC3E}">
        <p14:creationId xmlns:p14="http://schemas.microsoft.com/office/powerpoint/2010/main" val="24242327"/>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altLang="zh-CN"/>
              <a:t>EOS</a:t>
            </a:r>
            <a:r>
              <a:rPr lang="zh-CN" altLang="en-US"/>
              <a:t>报表简介</a:t>
            </a:r>
          </a:p>
        </p:txBody>
      </p:sp>
      <p:sp>
        <p:nvSpPr>
          <p:cNvPr id="482307" name="Rectangle 3"/>
          <p:cNvSpPr>
            <a:spLocks noGrp="1" noChangeArrowheads="1"/>
          </p:cNvSpPr>
          <p:nvPr>
            <p:ph type="body" idx="1"/>
          </p:nvPr>
        </p:nvSpPr>
        <p:spPr/>
        <p:txBody>
          <a:bodyPr/>
          <a:lstStyle/>
          <a:p>
            <a:pPr>
              <a:lnSpc>
                <a:spcPct val="80000"/>
              </a:lnSpc>
            </a:pPr>
            <a:r>
              <a:rPr lang="zh-CN" altLang="en-US" sz="2000"/>
              <a:t>表格式的表样设计环境，完全兼容</a:t>
            </a:r>
            <a:r>
              <a:rPr lang="en-US" altLang="zh-CN" sz="2000"/>
              <a:t>Excel</a:t>
            </a:r>
            <a:r>
              <a:rPr lang="zh-CN" altLang="en-US" sz="2000"/>
              <a:t>，支持</a:t>
            </a:r>
            <a:r>
              <a:rPr lang="en-US" altLang="zh-CN" sz="2000"/>
              <a:t>Excel</a:t>
            </a:r>
            <a:r>
              <a:rPr lang="zh-CN" altLang="en-US" sz="2000"/>
              <a:t>文件的导入导出、单元格引用</a:t>
            </a:r>
          </a:p>
          <a:p>
            <a:pPr>
              <a:lnSpc>
                <a:spcPct val="80000"/>
              </a:lnSpc>
            </a:pPr>
            <a:r>
              <a:rPr lang="zh-CN" altLang="en-US" sz="2000"/>
              <a:t>直观、易用、易维护，在一个界面上可以看到报表的表样、数据以及数据的展开行为，用鼠标拖拽的方式引用数据</a:t>
            </a:r>
          </a:p>
          <a:p>
            <a:pPr>
              <a:lnSpc>
                <a:spcPct val="80000"/>
              </a:lnSpc>
            </a:pPr>
            <a:r>
              <a:rPr lang="zh-CN" altLang="en-US" sz="2000"/>
              <a:t>报表字段集，数据的分组、排序、过滤、汇总、连接，把数据处理与展现分开，语义明确，便于优化系统的运行效率</a:t>
            </a:r>
          </a:p>
          <a:p>
            <a:pPr>
              <a:lnSpc>
                <a:spcPct val="80000"/>
              </a:lnSpc>
            </a:pPr>
            <a:r>
              <a:rPr lang="zh-CN" altLang="en-US" sz="2000"/>
              <a:t>展开区域，描述数据的动态展现行为，把报表字段集处理后的数据与表格式表样直观、可视地联系在一起，支持横向、纵向展开，高效率制作中西式报表</a:t>
            </a:r>
          </a:p>
          <a:p>
            <a:pPr>
              <a:lnSpc>
                <a:spcPct val="80000"/>
              </a:lnSpc>
            </a:pPr>
            <a:r>
              <a:rPr lang="zh-CN" altLang="en-US" sz="2000"/>
              <a:t>单元格融合、被动填充，控制单元格的输出展现，结合展开区域，丰富报表的展现样式</a:t>
            </a:r>
          </a:p>
          <a:p>
            <a:pPr>
              <a:lnSpc>
                <a:spcPct val="80000"/>
              </a:lnSpc>
            </a:pPr>
            <a:r>
              <a:rPr lang="zh-CN" altLang="en-US" sz="2000"/>
              <a:t>书写公式方便，单元格的扩展和引用灵活，纵向扩展和横向扩展同等对待，准备数据和设置显示同步进行；</a:t>
            </a:r>
          </a:p>
          <a:p>
            <a:pPr>
              <a:lnSpc>
                <a:spcPct val="80000"/>
              </a:lnSpc>
            </a:pPr>
            <a:r>
              <a:rPr lang="zh-CN" altLang="en-US" sz="2000"/>
              <a:t>单元格可以任意编辑，任意设定单元格的数据（引用数据集中的数据或其他单元格的数据），随意确定单元格的扩展关系，单元格展开灵活、引用方便，整张报表可以任意设定</a:t>
            </a:r>
          </a:p>
        </p:txBody>
      </p:sp>
    </p:spTree>
    <p:extLst>
      <p:ext uri="{BB962C8B-B14F-4D97-AF65-F5344CB8AC3E}">
        <p14:creationId xmlns:p14="http://schemas.microsoft.com/office/powerpoint/2010/main" val="1022894515"/>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ltLang="zh-CN"/>
              <a:t>EOS</a:t>
            </a:r>
            <a:r>
              <a:rPr lang="zh-CN" altLang="en-US"/>
              <a:t>报表简介</a:t>
            </a:r>
          </a:p>
        </p:txBody>
      </p:sp>
      <p:sp>
        <p:nvSpPr>
          <p:cNvPr id="483331" name="Rectangle 3"/>
          <p:cNvSpPr>
            <a:spLocks noGrp="1" noChangeArrowheads="1"/>
          </p:cNvSpPr>
          <p:nvPr>
            <p:ph type="body" idx="1"/>
          </p:nvPr>
        </p:nvSpPr>
        <p:spPr/>
        <p:txBody>
          <a:bodyPr/>
          <a:lstStyle/>
          <a:p>
            <a:r>
              <a:rPr lang="zh-CN" altLang="en-US" sz="2400"/>
              <a:t>脚本是标准的</a:t>
            </a:r>
            <a:r>
              <a:rPr lang="en-US" altLang="zh-CN" sz="2400"/>
              <a:t>JavaScript</a:t>
            </a:r>
            <a:r>
              <a:rPr lang="zh-CN" altLang="en-US" sz="2400"/>
              <a:t>公式，支持数据引用、汇总、单元格引用等，定制编程能力强</a:t>
            </a:r>
          </a:p>
          <a:p>
            <a:r>
              <a:rPr lang="zh-CN" altLang="en-US" sz="2400"/>
              <a:t>高效稳定的报表引擎</a:t>
            </a:r>
          </a:p>
          <a:p>
            <a:r>
              <a:rPr lang="zh-CN" altLang="en-US" sz="2400"/>
              <a:t>报表输出，不失真输出</a:t>
            </a:r>
            <a:r>
              <a:rPr lang="en-US" altLang="zh-CN" sz="2400"/>
              <a:t>HTML</a:t>
            </a:r>
            <a:r>
              <a:rPr lang="zh-CN" altLang="en-US" sz="2400"/>
              <a:t>、</a:t>
            </a:r>
            <a:r>
              <a:rPr lang="en-US" altLang="zh-CN" sz="2400"/>
              <a:t>Excel</a:t>
            </a:r>
            <a:r>
              <a:rPr lang="zh-CN" altLang="en-US" sz="2400"/>
              <a:t>、</a:t>
            </a:r>
            <a:r>
              <a:rPr lang="en-US" altLang="zh-CN" sz="2400"/>
              <a:t>PDF</a:t>
            </a:r>
            <a:r>
              <a:rPr lang="zh-CN" altLang="en-US" sz="2400"/>
              <a:t>、</a:t>
            </a:r>
            <a:r>
              <a:rPr lang="en-US" altLang="zh-CN" sz="2400"/>
              <a:t>SVG</a:t>
            </a:r>
            <a:r>
              <a:rPr lang="zh-CN" altLang="en-US" sz="2400"/>
              <a:t>、</a:t>
            </a:r>
            <a:r>
              <a:rPr lang="en-US" altLang="zh-CN" sz="2400"/>
              <a:t>XML</a:t>
            </a:r>
            <a:r>
              <a:rPr lang="zh-CN" altLang="en-US" sz="2400"/>
              <a:t>等格式</a:t>
            </a:r>
          </a:p>
          <a:p>
            <a:r>
              <a:rPr lang="zh-CN" altLang="en-US" sz="2400"/>
              <a:t>支持客户端精确打印、套打、批量打印、固定表头</a:t>
            </a:r>
          </a:p>
          <a:p>
            <a:r>
              <a:rPr lang="zh-CN" altLang="en-US" sz="2400"/>
              <a:t>与</a:t>
            </a:r>
            <a:r>
              <a:rPr lang="en-US" altLang="zh-CN" sz="2400"/>
              <a:t>EOS</a:t>
            </a:r>
            <a:r>
              <a:rPr lang="zh-CN" altLang="en-US" sz="2400"/>
              <a:t>平台无缝集成</a:t>
            </a:r>
          </a:p>
          <a:p>
            <a:pPr lvl="1"/>
            <a:r>
              <a:rPr lang="zh-CN" altLang="en-US" sz="2000"/>
              <a:t>以</a:t>
            </a:r>
            <a:r>
              <a:rPr lang="en-US" altLang="zh-CN" sz="2000"/>
              <a:t>SDO</a:t>
            </a:r>
            <a:r>
              <a:rPr lang="zh-CN" altLang="en-US" sz="2000"/>
              <a:t>为数据源，充分利用</a:t>
            </a:r>
            <a:r>
              <a:rPr lang="en-US" altLang="zh-CN" sz="2000"/>
              <a:t>EOS</a:t>
            </a:r>
            <a:r>
              <a:rPr lang="zh-CN" altLang="en-US" sz="2000"/>
              <a:t>平台的运算能力</a:t>
            </a:r>
          </a:p>
          <a:p>
            <a:pPr lvl="1"/>
            <a:r>
              <a:rPr lang="zh-CN" altLang="en-US" sz="2000"/>
              <a:t>在同一个开发环境下设计报表、开发部署报表应用，无集成问题</a:t>
            </a:r>
          </a:p>
          <a:p>
            <a:pPr lvl="1"/>
            <a:r>
              <a:rPr lang="zh-CN" altLang="en-US" sz="2000"/>
              <a:t>为</a:t>
            </a:r>
            <a:r>
              <a:rPr lang="en-US" altLang="zh-CN" sz="2000"/>
              <a:t>EOS</a:t>
            </a:r>
            <a:r>
              <a:rPr lang="zh-CN" altLang="en-US" sz="2000"/>
              <a:t>提供数据查询、展示、打印辅助，不仅仅是报表</a:t>
            </a:r>
          </a:p>
        </p:txBody>
      </p:sp>
    </p:spTree>
    <p:extLst>
      <p:ext uri="{BB962C8B-B14F-4D97-AF65-F5344CB8AC3E}">
        <p14:creationId xmlns:p14="http://schemas.microsoft.com/office/powerpoint/2010/main" val="4049322721"/>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altLang="zh-CN"/>
              <a:t>EOS</a:t>
            </a:r>
            <a:r>
              <a:rPr lang="zh-CN" altLang="en-US"/>
              <a:t>报表简介</a:t>
            </a:r>
          </a:p>
        </p:txBody>
      </p:sp>
      <p:sp>
        <p:nvSpPr>
          <p:cNvPr id="484355" name="Rectangle 3"/>
          <p:cNvSpPr>
            <a:spLocks noGrp="1" noChangeArrowheads="1"/>
          </p:cNvSpPr>
          <p:nvPr>
            <p:ph type="body" idx="1"/>
          </p:nvPr>
        </p:nvSpPr>
        <p:spPr/>
        <p:txBody>
          <a:bodyPr/>
          <a:lstStyle/>
          <a:p>
            <a:r>
              <a:rPr lang="zh-CN" altLang="en-US"/>
              <a:t>支持复杂的复合报表、主子表</a:t>
            </a:r>
          </a:p>
          <a:p>
            <a:r>
              <a:rPr lang="en-US" altLang="zh-CN"/>
              <a:t>JDBC</a:t>
            </a:r>
            <a:r>
              <a:rPr lang="zh-CN" altLang="en-US"/>
              <a:t>数据源</a:t>
            </a:r>
          </a:p>
          <a:p>
            <a:r>
              <a:rPr lang="en-US" altLang="zh-CN"/>
              <a:t>SDO</a:t>
            </a:r>
            <a:r>
              <a:rPr lang="zh-CN" altLang="en-US"/>
              <a:t>数据源</a:t>
            </a:r>
          </a:p>
          <a:p>
            <a:r>
              <a:rPr lang="en-US" altLang="zh-CN"/>
              <a:t>XML</a:t>
            </a:r>
            <a:r>
              <a:rPr lang="zh-CN" altLang="en-US"/>
              <a:t>数据源支持元数据（解决格式无效问题）</a:t>
            </a:r>
          </a:p>
          <a:p>
            <a:r>
              <a:rPr lang="en-US" altLang="zh-CN"/>
              <a:t>JOLAP</a:t>
            </a:r>
          </a:p>
          <a:p>
            <a:r>
              <a:rPr lang="zh-CN" altLang="en-US"/>
              <a:t>服务器端分页</a:t>
            </a:r>
          </a:p>
          <a:p>
            <a:r>
              <a:rPr lang="zh-CN" altLang="en-US"/>
              <a:t>动态</a:t>
            </a:r>
            <a:r>
              <a:rPr lang="en-US" altLang="zh-CN"/>
              <a:t>SQL</a:t>
            </a:r>
            <a:r>
              <a:rPr lang="zh-CN" altLang="en-US"/>
              <a:t>、过滤、计算列、</a:t>
            </a:r>
            <a:r>
              <a:rPr lang="en-US" altLang="zh-CN"/>
              <a:t>BLOB</a:t>
            </a:r>
            <a:r>
              <a:rPr lang="zh-CN" altLang="en-US"/>
              <a:t>字段</a:t>
            </a:r>
          </a:p>
          <a:p>
            <a:r>
              <a:rPr lang="zh-CN" altLang="en-US"/>
              <a:t>动态修改行高列宽、隐藏、删除行列</a:t>
            </a:r>
          </a:p>
          <a:p>
            <a:r>
              <a:rPr lang="en-US" altLang="zh-CN"/>
              <a:t>Chart</a:t>
            </a:r>
            <a:r>
              <a:rPr lang="zh-CN" altLang="en-US"/>
              <a:t>图表</a:t>
            </a:r>
          </a:p>
        </p:txBody>
      </p:sp>
    </p:spTree>
    <p:extLst>
      <p:ext uri="{BB962C8B-B14F-4D97-AF65-F5344CB8AC3E}">
        <p14:creationId xmlns:p14="http://schemas.microsoft.com/office/powerpoint/2010/main" val="3562288264"/>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r>
              <a:rPr lang="en-US" altLang="zh-CN"/>
              <a:t>EOS</a:t>
            </a:r>
            <a:r>
              <a:rPr lang="zh-CN" altLang="en-US"/>
              <a:t>报表产品组成</a:t>
            </a:r>
          </a:p>
        </p:txBody>
      </p:sp>
      <p:sp>
        <p:nvSpPr>
          <p:cNvPr id="486405" name="AutoShape 5"/>
          <p:cNvSpPr>
            <a:spLocks noChangeAspect="1" noChangeArrowheads="1"/>
          </p:cNvSpPr>
          <p:nvPr/>
        </p:nvSpPr>
        <p:spPr bwMode="auto">
          <a:xfrm>
            <a:off x="611188" y="1268413"/>
            <a:ext cx="8281987"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zh-CN" altLang="zh-CN">
              <a:latin typeface="Times New Roman" pitchFamily="18" charset="0"/>
              <a:ea typeface="宋体" charset="-122"/>
            </a:endParaRPr>
          </a:p>
        </p:txBody>
      </p:sp>
      <p:sp>
        <p:nvSpPr>
          <p:cNvPr id="486406" name="Rectangle 6"/>
          <p:cNvSpPr>
            <a:spLocks noChangeArrowheads="1"/>
          </p:cNvSpPr>
          <p:nvPr/>
        </p:nvSpPr>
        <p:spPr bwMode="auto">
          <a:xfrm>
            <a:off x="1455738" y="1844675"/>
            <a:ext cx="2520950" cy="2178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en-US" altLang="zh-CN">
                <a:latin typeface="Times New Roman" pitchFamily="18" charset="0"/>
                <a:ea typeface="宋体" charset="-122"/>
              </a:rPr>
              <a:t>EOS Studio</a:t>
            </a:r>
            <a:r>
              <a:rPr lang="zh-CN" altLang="en-US">
                <a:latin typeface="Times New Roman" pitchFamily="18" charset="0"/>
                <a:ea typeface="宋体" charset="-122"/>
              </a:rPr>
              <a:t>（</a:t>
            </a:r>
            <a:r>
              <a:rPr lang="en-US" altLang="zh-CN">
                <a:latin typeface="Times New Roman" pitchFamily="18" charset="0"/>
                <a:ea typeface="宋体" charset="-122"/>
              </a:rPr>
              <a:t>Eclipse</a:t>
            </a:r>
            <a:r>
              <a:rPr lang="zh-CN" altLang="en-US">
                <a:latin typeface="Times New Roman" pitchFamily="18" charset="0"/>
                <a:ea typeface="宋体" charset="-122"/>
              </a:rPr>
              <a:t>）</a:t>
            </a:r>
          </a:p>
        </p:txBody>
      </p:sp>
      <p:sp>
        <p:nvSpPr>
          <p:cNvPr id="486407" name="Rectangle 7"/>
          <p:cNvSpPr>
            <a:spLocks noChangeArrowheads="1"/>
          </p:cNvSpPr>
          <p:nvPr/>
        </p:nvSpPr>
        <p:spPr bwMode="auto">
          <a:xfrm>
            <a:off x="5005388" y="1844675"/>
            <a:ext cx="3062287" cy="2376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en-US" altLang="zh-CN">
                <a:latin typeface="Times New Roman" pitchFamily="18" charset="0"/>
                <a:ea typeface="宋体" charset="-122"/>
              </a:rPr>
              <a:t>J2EE Application Server</a:t>
            </a:r>
          </a:p>
        </p:txBody>
      </p:sp>
      <p:sp>
        <p:nvSpPr>
          <p:cNvPr id="486408" name="Rectangle 8"/>
          <p:cNvSpPr>
            <a:spLocks noChangeArrowheads="1"/>
          </p:cNvSpPr>
          <p:nvPr/>
        </p:nvSpPr>
        <p:spPr bwMode="auto">
          <a:xfrm>
            <a:off x="1793875" y="2636838"/>
            <a:ext cx="1800225" cy="118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latin typeface="Times New Roman" pitchFamily="18" charset="0"/>
                <a:ea typeface="宋体" charset="-122"/>
              </a:rPr>
              <a:t>报表设计器</a:t>
            </a:r>
          </a:p>
          <a:p>
            <a:r>
              <a:rPr lang="zh-CN" altLang="en-US">
                <a:latin typeface="Times New Roman" pitchFamily="18" charset="0"/>
                <a:ea typeface="宋体" charset="-122"/>
              </a:rPr>
              <a:t>（</a:t>
            </a:r>
            <a:r>
              <a:rPr lang="en-US" altLang="zh-CN">
                <a:latin typeface="Times New Roman" pitchFamily="18" charset="0"/>
                <a:ea typeface="宋体" charset="-122"/>
              </a:rPr>
              <a:t>Java SWT</a:t>
            </a:r>
            <a:r>
              <a:rPr lang="zh-CN" altLang="en-US">
                <a:latin typeface="Times New Roman" pitchFamily="18" charset="0"/>
                <a:ea typeface="宋体" charset="-122"/>
              </a:rPr>
              <a:t>）</a:t>
            </a:r>
          </a:p>
        </p:txBody>
      </p:sp>
      <p:sp>
        <p:nvSpPr>
          <p:cNvPr id="486409" name="AutoShape 9"/>
          <p:cNvSpPr>
            <a:spLocks noChangeArrowheads="1"/>
          </p:cNvSpPr>
          <p:nvPr/>
        </p:nvSpPr>
        <p:spPr bwMode="auto">
          <a:xfrm>
            <a:off x="3484563" y="3230563"/>
            <a:ext cx="2700337" cy="198437"/>
          </a:xfrm>
          <a:prstGeom prst="leftRightArrow">
            <a:avLst>
              <a:gd name="adj1" fmla="val 50000"/>
              <a:gd name="adj2" fmla="val 272161"/>
            </a:avLst>
          </a:prstGeom>
          <a:solidFill>
            <a:srgbClr val="FFFFFF"/>
          </a:solidFill>
          <a:ln w="9525">
            <a:solidFill>
              <a:srgbClr val="000000"/>
            </a:solidFill>
            <a:miter lim="800000"/>
            <a:headEnd/>
            <a:tailEnd/>
          </a:ln>
        </p:spPr>
        <p:txBody>
          <a:bodyPr/>
          <a:lstStyle/>
          <a:p>
            <a:endParaRPr lang="zh-CN" altLang="en-US"/>
          </a:p>
        </p:txBody>
      </p:sp>
      <p:sp>
        <p:nvSpPr>
          <p:cNvPr id="486410" name="Rectangle 10"/>
          <p:cNvSpPr>
            <a:spLocks noChangeArrowheads="1"/>
          </p:cNvSpPr>
          <p:nvPr/>
        </p:nvSpPr>
        <p:spPr bwMode="auto">
          <a:xfrm>
            <a:off x="5681663" y="2438400"/>
            <a:ext cx="2160587" cy="1385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en-US" altLang="zh-CN">
                <a:latin typeface="Times New Roman" pitchFamily="18" charset="0"/>
                <a:ea typeface="宋体" charset="-122"/>
              </a:rPr>
              <a:t>EOS Server</a:t>
            </a:r>
          </a:p>
        </p:txBody>
      </p:sp>
      <p:sp>
        <p:nvSpPr>
          <p:cNvPr id="486411" name="AutoShape 11"/>
          <p:cNvSpPr>
            <a:spLocks noChangeArrowheads="1"/>
          </p:cNvSpPr>
          <p:nvPr/>
        </p:nvSpPr>
        <p:spPr bwMode="auto">
          <a:xfrm>
            <a:off x="6696075" y="3627438"/>
            <a:ext cx="180975" cy="1582737"/>
          </a:xfrm>
          <a:prstGeom prst="upDownArrow">
            <a:avLst>
              <a:gd name="adj1" fmla="val 50000"/>
              <a:gd name="adj2" fmla="val 174912"/>
            </a:avLst>
          </a:prstGeom>
          <a:solidFill>
            <a:srgbClr val="FFFFFF"/>
          </a:solidFill>
          <a:ln w="9525">
            <a:solidFill>
              <a:srgbClr val="000000"/>
            </a:solidFill>
            <a:miter lim="800000"/>
            <a:headEnd/>
            <a:tailEnd/>
          </a:ln>
        </p:spPr>
        <p:txBody>
          <a:bodyPr vert="eaVert"/>
          <a:lstStyle/>
          <a:p>
            <a:endParaRPr lang="zh-CN" altLang="en-US"/>
          </a:p>
        </p:txBody>
      </p:sp>
      <p:sp>
        <p:nvSpPr>
          <p:cNvPr id="486412" name="Text Box 12"/>
          <p:cNvSpPr txBox="1">
            <a:spLocks noChangeArrowheads="1"/>
          </p:cNvSpPr>
          <p:nvPr/>
        </p:nvSpPr>
        <p:spPr bwMode="auto">
          <a:xfrm>
            <a:off x="6019800" y="3032125"/>
            <a:ext cx="1439863" cy="595313"/>
          </a:xfrm>
          <a:prstGeom prst="rect">
            <a:avLst/>
          </a:prstGeom>
          <a:solidFill>
            <a:srgbClr val="FFFFFF"/>
          </a:solidFill>
          <a:ln w="9525">
            <a:solidFill>
              <a:srgbClr val="000000"/>
            </a:solidFill>
            <a:miter lim="800000"/>
            <a:headEnd/>
            <a:tailEnd/>
          </a:ln>
        </p:spPr>
        <p:txBody>
          <a:bodyPr/>
          <a:lstStyle/>
          <a:p>
            <a:r>
              <a:rPr lang="zh-CN" altLang="en-US">
                <a:latin typeface="Times New Roman" pitchFamily="18" charset="0"/>
                <a:ea typeface="宋体" charset="-122"/>
              </a:rPr>
              <a:t>报表服务器</a:t>
            </a:r>
          </a:p>
        </p:txBody>
      </p:sp>
      <p:sp>
        <p:nvSpPr>
          <p:cNvPr id="486413" name="Rectangle 13"/>
          <p:cNvSpPr>
            <a:spLocks noChangeArrowheads="1"/>
          </p:cNvSpPr>
          <p:nvPr/>
        </p:nvSpPr>
        <p:spPr bwMode="auto">
          <a:xfrm>
            <a:off x="5005388" y="4616450"/>
            <a:ext cx="3062287" cy="13858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en-US" altLang="zh-CN">
                <a:latin typeface="Times New Roman" pitchFamily="18" charset="0"/>
                <a:ea typeface="宋体" charset="-122"/>
              </a:rPr>
              <a:t>EOS Governor</a:t>
            </a:r>
          </a:p>
        </p:txBody>
      </p:sp>
      <p:sp>
        <p:nvSpPr>
          <p:cNvPr id="486414" name="Rectangle 14"/>
          <p:cNvSpPr>
            <a:spLocks noChangeArrowheads="1"/>
          </p:cNvSpPr>
          <p:nvPr/>
        </p:nvSpPr>
        <p:spPr bwMode="auto">
          <a:xfrm>
            <a:off x="6019800" y="5210175"/>
            <a:ext cx="1439863" cy="5953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latin typeface="Times New Roman" pitchFamily="18" charset="0"/>
                <a:ea typeface="宋体" charset="-122"/>
              </a:rPr>
              <a:t>报表管理</a:t>
            </a:r>
          </a:p>
        </p:txBody>
      </p:sp>
      <p:sp>
        <p:nvSpPr>
          <p:cNvPr id="486415" name="Rectangle 15"/>
          <p:cNvSpPr>
            <a:spLocks noChangeArrowheads="1"/>
          </p:cNvSpPr>
          <p:nvPr/>
        </p:nvSpPr>
        <p:spPr bwMode="auto">
          <a:xfrm>
            <a:off x="1625600" y="4616450"/>
            <a:ext cx="2160588" cy="1189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latin typeface="Times New Roman" pitchFamily="18" charset="0"/>
                <a:ea typeface="宋体" charset="-122"/>
              </a:rPr>
              <a:t>报表客户端</a:t>
            </a:r>
          </a:p>
          <a:p>
            <a:r>
              <a:rPr lang="zh-CN" altLang="en-US">
                <a:latin typeface="Times New Roman" pitchFamily="18" charset="0"/>
                <a:ea typeface="宋体" charset="-122"/>
              </a:rPr>
              <a:t>（浏览器、</a:t>
            </a:r>
            <a:r>
              <a:rPr lang="en-US" altLang="zh-CN">
                <a:latin typeface="Times New Roman" pitchFamily="18" charset="0"/>
                <a:ea typeface="宋体" charset="-122"/>
              </a:rPr>
              <a:t>Applet</a:t>
            </a:r>
            <a:r>
              <a:rPr lang="zh-CN" altLang="en-US">
                <a:latin typeface="Times New Roman" pitchFamily="18" charset="0"/>
                <a:ea typeface="宋体" charset="-122"/>
              </a:rPr>
              <a:t>）</a:t>
            </a:r>
          </a:p>
        </p:txBody>
      </p:sp>
      <p:sp>
        <p:nvSpPr>
          <p:cNvPr id="486416" name="AutoShape 16"/>
          <p:cNvSpPr>
            <a:spLocks noChangeArrowheads="1"/>
          </p:cNvSpPr>
          <p:nvPr/>
        </p:nvSpPr>
        <p:spPr bwMode="auto">
          <a:xfrm rot="3853733">
            <a:off x="4847431" y="3093244"/>
            <a:ext cx="227013" cy="2378075"/>
          </a:xfrm>
          <a:prstGeom prst="upDownArrow">
            <a:avLst>
              <a:gd name="adj1" fmla="val 50000"/>
              <a:gd name="adj2" fmla="val 209510"/>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928228220"/>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altLang="zh-CN"/>
              <a:t>EOS</a:t>
            </a:r>
            <a:r>
              <a:rPr lang="zh-CN" altLang="en-US"/>
              <a:t>报表产品体系结构</a:t>
            </a:r>
          </a:p>
        </p:txBody>
      </p:sp>
      <p:pic>
        <p:nvPicPr>
          <p:cNvPr id="487429" name="Picture 5"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341438"/>
            <a:ext cx="6048375"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866935"/>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altLang="zh-CN"/>
              <a:t>EOS</a:t>
            </a:r>
            <a:r>
              <a:rPr lang="zh-CN" altLang="en-US"/>
              <a:t>报表设计器</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754144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754144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378" y="1828800"/>
            <a:ext cx="754144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0560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transition="in" filter="fade">
                                      <p:cBhvr>
                                        <p:cTn id="12" dur="1000"/>
                                        <p:tgtEl>
                                          <p:spTgt spid="5125"/>
                                        </p:tgtEl>
                                      </p:cBhvr>
                                    </p:animEffect>
                                    <p:anim calcmode="lin" valueType="num">
                                      <p:cBhvr>
                                        <p:cTn id="13" dur="1000" fill="hold"/>
                                        <p:tgtEl>
                                          <p:spTgt spid="5125"/>
                                        </p:tgtEl>
                                        <p:attrNameLst>
                                          <p:attrName>ppt_x</p:attrName>
                                        </p:attrNameLst>
                                      </p:cBhvr>
                                      <p:tavLst>
                                        <p:tav tm="0">
                                          <p:val>
                                            <p:strVal val="#ppt_x"/>
                                          </p:val>
                                        </p:tav>
                                        <p:tav tm="100000">
                                          <p:val>
                                            <p:strVal val="#ppt_x"/>
                                          </p:val>
                                        </p:tav>
                                      </p:tavLst>
                                    </p:anim>
                                    <p:anim calcmode="lin" valueType="num">
                                      <p:cBhvr>
                                        <p:cTn id="14" dur="1000" fill="hold"/>
                                        <p:tgtEl>
                                          <p:spTgt spid="5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photophoto.cn/m15/039/009/0390090071.jpg"/>
          <p:cNvPicPr>
            <a:picLocks noGrp="1" noChangeAspect="1" noChangeArrowheads="1"/>
          </p:cNvPicPr>
          <p:nvPr>
            <p:ph idx="1"/>
          </p:nvPr>
        </p:nvPicPr>
        <p:blipFill>
          <a:blip r:embed="rId3" cstate="print"/>
          <a:srcRect/>
          <a:stretch>
            <a:fillRect/>
          </a:stretch>
        </p:blipFill>
        <p:spPr bwMode="auto">
          <a:xfrm>
            <a:off x="500035" y="571480"/>
            <a:ext cx="3843321" cy="4214842"/>
          </a:xfrm>
          <a:prstGeom prst="rect">
            <a:avLst/>
          </a:prstGeom>
          <a:noFill/>
        </p:spPr>
      </p:pic>
      <p:sp>
        <p:nvSpPr>
          <p:cNvPr id="5" name="TextBox 4"/>
          <p:cNvSpPr txBox="1"/>
          <p:nvPr/>
        </p:nvSpPr>
        <p:spPr>
          <a:xfrm>
            <a:off x="5145366" y="838200"/>
            <a:ext cx="3000396" cy="1446550"/>
          </a:xfrm>
          <a:prstGeom prst="rect">
            <a:avLst/>
          </a:prstGeom>
          <a:noFill/>
        </p:spPr>
        <p:txBody>
          <a:bodyPr wrap="square" rtlCol="0">
            <a:spAutoFit/>
          </a:bodyPr>
          <a:lstStyle/>
          <a:p>
            <a:pPr algn="ctr"/>
            <a:r>
              <a:rPr lang="zh-CN" altLang="en-US" sz="8800" dirty="0" smtClean="0">
                <a:solidFill>
                  <a:srgbClr val="FF0000"/>
                </a:solidFill>
                <a:latin typeface="华文琥珀" pitchFamily="2" charset="-122"/>
                <a:ea typeface="华文琥珀" pitchFamily="2" charset="-122"/>
              </a:rPr>
              <a:t>演示</a:t>
            </a:r>
            <a:endParaRPr lang="zh-CN" altLang="en-US" sz="8800" dirty="0">
              <a:solidFill>
                <a:srgbClr val="FF0000"/>
              </a:solidFill>
              <a:latin typeface="华文琥珀" pitchFamily="2" charset="-122"/>
              <a:ea typeface="华文琥珀" pitchFamily="2" charset="-122"/>
            </a:endParaRPr>
          </a:p>
        </p:txBody>
      </p:sp>
      <p:sp>
        <p:nvSpPr>
          <p:cNvPr id="4" name="Rectangle 2"/>
          <p:cNvSpPr>
            <a:spLocks noGrp="1" noChangeArrowheads="1"/>
          </p:cNvSpPr>
          <p:nvPr>
            <p:ph type="title"/>
          </p:nvPr>
        </p:nvSpPr>
        <p:spPr>
          <a:xfrm>
            <a:off x="4930354" y="3048001"/>
            <a:ext cx="3941894" cy="561975"/>
          </a:xfrm>
        </p:spPr>
        <p:txBody>
          <a:bodyPr/>
          <a:lstStyle/>
          <a:p>
            <a:pPr algn="ctr"/>
            <a:r>
              <a:rPr lang="zh-CN" altLang="en-US" dirty="0" smtClean="0">
                <a:solidFill>
                  <a:schemeClr val="tx1"/>
                </a:solidFill>
              </a:rPr>
              <a:t>报表开发与</a:t>
            </a:r>
            <a:r>
              <a:rPr lang="zh-CN" altLang="en-US" dirty="0">
                <a:solidFill>
                  <a:schemeClr val="tx1"/>
                </a:solidFill>
              </a:rPr>
              <a:t>部署</a:t>
            </a:r>
            <a:r>
              <a:rPr lang="zh-CN" altLang="en-US" dirty="0" smtClean="0">
                <a:solidFill>
                  <a:schemeClr val="tx1"/>
                </a:solidFill>
              </a:rPr>
              <a:t>运行</a:t>
            </a:r>
          </a:p>
        </p:txBody>
      </p:sp>
    </p:spTree>
    <p:extLst>
      <p:ext uri="{BB962C8B-B14F-4D97-AF65-F5344CB8AC3E}">
        <p14:creationId xmlns:p14="http://schemas.microsoft.com/office/powerpoint/2010/main" val="10487477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纵向展开报表</a:t>
            </a:r>
          </a:p>
        </p:txBody>
      </p:sp>
      <p:pic>
        <p:nvPicPr>
          <p:cNvPr id="4884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125538"/>
            <a:ext cx="7777162" cy="393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711968"/>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0082" y="76200"/>
            <a:ext cx="8001000" cy="914400"/>
          </a:xfrm>
        </p:spPr>
        <p:txBody>
          <a:bodyPr/>
          <a:lstStyle/>
          <a:p>
            <a:r>
              <a:rPr lang="zh-CN" altLang="en-US" sz="2400" dirty="0" smtClean="0">
                <a:latin typeface="+mj-ea"/>
              </a:rPr>
              <a:t>软件平台化：重要的支撑企业业务应用的软件基础设施，从而获得更佳的</a:t>
            </a:r>
            <a:r>
              <a:rPr lang="en-US" altLang="zh-CN" sz="2400" dirty="0" smtClean="0">
                <a:latin typeface="+mj-ea"/>
              </a:rPr>
              <a:t>QCD</a:t>
            </a:r>
            <a:endParaRPr lang="zh-CN" altLang="en-US" sz="2400" dirty="0">
              <a:latin typeface="+mj-ea"/>
            </a:endParaRPr>
          </a:p>
        </p:txBody>
      </p:sp>
      <p:sp>
        <p:nvSpPr>
          <p:cNvPr id="4" name="Rounded Rectangle 5"/>
          <p:cNvSpPr/>
          <p:nvPr/>
        </p:nvSpPr>
        <p:spPr>
          <a:xfrm>
            <a:off x="539552" y="1752600"/>
            <a:ext cx="3960440" cy="3657600"/>
          </a:xfrm>
          <a:prstGeom prst="roundRect">
            <a:avLst/>
          </a:prstGeom>
          <a:solidFill>
            <a:srgbClr val="FFC0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 name="Rounded Rectangle 6"/>
          <p:cNvSpPr/>
          <p:nvPr/>
        </p:nvSpPr>
        <p:spPr>
          <a:xfrm>
            <a:off x="944928" y="2087501"/>
            <a:ext cx="3051008" cy="731917"/>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业务</a:t>
            </a:r>
            <a:r>
              <a:rPr lang="zh-CN" altLang="en-US" sz="2000" b="1" dirty="0" smtClean="0">
                <a:latin typeface="+mn-ea"/>
              </a:rPr>
              <a:t>应用</a:t>
            </a:r>
            <a:endParaRPr lang="zh-CN" altLang="en-US" sz="2000" b="1" dirty="0">
              <a:latin typeface="+mn-ea"/>
            </a:endParaRPr>
          </a:p>
        </p:txBody>
      </p:sp>
      <p:sp>
        <p:nvSpPr>
          <p:cNvPr id="6" name="Rounded Rectangle 7"/>
          <p:cNvSpPr/>
          <p:nvPr/>
        </p:nvSpPr>
        <p:spPr>
          <a:xfrm>
            <a:off x="944928" y="4330098"/>
            <a:ext cx="3051008" cy="731917"/>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mn-ea"/>
              </a:rPr>
              <a:t>基础设施</a:t>
            </a:r>
            <a:endParaRPr lang="zh-CN" altLang="en-US" sz="2000" b="1" dirty="0">
              <a:latin typeface="+mn-ea"/>
            </a:endParaRPr>
          </a:p>
        </p:txBody>
      </p:sp>
      <p:sp>
        <p:nvSpPr>
          <p:cNvPr id="7" name="Rounded Rectangle 8"/>
          <p:cNvSpPr/>
          <p:nvPr/>
        </p:nvSpPr>
        <p:spPr>
          <a:xfrm>
            <a:off x="944928" y="3393984"/>
            <a:ext cx="3051008" cy="731917"/>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latin typeface="+mn-ea"/>
              </a:rPr>
              <a:t>平台软件</a:t>
            </a:r>
            <a:endParaRPr lang="zh-CN" altLang="en-US" sz="2000" b="1" dirty="0">
              <a:latin typeface="+mn-ea"/>
            </a:endParaRPr>
          </a:p>
        </p:txBody>
      </p:sp>
      <p:sp>
        <p:nvSpPr>
          <p:cNvPr id="8" name="Right Arrow 9"/>
          <p:cNvSpPr/>
          <p:nvPr/>
        </p:nvSpPr>
        <p:spPr>
          <a:xfrm>
            <a:off x="4283968" y="2239144"/>
            <a:ext cx="720080" cy="504056"/>
          </a:xfrm>
          <a:prstGeom prst="rightArrow">
            <a:avLst/>
          </a:prstGeom>
          <a:solidFill>
            <a:schemeClr val="bg1">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9" name="Right Arrow 10"/>
          <p:cNvSpPr/>
          <p:nvPr/>
        </p:nvSpPr>
        <p:spPr>
          <a:xfrm>
            <a:off x="4283968" y="3537992"/>
            <a:ext cx="720080" cy="504056"/>
          </a:xfrm>
          <a:prstGeom prst="rightArrow">
            <a:avLst/>
          </a:prstGeom>
          <a:solidFill>
            <a:schemeClr val="bg1">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0" name="Right Arrow 11"/>
          <p:cNvSpPr/>
          <p:nvPr/>
        </p:nvSpPr>
        <p:spPr>
          <a:xfrm>
            <a:off x="4283968" y="4474096"/>
            <a:ext cx="720080" cy="504056"/>
          </a:xfrm>
          <a:prstGeom prst="rightArrow">
            <a:avLst/>
          </a:prstGeom>
          <a:solidFill>
            <a:schemeClr val="bg1">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1" name="TextBox 10"/>
          <p:cNvSpPr txBox="1"/>
          <p:nvPr/>
        </p:nvSpPr>
        <p:spPr>
          <a:xfrm>
            <a:off x="5004048" y="4546104"/>
            <a:ext cx="3744416" cy="369332"/>
          </a:xfrm>
          <a:prstGeom prst="rect">
            <a:avLst/>
          </a:prstGeom>
          <a:noFill/>
        </p:spPr>
        <p:txBody>
          <a:bodyPr wrap="square" rtlCol="0">
            <a:spAutoFit/>
          </a:bodyPr>
          <a:lstStyle/>
          <a:p>
            <a:r>
              <a:rPr lang="zh-CN" altLang="en-US" dirty="0" smtClean="0">
                <a:latin typeface="+mn-ea"/>
                <a:ea typeface="+mn-ea"/>
              </a:rPr>
              <a:t>服务器、存储、网络 </a:t>
            </a:r>
            <a:r>
              <a:rPr lang="en-US" altLang="zh-CN" dirty="0" smtClean="0">
                <a:latin typeface="+mn-ea"/>
                <a:ea typeface="+mn-ea"/>
              </a:rPr>
              <a:t>……</a:t>
            </a:r>
            <a:endParaRPr lang="zh-CN" altLang="en-US" dirty="0">
              <a:latin typeface="+mn-ea"/>
              <a:ea typeface="+mn-ea"/>
            </a:endParaRPr>
          </a:p>
        </p:txBody>
      </p:sp>
      <p:sp>
        <p:nvSpPr>
          <p:cNvPr id="12" name="TextBox 11"/>
          <p:cNvSpPr txBox="1"/>
          <p:nvPr/>
        </p:nvSpPr>
        <p:spPr>
          <a:xfrm>
            <a:off x="5004048" y="2209818"/>
            <a:ext cx="3744416" cy="646331"/>
          </a:xfrm>
          <a:prstGeom prst="rect">
            <a:avLst/>
          </a:prstGeom>
          <a:noFill/>
        </p:spPr>
        <p:txBody>
          <a:bodyPr wrap="square" rtlCol="0">
            <a:spAutoFit/>
          </a:bodyPr>
          <a:lstStyle/>
          <a:p>
            <a:r>
              <a:rPr lang="zh-CN" altLang="en-US" dirty="0" smtClean="0">
                <a:latin typeface="+mn-ea"/>
                <a:ea typeface="+mn-ea"/>
              </a:rPr>
              <a:t>银行账务系统、电信计费系统、制造执行系统 </a:t>
            </a:r>
            <a:r>
              <a:rPr lang="en-US" altLang="zh-CN" dirty="0" smtClean="0">
                <a:latin typeface="+mn-ea"/>
                <a:ea typeface="+mn-ea"/>
              </a:rPr>
              <a:t>……</a:t>
            </a:r>
            <a:endParaRPr lang="zh-CN" altLang="en-US" dirty="0">
              <a:latin typeface="+mn-ea"/>
              <a:ea typeface="+mn-ea"/>
            </a:endParaRPr>
          </a:p>
        </p:txBody>
      </p:sp>
      <p:sp>
        <p:nvSpPr>
          <p:cNvPr id="13" name="TextBox 12"/>
          <p:cNvSpPr txBox="1"/>
          <p:nvPr/>
        </p:nvSpPr>
        <p:spPr>
          <a:xfrm>
            <a:off x="5004048" y="3478178"/>
            <a:ext cx="3888432" cy="923330"/>
          </a:xfrm>
          <a:prstGeom prst="rect">
            <a:avLst/>
          </a:prstGeom>
          <a:noFill/>
        </p:spPr>
        <p:txBody>
          <a:bodyPr wrap="square" rtlCol="0">
            <a:spAutoFit/>
          </a:bodyPr>
          <a:lstStyle/>
          <a:p>
            <a:r>
              <a:rPr lang="zh-CN" altLang="en-US" dirty="0" smtClean="0">
                <a:latin typeface="+mn-ea"/>
                <a:ea typeface="+mn-ea"/>
              </a:rPr>
              <a:t>综合展现平台、服务集成平台、应用交付平台、数据平台、治理平台、运维平台</a:t>
            </a:r>
            <a:r>
              <a:rPr lang="en-US" altLang="zh-CN" dirty="0" smtClean="0">
                <a:latin typeface="+mn-ea"/>
                <a:ea typeface="+mn-ea"/>
              </a:rPr>
              <a:t>… </a:t>
            </a:r>
            <a:endParaRPr lang="zh-CN" altLang="en-US" dirty="0" smtClean="0">
              <a:latin typeface="+mn-ea"/>
              <a:ea typeface="+mn-ea"/>
            </a:endParaRPr>
          </a:p>
        </p:txBody>
      </p:sp>
      <p:sp>
        <p:nvSpPr>
          <p:cNvPr id="16" name="圆角矩形 15"/>
          <p:cNvSpPr/>
          <p:nvPr/>
        </p:nvSpPr>
        <p:spPr bwMode="auto">
          <a:xfrm>
            <a:off x="533400" y="2590800"/>
            <a:ext cx="3962400" cy="1676400"/>
          </a:xfrm>
          <a:prstGeom prst="roundRect">
            <a:avLst/>
          </a:prstGeom>
          <a:noFill/>
          <a:ln w="25400" cap="flat" cmpd="sng" algn="ctr">
            <a:solidFill>
              <a:schemeClr val="tx1"/>
            </a:solidFill>
            <a:prstDash val="dash"/>
            <a:round/>
            <a:headEnd type="none" w="med" len="med"/>
            <a:tailEnd type="none" w="med" len="med"/>
          </a:ln>
          <a:effectLst/>
        </p:spPr>
        <p:txBody>
          <a:bodyPr vert="horz" wrap="square" lIns="0" tIns="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25000" dirty="0" smtClean="0">
              <a:ln>
                <a:noFill/>
              </a:ln>
              <a:solidFill>
                <a:schemeClr val="tx1"/>
              </a:solidFill>
              <a:effectLst/>
              <a:latin typeface="+mj-ea"/>
              <a:ea typeface="+mj-ea"/>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25000" dirty="0" smtClean="0">
                <a:ln>
                  <a:noFill/>
                </a:ln>
                <a:solidFill>
                  <a:schemeClr val="tx1"/>
                </a:solidFill>
                <a:effectLst/>
                <a:latin typeface="+mj-ea"/>
                <a:ea typeface="+mj-ea"/>
              </a:rPr>
              <a:t>普元产品与解决方案定位</a:t>
            </a:r>
          </a:p>
        </p:txBody>
      </p:sp>
    </p:spTree>
    <p:extLst>
      <p:ext uri="{BB962C8B-B14F-4D97-AF65-F5344CB8AC3E}">
        <p14:creationId xmlns:p14="http://schemas.microsoft.com/office/powerpoint/2010/main" val="675370061"/>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横向展开报表</a:t>
            </a:r>
          </a:p>
        </p:txBody>
      </p:sp>
      <p:pic>
        <p:nvPicPr>
          <p:cNvPr id="4935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08050"/>
            <a:ext cx="8208962" cy="516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092528"/>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交叉报表</a:t>
            </a:r>
          </a:p>
        </p:txBody>
      </p:sp>
      <p:pic>
        <p:nvPicPr>
          <p:cNvPr id="4945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908050"/>
            <a:ext cx="8208962" cy="516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331925"/>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套打报表</a:t>
            </a:r>
          </a:p>
        </p:txBody>
      </p:sp>
      <p:pic>
        <p:nvPicPr>
          <p:cNvPr id="4986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981075"/>
            <a:ext cx="6219825" cy="6335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687288"/>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主子报表</a:t>
            </a:r>
          </a:p>
        </p:txBody>
      </p:sp>
      <p:pic>
        <p:nvPicPr>
          <p:cNvPr id="4956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836613"/>
            <a:ext cx="6264275"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7539557"/>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复合报表</a:t>
            </a:r>
          </a:p>
        </p:txBody>
      </p:sp>
      <p:pic>
        <p:nvPicPr>
          <p:cNvPr id="496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765175"/>
            <a:ext cx="61214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1567435"/>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图表报表</a:t>
            </a:r>
          </a:p>
        </p:txBody>
      </p:sp>
      <p:pic>
        <p:nvPicPr>
          <p:cNvPr id="4894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773238"/>
            <a:ext cx="5162550" cy="2295525"/>
          </a:xfrm>
          <a:prstGeom prst="rect">
            <a:avLst/>
          </a:prstGeom>
          <a:noFill/>
          <a:extLst>
            <a:ext uri="{909E8E84-426E-40DD-AFC4-6F175D3DCCD1}">
              <a14:hiddenFill xmlns:a14="http://schemas.microsoft.com/office/drawing/2010/main">
                <a:solidFill>
                  <a:srgbClr val="FFFFFF"/>
                </a:solidFill>
              </a14:hiddenFill>
            </a:ext>
          </a:extLst>
        </p:spPr>
      </p:pic>
      <p:pic>
        <p:nvPicPr>
          <p:cNvPr id="4894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757363"/>
            <a:ext cx="263842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263535"/>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en-US" altLang="zh-CN"/>
              <a:t>EOS</a:t>
            </a:r>
            <a:r>
              <a:rPr lang="zh-CN" altLang="en-US"/>
              <a:t>报表样例</a:t>
            </a:r>
            <a:r>
              <a:rPr lang="en-US" altLang="zh-CN"/>
              <a:t>-</a:t>
            </a:r>
            <a:r>
              <a:rPr lang="zh-CN" altLang="en-US"/>
              <a:t>图表报表</a:t>
            </a:r>
          </a:p>
        </p:txBody>
      </p:sp>
      <p:pic>
        <p:nvPicPr>
          <p:cNvPr id="500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4105275"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0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3688" y="836613"/>
            <a:ext cx="5040312"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07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573463"/>
            <a:ext cx="48418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223876"/>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en-US" altLang="zh-CN"/>
              <a:t>EOS</a:t>
            </a:r>
            <a:r>
              <a:rPr lang="zh-CN" altLang="en-US"/>
              <a:t>报表特点</a:t>
            </a:r>
          </a:p>
        </p:txBody>
      </p:sp>
      <p:sp>
        <p:nvSpPr>
          <p:cNvPr id="502787" name="Rectangle 3"/>
          <p:cNvSpPr>
            <a:spLocks noGrp="1" noChangeArrowheads="1"/>
          </p:cNvSpPr>
          <p:nvPr>
            <p:ph type="body" idx="1"/>
          </p:nvPr>
        </p:nvSpPr>
        <p:spPr/>
        <p:txBody>
          <a:bodyPr/>
          <a:lstStyle/>
          <a:p>
            <a:r>
              <a:rPr lang="zh-CN" altLang="en-US" sz="2400"/>
              <a:t>丰富的中式报表格式的支持</a:t>
            </a:r>
          </a:p>
          <a:p>
            <a:r>
              <a:rPr lang="zh-CN" altLang="en-US" sz="2400"/>
              <a:t>与</a:t>
            </a:r>
            <a:r>
              <a:rPr lang="en-US" altLang="zh-CN" sz="2400"/>
              <a:t>Excel</a:t>
            </a:r>
            <a:r>
              <a:rPr lang="zh-CN" altLang="en-US" sz="2400"/>
              <a:t>表格高度兼容，支持</a:t>
            </a:r>
            <a:r>
              <a:rPr lang="en-US" altLang="zh-CN" sz="2400"/>
              <a:t>XLS</a:t>
            </a:r>
            <a:r>
              <a:rPr lang="zh-CN" altLang="en-US" sz="2400"/>
              <a:t>文件的导入和导出</a:t>
            </a:r>
          </a:p>
          <a:p>
            <a:r>
              <a:rPr lang="zh-CN" altLang="en-US" sz="2400"/>
              <a:t>简单的报表模型，可以直观地表达各种中西报表样式</a:t>
            </a:r>
          </a:p>
          <a:p>
            <a:r>
              <a:rPr lang="zh-CN" altLang="en-US" sz="2400"/>
              <a:t>采用标准的</a:t>
            </a:r>
            <a:r>
              <a:rPr lang="en-US" altLang="zh-CN" sz="2400"/>
              <a:t>JavaScript</a:t>
            </a:r>
            <a:r>
              <a:rPr lang="zh-CN" altLang="en-US" sz="2400"/>
              <a:t>语言做脚本，脚本运行效率高、学习门槛低</a:t>
            </a:r>
          </a:p>
          <a:p>
            <a:r>
              <a:rPr lang="zh-CN" altLang="en-US" sz="2400"/>
              <a:t>报表引擎基于</a:t>
            </a:r>
            <a:r>
              <a:rPr lang="en-US" altLang="zh-CN" sz="2400"/>
              <a:t>EOS</a:t>
            </a:r>
            <a:r>
              <a:rPr lang="zh-CN" altLang="en-US" sz="2400"/>
              <a:t>的构件环境，高效稳定运行</a:t>
            </a:r>
          </a:p>
          <a:p>
            <a:r>
              <a:rPr lang="zh-CN" altLang="en-US" sz="2400"/>
              <a:t>基于</a:t>
            </a:r>
            <a:r>
              <a:rPr lang="en-US" altLang="zh-CN" sz="2400"/>
              <a:t>EOS</a:t>
            </a:r>
            <a:r>
              <a:rPr lang="zh-CN" altLang="en-US" sz="2400"/>
              <a:t>平台，可以提取</a:t>
            </a:r>
            <a:r>
              <a:rPr lang="en-US" altLang="zh-CN" sz="2400"/>
              <a:t>EOS</a:t>
            </a:r>
            <a:r>
              <a:rPr lang="zh-CN" altLang="en-US" sz="2400"/>
              <a:t>数据上下文的数据，充分利用</a:t>
            </a:r>
            <a:r>
              <a:rPr lang="en-US" altLang="zh-CN" sz="2400"/>
              <a:t>EOS</a:t>
            </a:r>
            <a:r>
              <a:rPr lang="zh-CN" altLang="en-US" sz="2400"/>
              <a:t>平台的运算处理能力来展现复杂报表</a:t>
            </a:r>
          </a:p>
          <a:p>
            <a:r>
              <a:rPr lang="zh-CN" altLang="en-US" sz="2400"/>
              <a:t>为企业级</a:t>
            </a:r>
            <a:r>
              <a:rPr lang="en-US" altLang="zh-CN" sz="2400"/>
              <a:t>Web</a:t>
            </a:r>
            <a:r>
              <a:rPr lang="zh-CN" altLang="en-US" sz="2400"/>
              <a:t>应用提供数据查询、展示、和打印的辅助支持 </a:t>
            </a:r>
          </a:p>
          <a:p>
            <a:endParaRPr lang="en-US" altLang="zh-CN" sz="2400"/>
          </a:p>
        </p:txBody>
      </p:sp>
    </p:spTree>
    <p:extLst>
      <p:ext uri="{BB962C8B-B14F-4D97-AF65-F5344CB8AC3E}">
        <p14:creationId xmlns:p14="http://schemas.microsoft.com/office/powerpoint/2010/main" val="1364584054"/>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thank"/>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21506" name="Rectangle 2"/>
          <p:cNvSpPr>
            <a:spLocks noGrp="1" noChangeArrowheads="1"/>
          </p:cNvSpPr>
          <p:nvPr>
            <p:ph type="title"/>
          </p:nvPr>
        </p:nvSpPr>
        <p:spPr>
          <a:xfrm>
            <a:off x="4495800" y="2311400"/>
            <a:ext cx="4248150" cy="1727200"/>
          </a:xfrm>
        </p:spPr>
        <p:txBody>
          <a:bodyPr/>
          <a:lstStyle/>
          <a:p>
            <a:r>
              <a:rPr lang="en-US" altLang="zh-CN" sz="6000">
                <a:solidFill>
                  <a:srgbClr val="FF6600"/>
                </a:solidFill>
              </a:rPr>
              <a:t>Thanks!</a:t>
            </a:r>
          </a:p>
        </p:txBody>
      </p:sp>
      <p:sp>
        <p:nvSpPr>
          <p:cNvPr id="21518" name="Rectangle 14"/>
          <p:cNvSpPr>
            <a:spLocks noChangeArrowheads="1"/>
          </p:cNvSpPr>
          <p:nvPr/>
        </p:nvSpPr>
        <p:spPr bwMode="auto">
          <a:xfrm>
            <a:off x="4572000" y="6381750"/>
            <a:ext cx="4456113" cy="377825"/>
          </a:xfrm>
          <a:prstGeom prst="rect">
            <a:avLst/>
          </a:prstGeom>
          <a:noFill/>
          <a:ln w="9525">
            <a:noFill/>
            <a:miter lim="800000"/>
            <a:headEnd/>
            <a:tailEnd/>
          </a:ln>
          <a:effectLst/>
        </p:spPr>
        <p:txBody>
          <a:bodyPr/>
          <a:lstStyle/>
          <a:p>
            <a:pPr marL="342900" indent="-342900" algn="r">
              <a:spcBef>
                <a:spcPct val="20000"/>
              </a:spcBef>
            </a:pPr>
            <a:r>
              <a:rPr lang="en-US" altLang="zh-CN" sz="1400" baseline="0">
                <a:solidFill>
                  <a:srgbClr val="B2B2B2"/>
                </a:solidFill>
                <a:ea typeface="微软雅黑" pitchFamily="34" charset="-122"/>
                <a:cs typeface="宋体" charset="-122"/>
              </a:rPr>
              <a:t>www.primeton.com</a:t>
            </a:r>
          </a:p>
        </p:txBody>
      </p:sp>
      <p:pic>
        <p:nvPicPr>
          <p:cNvPr id="21519" name="Picture 15" descr="logo"/>
          <p:cNvPicPr>
            <a:picLocks noChangeAspect="1" noChangeArrowheads="1"/>
          </p:cNvPicPr>
          <p:nvPr/>
        </p:nvPicPr>
        <p:blipFill>
          <a:blip r:embed="rId4" cstate="print"/>
          <a:srcRect/>
          <a:stretch>
            <a:fillRect/>
          </a:stretch>
        </p:blipFill>
        <p:spPr bwMode="auto">
          <a:xfrm>
            <a:off x="533400" y="1981200"/>
            <a:ext cx="2447925" cy="293688"/>
          </a:xfrm>
          <a:prstGeom prst="rect">
            <a:avLst/>
          </a:prstGeom>
          <a:noFill/>
        </p:spPr>
      </p:pic>
      <p:sp>
        <p:nvSpPr>
          <p:cNvPr id="21520" name="Text Box 16"/>
          <p:cNvSpPr txBox="1">
            <a:spLocks noChangeArrowheads="1"/>
          </p:cNvSpPr>
          <p:nvPr/>
        </p:nvSpPr>
        <p:spPr bwMode="auto">
          <a:xfrm>
            <a:off x="457200" y="2743200"/>
            <a:ext cx="3962400" cy="2400657"/>
          </a:xfrm>
          <a:prstGeom prst="rect">
            <a:avLst/>
          </a:prstGeom>
          <a:noFill/>
          <a:ln w="9525">
            <a:noFill/>
            <a:miter lim="800000"/>
            <a:headEnd/>
            <a:tailEnd/>
          </a:ln>
          <a:effectLst/>
        </p:spPr>
        <p:txBody>
          <a:bodyPr wrap="square">
            <a:spAutoFit/>
          </a:bodyPr>
          <a:lstStyle/>
          <a:p>
            <a:pPr algn="l"/>
            <a:r>
              <a:rPr lang="en-US" altLang="zh-CN" sz="2800" smtClean="0">
                <a:latin typeface="微软雅黑" pitchFamily="34" charset="-122"/>
                <a:ea typeface="微软雅黑" pitchFamily="34" charset="-122"/>
              </a:rPr>
              <a:t>400-120-8005</a:t>
            </a:r>
          </a:p>
          <a:p>
            <a:pPr algn="l"/>
            <a:endParaRPr lang="en-US" altLang="zh-CN" sz="1100" smtClean="0">
              <a:latin typeface="微软雅黑" pitchFamily="34" charset="-122"/>
              <a:ea typeface="微软雅黑" pitchFamily="34" charset="-122"/>
            </a:endParaRPr>
          </a:p>
          <a:p>
            <a:pPr algn="l"/>
            <a:r>
              <a:rPr lang="zh-CN" altLang="en-US" sz="1400" smtClean="0">
                <a:latin typeface="微软雅黑" pitchFamily="34" charset="-122"/>
                <a:ea typeface="微软雅黑" pitchFamily="34" charset="-122"/>
              </a:rPr>
              <a:t>新浪微博：</a:t>
            </a:r>
            <a:r>
              <a:rPr lang="en-US" altLang="zh-CN" sz="1400" smtClean="0">
                <a:latin typeface="微软雅黑" pitchFamily="34" charset="-122"/>
                <a:ea typeface="微软雅黑" pitchFamily="34" charset="-122"/>
              </a:rPr>
              <a:t>@</a:t>
            </a:r>
            <a:r>
              <a:rPr lang="zh-CN" altLang="en-US" sz="1400" smtClean="0">
                <a:latin typeface="微软雅黑" pitchFamily="34" charset="-122"/>
                <a:ea typeface="微软雅黑" pitchFamily="34" charset="-122"/>
              </a:rPr>
              <a:t>普元软件</a:t>
            </a:r>
            <a:endParaRPr lang="en-US" altLang="zh-CN" sz="1400" smtClean="0">
              <a:latin typeface="微软雅黑" pitchFamily="34" charset="-122"/>
              <a:ea typeface="微软雅黑" pitchFamily="34" charset="-122"/>
            </a:endParaRPr>
          </a:p>
          <a:p>
            <a:pPr algn="l"/>
            <a:r>
              <a:rPr lang="en-US" altLang="zh-CN" sz="1400" smtClean="0">
                <a:latin typeface="微软雅黑" pitchFamily="34" charset="-122"/>
                <a:ea typeface="微软雅黑" pitchFamily="34" charset="-122"/>
              </a:rPr>
              <a:t>weibo.com/primetonsoftware</a:t>
            </a:r>
          </a:p>
          <a:p>
            <a:pPr algn="l"/>
            <a:endParaRPr lang="en-US" altLang="zh-CN" sz="1400" smtClean="0">
              <a:latin typeface="微软雅黑" pitchFamily="34" charset="-122"/>
              <a:ea typeface="微软雅黑" pitchFamily="34" charset="-122"/>
            </a:endParaRPr>
          </a:p>
          <a:p>
            <a:pPr algn="l"/>
            <a:r>
              <a:rPr lang="zh-CN" altLang="en-US" sz="1400" smtClean="0">
                <a:latin typeface="微软雅黑" pitchFamily="34" charset="-122"/>
                <a:ea typeface="微软雅黑" pitchFamily="34" charset="-122"/>
              </a:rPr>
              <a:t>产品服务在线社区：</a:t>
            </a:r>
            <a:r>
              <a:rPr lang="en-US" altLang="zh-CN" sz="1400" smtClean="0">
                <a:latin typeface="微软雅黑" pitchFamily="34" charset="-122"/>
                <a:ea typeface="微软雅黑" pitchFamily="34" charset="-122"/>
              </a:rPr>
              <a:t>gocom.cc</a:t>
            </a: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endParaRPr lang="en-US" altLang="zh-CN" sz="1100" smtClean="0">
              <a:latin typeface="微软雅黑" pitchFamily="34" charset="-122"/>
              <a:ea typeface="微软雅黑" pitchFamily="34" charset="-122"/>
            </a:endParaRPr>
          </a:p>
          <a:p>
            <a:pPr algn="l"/>
            <a:r>
              <a:rPr lang="zh-CN" altLang="en-US" sz="1100" smtClean="0">
                <a:latin typeface="微软雅黑" pitchFamily="34" charset="-122"/>
                <a:ea typeface="微软雅黑" pitchFamily="34" charset="-122"/>
              </a:rPr>
              <a:t>北京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上海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广州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深圳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长沙 </a:t>
            </a:r>
            <a:r>
              <a:rPr lang="en-US" altLang="zh-CN" sz="1100" smtClean="0">
                <a:latin typeface="微软雅黑" pitchFamily="34" charset="-122"/>
                <a:ea typeface="微软雅黑" pitchFamily="34" charset="-122"/>
              </a:rPr>
              <a:t>| </a:t>
            </a:r>
            <a:r>
              <a:rPr lang="zh-CN" altLang="en-US" sz="1100" smtClean="0">
                <a:latin typeface="微软雅黑" pitchFamily="34" charset="-122"/>
                <a:ea typeface="微软雅黑" pitchFamily="34" charset="-122"/>
              </a:rPr>
              <a:t>西安</a:t>
            </a:r>
            <a:endParaRPr lang="en-US" altLang="zh-CN" sz="1100" b="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400" dirty="0" smtClean="0"/>
              <a:t>开发的统一</a:t>
            </a:r>
            <a:endParaRPr lang="en-US" altLang="zh-CN" sz="2400" dirty="0" smtClean="0"/>
          </a:p>
          <a:p>
            <a:pPr lvl="1"/>
            <a:r>
              <a:rPr lang="zh-CN" altLang="en-US" sz="2000" dirty="0" smtClean="0"/>
              <a:t>一体化的开发环境，与软件全生命周期管理的结合</a:t>
            </a:r>
            <a:endParaRPr lang="en-US" altLang="zh-CN" sz="2000" dirty="0" smtClean="0"/>
          </a:p>
          <a:p>
            <a:pPr lvl="1"/>
            <a:r>
              <a:rPr lang="zh-CN" altLang="en-US" sz="2000" dirty="0" smtClean="0"/>
              <a:t>支持敏捷的开发模式与模板向导式开发</a:t>
            </a:r>
            <a:endParaRPr lang="en-US" altLang="zh-CN" sz="2000" dirty="0" smtClean="0"/>
          </a:p>
          <a:p>
            <a:r>
              <a:rPr lang="zh-CN" altLang="en-US" sz="2400" dirty="0" smtClean="0"/>
              <a:t>运行的统一</a:t>
            </a:r>
            <a:endParaRPr lang="en-US" altLang="zh-CN" sz="2400" dirty="0" smtClean="0"/>
          </a:p>
          <a:p>
            <a:pPr lvl="1"/>
            <a:r>
              <a:rPr lang="zh-CN" altLang="en-US" sz="2000" dirty="0" smtClean="0"/>
              <a:t>应用内技术架构的统一</a:t>
            </a:r>
            <a:r>
              <a:rPr lang="en-US" altLang="zh-CN" sz="2000" dirty="0" smtClean="0"/>
              <a:t>(</a:t>
            </a:r>
            <a:r>
              <a:rPr lang="zh-CN" altLang="en-US" sz="2000" dirty="0" smtClean="0"/>
              <a:t>例如</a:t>
            </a:r>
            <a:r>
              <a:rPr lang="en-US" altLang="zh-CN" sz="2000" dirty="0" smtClean="0"/>
              <a:t>Struts</a:t>
            </a:r>
            <a:r>
              <a:rPr lang="zh-CN" altLang="en-US" sz="2000" dirty="0" smtClean="0"/>
              <a:t>、</a:t>
            </a:r>
            <a:r>
              <a:rPr lang="en-US" altLang="zh-CN" sz="2000" dirty="0" smtClean="0"/>
              <a:t>Spring</a:t>
            </a:r>
            <a:r>
              <a:rPr lang="zh-CN" altLang="en-US" sz="2000" dirty="0" smtClean="0"/>
              <a:t>、</a:t>
            </a:r>
            <a:r>
              <a:rPr lang="en-US" altLang="zh-CN" sz="2000" dirty="0" smtClean="0"/>
              <a:t>Hibernate)</a:t>
            </a:r>
          </a:p>
          <a:p>
            <a:pPr lvl="1"/>
            <a:r>
              <a:rPr lang="zh-CN" altLang="en-US" sz="2000" dirty="0" smtClean="0"/>
              <a:t>应用间集成框架的统一</a:t>
            </a:r>
            <a:r>
              <a:rPr lang="en-US" altLang="zh-CN" sz="2000" dirty="0" smtClean="0"/>
              <a:t>(</a:t>
            </a:r>
            <a:r>
              <a:rPr lang="zh-CN" altLang="en-US" sz="2000" dirty="0" smtClean="0"/>
              <a:t>例如</a:t>
            </a:r>
            <a:r>
              <a:rPr lang="en-US" altLang="zh-CN" sz="2000" dirty="0" smtClean="0"/>
              <a:t>SSO</a:t>
            </a:r>
            <a:r>
              <a:rPr lang="zh-CN" altLang="en-US" sz="2000" dirty="0" smtClean="0"/>
              <a:t>、数据集成、服务集成</a:t>
            </a:r>
            <a:r>
              <a:rPr lang="en-US" altLang="zh-CN" sz="2000" dirty="0" smtClean="0"/>
              <a:t>…)</a:t>
            </a:r>
          </a:p>
          <a:p>
            <a:pPr lvl="1"/>
            <a:r>
              <a:rPr lang="zh-CN" altLang="en-US" sz="2000" dirty="0" smtClean="0"/>
              <a:t>各业务的可插拔，以 </a:t>
            </a:r>
            <a:r>
              <a:rPr lang="en-US" altLang="zh-CN" sz="2000" dirty="0" smtClean="0"/>
              <a:t>One </a:t>
            </a:r>
            <a:r>
              <a:rPr lang="zh-CN" altLang="en-US" sz="2000" dirty="0" smtClean="0"/>
              <a:t>的形式展示在使用者面前</a:t>
            </a:r>
            <a:endParaRPr lang="en-US" altLang="zh-CN" sz="2000" dirty="0" smtClean="0"/>
          </a:p>
          <a:p>
            <a:r>
              <a:rPr lang="zh-CN" altLang="en-US" sz="2400" dirty="0" smtClean="0"/>
              <a:t>运维的统一</a:t>
            </a:r>
            <a:endParaRPr lang="en-US" altLang="zh-CN" sz="2400" dirty="0" smtClean="0"/>
          </a:p>
          <a:p>
            <a:pPr lvl="1"/>
            <a:r>
              <a:rPr lang="zh-CN" altLang="en-US" sz="2000" dirty="0" smtClean="0"/>
              <a:t>应用分发、部署与升级的一致</a:t>
            </a:r>
            <a:endParaRPr lang="en-US" altLang="zh-CN" sz="2000" dirty="0" smtClean="0"/>
          </a:p>
          <a:p>
            <a:pPr lvl="1"/>
            <a:r>
              <a:rPr lang="zh-CN" altLang="en-US" sz="2000" dirty="0" smtClean="0"/>
              <a:t>应用监控的一致，支持全路径监控、故障分析与容量预测</a:t>
            </a:r>
            <a:endParaRPr lang="en-US" altLang="zh-CN" sz="2000" dirty="0" smtClean="0"/>
          </a:p>
          <a:p>
            <a:r>
              <a:rPr lang="zh-CN" altLang="en-US" sz="2400" dirty="0" smtClean="0"/>
              <a:t>资源的统一</a:t>
            </a:r>
            <a:endParaRPr lang="en-US" altLang="zh-CN" sz="2400" dirty="0" smtClean="0"/>
          </a:p>
          <a:p>
            <a:pPr lvl="1"/>
            <a:r>
              <a:rPr lang="zh-CN" altLang="en-US" sz="2000" dirty="0" smtClean="0"/>
              <a:t>计算、存储、网络资源的统一分配与快速部署</a:t>
            </a:r>
            <a:endParaRPr lang="en-US" altLang="zh-CN" sz="2000" dirty="0" smtClean="0"/>
          </a:p>
          <a:p>
            <a:pPr lvl="1"/>
            <a:r>
              <a:rPr lang="zh-CN" altLang="en-US" sz="2000" dirty="0" smtClean="0"/>
              <a:t>软件资产形态的一致性</a:t>
            </a:r>
            <a:endParaRPr lang="zh-CN" altLang="en-US" sz="2000" dirty="0"/>
          </a:p>
        </p:txBody>
      </p:sp>
      <p:sp>
        <p:nvSpPr>
          <p:cNvPr id="6" name="Rectangle 2"/>
          <p:cNvSpPr txBox="1">
            <a:spLocks noChangeArrowheads="1"/>
          </p:cNvSpPr>
          <p:nvPr/>
        </p:nvSpPr>
        <p:spPr bwMode="auto">
          <a:xfrm>
            <a:off x="304800" y="152401"/>
            <a:ext cx="8610600"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平台建设的目标</a:t>
            </a:r>
            <a:endParaRPr lang="zh-CN" altLang="en-US" sz="2400" dirty="0" smtClean="0"/>
          </a:p>
        </p:txBody>
      </p:sp>
    </p:spTree>
    <p:extLst>
      <p:ext uri="{BB962C8B-B14F-4D97-AF65-F5344CB8AC3E}">
        <p14:creationId xmlns:p14="http://schemas.microsoft.com/office/powerpoint/2010/main" val="177266327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LEFT" val=" 184.875"/>
  <p:tag name="LTOP" val=" 317.25"/>
</p:tagLst>
</file>

<file path=ppt/tags/tag2.xml><?xml version="1.0" encoding="utf-8"?>
<p:tagLst xmlns:a="http://schemas.openxmlformats.org/drawingml/2006/main" xmlns:r="http://schemas.openxmlformats.org/officeDocument/2006/relationships" xmlns:p="http://schemas.openxmlformats.org/presentationml/2006/main">
  <p:tag name="LLEFT" val=" 184.875"/>
  <p:tag name="LTOP" val=" 317.25"/>
</p:tagLst>
</file>

<file path=ppt/tags/tag3.xml><?xml version="1.0" encoding="utf-8"?>
<p:tagLst xmlns:a="http://schemas.openxmlformats.org/drawingml/2006/main" xmlns:r="http://schemas.openxmlformats.org/officeDocument/2006/relationships" xmlns:p="http://schemas.openxmlformats.org/presentationml/2006/main">
  <p:tag name="LLEFT" val=" 184.875"/>
  <p:tag name="LTOP" val=" 317.25"/>
</p:tagLst>
</file>

<file path=ppt/tags/tag4.xml><?xml version="1.0" encoding="utf-8"?>
<p:tagLst xmlns:a="http://schemas.openxmlformats.org/drawingml/2006/main" xmlns:r="http://schemas.openxmlformats.org/officeDocument/2006/relationships" xmlns:p="http://schemas.openxmlformats.org/presentationml/2006/main">
  <p:tag name="LLEFT" val=" 184.875"/>
  <p:tag name="LTOP" val=" 317.25"/>
</p:tagLst>
</file>

<file path=ppt/tags/tag5.xml><?xml version="1.0" encoding="utf-8"?>
<p:tagLst xmlns:a="http://schemas.openxmlformats.org/drawingml/2006/main" xmlns:r="http://schemas.openxmlformats.org/officeDocument/2006/relationships" xmlns:p="http://schemas.openxmlformats.org/presentationml/2006/main">
  <p:tag name="LLEFT" val=" 184.875"/>
  <p:tag name="LTOP" val=" 317.25"/>
</p:tagLst>
</file>

<file path=ppt/theme/theme1.xml><?xml version="1.0" encoding="utf-8"?>
<a:theme xmlns:a="http://schemas.openxmlformats.org/drawingml/2006/main" name="主题2">
  <a:themeElements>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13603</TotalTime>
  <Words>5208</Words>
  <Application>Microsoft Office PowerPoint</Application>
  <PresentationFormat>全屏显示(4:3)</PresentationFormat>
  <Paragraphs>1305</Paragraphs>
  <Slides>88</Slides>
  <Notes>43</Notes>
  <HiddenSlides>1</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88</vt:i4>
      </vt:variant>
    </vt:vector>
  </HeadingPairs>
  <TitlesOfParts>
    <vt:vector size="90" baseType="lpstr">
      <vt:lpstr>主题2</vt:lpstr>
      <vt:lpstr>Visio</vt:lpstr>
      <vt:lpstr>PowerPoint 演示文稿</vt:lpstr>
      <vt:lpstr>PowerPoint 演示文稿</vt:lpstr>
      <vt:lpstr>POC需求理解与分析——业务场景</vt:lpstr>
      <vt:lpstr>POC需求分析与设计：界面控制</vt:lpstr>
      <vt:lpstr>PowerPoint 演示文稿</vt:lpstr>
      <vt:lpstr>PowerPoint 演示文稿</vt:lpstr>
      <vt:lpstr>平台化：更先进的生产理念与业务模式</vt:lpstr>
      <vt:lpstr>软件平台化：重要的支撑企业业务应用的软件基础设施，从而获得更佳的QCD</vt:lpstr>
      <vt:lpstr>PowerPoint 演示文稿</vt:lpstr>
      <vt:lpstr>平台化体系与关键特征</vt:lpstr>
      <vt:lpstr>PowerPoint 演示文稿</vt:lpstr>
      <vt:lpstr>PowerPoint 演示文稿</vt:lpstr>
      <vt:lpstr>PowerPoint 演示文稿</vt:lpstr>
      <vt:lpstr>PowerPoint 演示文稿</vt:lpstr>
      <vt:lpstr>PowerPoint 演示文稿</vt:lpstr>
      <vt:lpstr>PowerPoint 演示文稿</vt:lpstr>
      <vt:lpstr>基于技术平台的多层次平台软件产品架构</vt:lpstr>
      <vt:lpstr>PowerPoint 演示文稿</vt:lpstr>
      <vt:lpstr>PowerPoint 演示文稿</vt:lpstr>
      <vt:lpstr>EOS Platform 产品架构</vt:lpstr>
      <vt:lpstr>产品定位和目标</vt:lpstr>
      <vt:lpstr>SOA架构，业务+技术+管理的矛盾统一体</vt:lpstr>
      <vt:lpstr>PowerPoint 演示文稿</vt:lpstr>
      <vt:lpstr>资源层-数据传输对象(DTO)</vt:lpstr>
      <vt:lpstr>资源层-数据服务对象，SDO</vt:lpstr>
      <vt:lpstr>资源层-数据访问服务</vt:lpstr>
      <vt:lpstr>构件层-构造服务不需要从零开始</vt:lpstr>
      <vt:lpstr>构件层-构件实现技术</vt:lpstr>
      <vt:lpstr>服务层-为什么使用SCA</vt:lpstr>
      <vt:lpstr>服务层-服务构件架构，SCA</vt:lpstr>
      <vt:lpstr>服务层</vt:lpstr>
      <vt:lpstr>流程层-使用流程编排服务</vt:lpstr>
      <vt:lpstr>协同层-页面、逻辑和数据的协同</vt:lpstr>
      <vt:lpstr>PowerPoint 演示文稿</vt:lpstr>
      <vt:lpstr>EOS应用开发</vt:lpstr>
      <vt:lpstr>复杂功能及组件扩展开发过程</vt:lpstr>
      <vt:lpstr>应用设计</vt:lpstr>
      <vt:lpstr>应用开发</vt:lpstr>
      <vt:lpstr>应用测试</vt:lpstr>
      <vt:lpstr>软件开发管理：提高软件的可靠性</vt:lpstr>
      <vt:lpstr>应用开发过程</vt:lpstr>
      <vt:lpstr>应用部署</vt:lpstr>
      <vt:lpstr>软件运行监控：提高软件的可靠性</vt:lpstr>
      <vt:lpstr>软件运行监控：提高软件的可靠性</vt:lpstr>
      <vt:lpstr>运维管控</vt:lpstr>
      <vt:lpstr>PowerPoint 演示文稿</vt:lpstr>
      <vt:lpstr>ABFrame</vt:lpstr>
      <vt:lpstr>ABFrame</vt:lpstr>
      <vt:lpstr>录入复核模型</vt:lpstr>
      <vt:lpstr>录入复核配置框架</vt:lpstr>
      <vt:lpstr>业务组件方法：业务组件与应用的关系</vt:lpstr>
      <vt:lpstr>业务组件方法：业务组件的构成</vt:lpstr>
      <vt:lpstr>业务组件方法：定义业务组件</vt:lpstr>
      <vt:lpstr>业务组件方法：可变性模型</vt:lpstr>
      <vt:lpstr>PowerPoint 演示文稿</vt:lpstr>
      <vt:lpstr>批处理框架产品定位</vt:lpstr>
      <vt:lpstr>批处理框架特点</vt:lpstr>
      <vt:lpstr>批处理框架—核心架构</vt:lpstr>
      <vt:lpstr>批处理框架—批处理体系结构</vt:lpstr>
      <vt:lpstr>批处理框架—关键术语</vt:lpstr>
      <vt:lpstr>核心特性</vt:lpstr>
      <vt:lpstr>核心特性—流程</vt:lpstr>
      <vt:lpstr>核心特性—策略</vt:lpstr>
      <vt:lpstr>核心特性—事务</vt:lpstr>
      <vt:lpstr>核心特性—并行扩展</vt:lpstr>
      <vt:lpstr>核心特性—监控</vt:lpstr>
      <vt:lpstr>批处理开发与运行调度</vt:lpstr>
      <vt:lpstr>PowerPoint 演示文稿</vt:lpstr>
      <vt:lpstr>Excel式报表</vt:lpstr>
      <vt:lpstr>内容列表</vt:lpstr>
      <vt:lpstr>EOS报表简介</vt:lpstr>
      <vt:lpstr>EOS报表简介</vt:lpstr>
      <vt:lpstr>EOS报表简介</vt:lpstr>
      <vt:lpstr>EOS报表简介</vt:lpstr>
      <vt:lpstr>EOS报表产品组成</vt:lpstr>
      <vt:lpstr>EOS报表产品体系结构</vt:lpstr>
      <vt:lpstr>EOS报表设计器</vt:lpstr>
      <vt:lpstr>报表开发与部署运行</vt:lpstr>
      <vt:lpstr>EOS报表样例-纵向展开报表</vt:lpstr>
      <vt:lpstr>EOS报表样例-横向展开报表</vt:lpstr>
      <vt:lpstr>EOS报表样例-交叉报表</vt:lpstr>
      <vt:lpstr>EOS报表样例-套打报表</vt:lpstr>
      <vt:lpstr>EOS报表样例-主子报表</vt:lpstr>
      <vt:lpstr>EOS报表样例-复合报表</vt:lpstr>
      <vt:lpstr>EOS报表样例-图表报表</vt:lpstr>
      <vt:lpstr>EOS报表样例-图表报表</vt:lpstr>
      <vt:lpstr>EOS报表特点</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wangkq</dc:creator>
  <cp:lastModifiedBy>User</cp:lastModifiedBy>
  <cp:revision>1424</cp:revision>
  <cp:lastPrinted>1601-01-01T00:00:00Z</cp:lastPrinted>
  <dcterms:created xsi:type="dcterms:W3CDTF">1601-01-01T00:00:00Z</dcterms:created>
  <dcterms:modified xsi:type="dcterms:W3CDTF">2013-01-14T03:49:52Z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